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9" r:id="rId3"/>
    <p:sldId id="293" r:id="rId4"/>
    <p:sldId id="269" r:id="rId5"/>
    <p:sldId id="270" r:id="rId6"/>
    <p:sldId id="271" r:id="rId7"/>
    <p:sldId id="272" r:id="rId8"/>
    <p:sldId id="273" r:id="rId9"/>
    <p:sldId id="275" r:id="rId10"/>
    <p:sldId id="276" r:id="rId11"/>
    <p:sldId id="278" r:id="rId12"/>
    <p:sldId id="279" r:id="rId13"/>
    <p:sldId id="277" r:id="rId14"/>
    <p:sldId id="280" r:id="rId15"/>
    <p:sldId id="282" r:id="rId16"/>
    <p:sldId id="281" r:id="rId17"/>
    <p:sldId id="283" r:id="rId18"/>
    <p:sldId id="284" r:id="rId19"/>
    <p:sldId id="285" r:id="rId20"/>
    <p:sldId id="286" r:id="rId21"/>
    <p:sldId id="287" r:id="rId22"/>
    <p:sldId id="294" r:id="rId23"/>
    <p:sldId id="288" r:id="rId24"/>
    <p:sldId id="289" r:id="rId25"/>
    <p:sldId id="291" r:id="rId26"/>
    <p:sldId id="29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292929"/>
    <a:srgbClr val="4A53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2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15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 cap="none" baseline="0">
                <a:solidFill>
                  <a:srgbClr val="26262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8/10/2017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8/10/2017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8/10/2017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8/10/2017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8/10/2017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8/10/2017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8/10/2017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8/10/2017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8/10/2017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8/10/2017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7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7" Type="http://schemas.openxmlformats.org/officeDocument/2006/relationships/image" Target="../media/image53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0.png"/><Relationship Id="rId5" Type="http://schemas.openxmlformats.org/officeDocument/2006/relationships/image" Target="../media/image65.png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80.png"/><Relationship Id="rId4" Type="http://schemas.openxmlformats.org/officeDocument/2006/relationships/image" Target="../media/image6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0.png"/><Relationship Id="rId4" Type="http://schemas.openxmlformats.org/officeDocument/2006/relationships/image" Target="../media/image7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150.png"/><Relationship Id="rId4" Type="http://schemas.openxmlformats.org/officeDocument/2006/relationships/image" Target="../media/image31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35.png"/><Relationship Id="rId4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AE83F83-1496-4D5D-AE16-A3C9EA5ED7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840753"/>
            <a:ext cx="8991600" cy="2191911"/>
          </a:xfrm>
          <a:ln w="57150">
            <a:solidFill>
              <a:schemeClr val="tx1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GB" dirty="0"/>
              <a:t>Approximation Employed in Spontaneous Emission Theory / D.F. Walls and C.W.</a:t>
            </a:r>
            <a:br>
              <a:rPr lang="en-GB" dirty="0"/>
            </a:br>
            <a:r>
              <a:rPr lang="en-GB" dirty="0"/>
              <a:t>Gardiner (Physics Letters 41A (1972))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A2003B2-D125-4A10-9FCD-7C20688E1F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Roy </a:t>
            </a:r>
            <a:r>
              <a:rPr lang="en-US" dirty="0" err="1"/>
              <a:t>Elkabetz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640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53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418C5-8C4E-4399-A337-51DA5AEAD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3088371" cy="1556298"/>
          </a:xfrm>
          <a:solidFill>
            <a:schemeClr val="bg1">
              <a:alpha val="5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sz="2500" dirty="0">
                <a:solidFill>
                  <a:schemeClr val="tx1"/>
                </a:solidFill>
              </a:rPr>
              <a:t>Derivation of the Wigner - Weisskopf Approximations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BA44EC-3727-4F3E-8898-A3F91A0B8B01}"/>
              </a:ext>
            </a:extLst>
          </p:cNvPr>
          <p:cNvSpPr/>
          <p:nvPr/>
        </p:nvSpPr>
        <p:spPr>
          <a:xfrm>
            <a:off x="0" y="1556298"/>
            <a:ext cx="3088371" cy="5301702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2F0859C-EB98-4683-BB7F-9AAFF20E9DE8}"/>
                  </a:ext>
                </a:extLst>
              </p:cNvPr>
              <p:cNvSpPr txBox="1"/>
              <p:nvPr/>
            </p:nvSpPr>
            <p:spPr>
              <a:xfrm>
                <a:off x="3913506" y="489233"/>
                <a:ext cx="7494815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0" dirty="0">
                    <a:solidFill>
                      <a:schemeClr val="bg1"/>
                    </a:solidFill>
                  </a:rPr>
                  <a:t>Solving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3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sz="3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sz="3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2F0859C-EB98-4683-BB7F-9AAFF20E9D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3506" y="489233"/>
                <a:ext cx="7494815" cy="553998"/>
              </a:xfrm>
              <a:prstGeom prst="rect">
                <a:avLst/>
              </a:prstGeom>
              <a:blipFill>
                <a:blip r:embed="rId2"/>
                <a:stretch>
                  <a:fillRect t="-14286" b="-329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E97A730-DA17-4306-8C45-80658321405C}"/>
                  </a:ext>
                </a:extLst>
              </p:cNvPr>
              <p:cNvSpPr txBox="1"/>
              <p:nvPr/>
            </p:nvSpPr>
            <p:spPr>
              <a:xfrm>
                <a:off x="3541057" y="4902367"/>
                <a:ext cx="8344080" cy="10455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ℏ</m:t>
                      </m:r>
                      <m:acc>
                        <m:accPr>
                          <m:chr m:val="̇"/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  <m:d>
                        <m:d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,0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&gt;</m:t>
                          </m:r>
                        </m:e>
                      </m:nary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E97A730-DA17-4306-8C45-8065832140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1057" y="4902367"/>
                <a:ext cx="8344080" cy="10455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78315D0-6477-4A7B-B8A0-A10E9CBDB873}"/>
                  </a:ext>
                </a:extLst>
              </p:cNvPr>
              <p:cNvSpPr txBox="1"/>
              <p:nvPr/>
            </p:nvSpPr>
            <p:spPr>
              <a:xfrm>
                <a:off x="3361649" y="2949518"/>
                <a:ext cx="8344080" cy="13437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ℏ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  <m:sSup>
                            <m:sSup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sup>
                          </m:sSup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d>
                            <m:dPr>
                              <m:begChr m:val="|"/>
                              <m:endChr m:val="|"/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,0&gt;</m:t>
                          </m:r>
                        </m:e>
                      </m:nary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78315D0-6477-4A7B-B8A0-A10E9CBDB8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1649" y="2949518"/>
                <a:ext cx="8344080" cy="13437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034FC2FC-992F-483F-ADEA-7DE49DBF14CC}"/>
              </a:ext>
            </a:extLst>
          </p:cNvPr>
          <p:cNvSpPr txBox="1"/>
          <p:nvPr/>
        </p:nvSpPr>
        <p:spPr>
          <a:xfrm>
            <a:off x="3361649" y="1749708"/>
            <a:ext cx="28210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</a:rPr>
              <a:t>Initial conditions: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0A813CE-6466-4B86-B8B5-54985FCC15A4}"/>
                  </a:ext>
                </a:extLst>
              </p:cNvPr>
              <p:cNvSpPr txBox="1"/>
              <p:nvPr/>
            </p:nvSpPr>
            <p:spPr>
              <a:xfrm>
                <a:off x="6007261" y="1515349"/>
                <a:ext cx="4635661" cy="96116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=0</m:t>
                                  </m:r>
                                </m:e>
                              </m:d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=0</m:t>
                                  </m:r>
                                </m:e>
                              </m:d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0A813CE-6466-4B86-B8B5-54985FCC15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7261" y="1515349"/>
                <a:ext cx="4635661" cy="9611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1C72D0C-794A-4F58-B2E3-06466D0A0370}"/>
              </a:ext>
            </a:extLst>
          </p:cNvPr>
          <p:cNvCxnSpPr/>
          <p:nvPr/>
        </p:nvCxnSpPr>
        <p:spPr>
          <a:xfrm>
            <a:off x="4560425" y="3923818"/>
            <a:ext cx="2268638" cy="1145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028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2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53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418C5-8C4E-4399-A337-51DA5AEAD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3088371" cy="1556298"/>
          </a:xfrm>
          <a:solidFill>
            <a:schemeClr val="bg1">
              <a:alpha val="5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sz="2500" dirty="0">
                <a:solidFill>
                  <a:schemeClr val="tx1"/>
                </a:solidFill>
              </a:rPr>
              <a:t>Derivation of the Wigner - Weisskopf Approximations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BA44EC-3727-4F3E-8898-A3F91A0B8B01}"/>
              </a:ext>
            </a:extLst>
          </p:cNvPr>
          <p:cNvSpPr/>
          <p:nvPr/>
        </p:nvSpPr>
        <p:spPr>
          <a:xfrm>
            <a:off x="0" y="1556298"/>
            <a:ext cx="3088371" cy="5301702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2F0859C-EB98-4683-BB7F-9AAFF20E9DE8}"/>
                  </a:ext>
                </a:extLst>
              </p:cNvPr>
              <p:cNvSpPr txBox="1"/>
              <p:nvPr/>
            </p:nvSpPr>
            <p:spPr>
              <a:xfrm>
                <a:off x="3913506" y="489233"/>
                <a:ext cx="7494815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0" dirty="0">
                    <a:solidFill>
                      <a:schemeClr val="bg1"/>
                    </a:solidFill>
                  </a:rPr>
                  <a:t>Solving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3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sz="3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sz="3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2F0859C-EB98-4683-BB7F-9AAFF20E9D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3506" y="489233"/>
                <a:ext cx="7494815" cy="553998"/>
              </a:xfrm>
              <a:prstGeom prst="rect">
                <a:avLst/>
              </a:prstGeom>
              <a:blipFill>
                <a:blip r:embed="rId2"/>
                <a:stretch>
                  <a:fillRect t="-14286" b="-329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E97A730-DA17-4306-8C45-80658321405C}"/>
                  </a:ext>
                </a:extLst>
              </p:cNvPr>
              <p:cNvSpPr txBox="1"/>
              <p:nvPr/>
            </p:nvSpPr>
            <p:spPr>
              <a:xfrm>
                <a:off x="3279495" y="2061762"/>
                <a:ext cx="3624804" cy="4001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n-US" sz="2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ℏ</m:t>
                      </m:r>
                      <m:acc>
                        <m:accPr>
                          <m:chr m:val="̇"/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  <m:d>
                        <m:d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n-US" sz="2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sSub>
                        <m:sSub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en-US" sz="2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E97A730-DA17-4306-8C45-8065832140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9495" y="2061762"/>
                <a:ext cx="3624804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5C1A001-5CEB-4A75-A1D6-FAC61D00440F}"/>
                  </a:ext>
                </a:extLst>
              </p:cNvPr>
              <p:cNvSpPr txBox="1"/>
              <p:nvPr/>
            </p:nvSpPr>
            <p:spPr>
              <a:xfrm>
                <a:off x="5044503" y="2640842"/>
                <a:ext cx="7062616" cy="12009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ℏ</m:t>
                              </m:r>
                            </m:e>
                            <m:sup>
                              <m: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sz="26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sz="2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&lt;</m:t>
                                  </m:r>
                                  <m:r>
                                    <a:rPr lang="en-US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𝑔</m:t>
                                  </m:r>
                                  <m:r>
                                    <a:rPr lang="en-US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sz="26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6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sub>
                                      <m:r>
                                        <a:rPr lang="en-US" sz="26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sz="26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600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600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𝐻</m:t>
                                          </m:r>
                                        </m:e>
                                        <m:sub>
                                          <m:r>
                                            <a:rPr lang="en-US" sz="2600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n-US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  <m:r>
                                    <a:rPr lang="en-US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,0&gt;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nary>
                            <m:naryPr>
                              <m:limLoc m:val="undOvr"/>
                              <m:ctrlPr>
                                <a:rPr lang="en-US" sz="2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n-US" sz="2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p>
                            <m:e>
                              <m:r>
                                <a:rPr lang="en-US" sz="2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sSup>
                                <m:sSupPr>
                                  <m:ctrlPr>
                                    <a:rPr lang="en-US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6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6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n-US" sz="26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</m:d>
                              <m:sSup>
                                <m:sSupPr>
                                  <m:ctrlPr>
                                    <a:rPr lang="en-US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sSub>
                                    <m:sSubPr>
                                      <m:ctrlPr>
                                        <a:rPr lang="en-US" sz="26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6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sz="26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sz="26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n-US" sz="26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sSup>
                                    <m:sSupPr>
                                      <m:ctrlPr>
                                        <a:rPr lang="en-US" sz="26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6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n-US" sz="26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r>
                                    <a:rPr lang="en-US" sz="26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6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26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sup>
                              </m:sSup>
                            </m:e>
                          </m:nary>
                        </m:e>
                      </m:nary>
                    </m:oMath>
                  </m:oMathPara>
                </a14:m>
                <a:endParaRPr lang="en-US" sz="2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5C1A001-5CEB-4A75-A1D6-FAC61D0044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4503" y="2640842"/>
                <a:ext cx="7062616" cy="12009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4D267AE-BCF0-40D9-BDDC-FF9CEF0088BD}"/>
                  </a:ext>
                </a:extLst>
              </p:cNvPr>
              <p:cNvSpPr txBox="1"/>
              <p:nvPr/>
            </p:nvSpPr>
            <p:spPr>
              <a:xfrm>
                <a:off x="3504537" y="4785175"/>
                <a:ext cx="8550496" cy="159550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sSup>
                                <m:sSupPr>
                                  <m:ctrlP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sSub>
                                    <m:sSubPr>
                                      <m:ctrlPr>
                                        <a:rPr lang="en-US" sz="28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  <m:e>
                              <m:r>
                                <a:rPr lang="en-US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𝒩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8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ℏ</m:t>
                                      </m:r>
                                    </m:e>
                                    <m:sup>
                                      <m:r>
                                        <a:rPr lang="en-US" sz="28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28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US" sz="2800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800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&lt;</m:t>
                                          </m:r>
                                          <m:r>
                                            <a:rPr lang="en-US" sz="2800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𝑔</m:t>
                                          </m:r>
                                          <m:r>
                                            <a:rPr lang="en-US" sz="2800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2800" b="0" i="1" smtClean="0">
                                                  <a:solidFill>
                                                    <a:schemeClr val="bg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800" b="0" i="1" smtClean="0">
                                                  <a:solidFill>
                                                    <a:schemeClr val="bg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800" b="0" i="1" smtClean="0">
                                                  <a:solidFill>
                                                    <a:schemeClr val="bg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800" b="0" i="1" smtClean="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d>
                                            <m:dPr>
                                              <m:begChr m:val="|"/>
                                              <m:endChr m:val="|"/>
                                              <m:ctrlPr>
                                                <a:rPr lang="en-US" sz="2800" i="1">
                                                  <a:solidFill>
                                                    <a:schemeClr val="bg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sz="2800" i="1">
                                                      <a:solidFill>
                                                        <a:schemeClr val="bg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2800" i="1">
                                                      <a:solidFill>
                                                        <a:schemeClr val="bg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𝐻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2800" i="1">
                                                      <a:solidFill>
                                                        <a:schemeClr val="bg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1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  <m:r>
                                            <a:rPr lang="en-US" sz="2800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  <m:r>
                                            <a:rPr lang="en-US" sz="2800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,0&gt;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28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en-US" sz="28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28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  <m:d>
                                        <m:dPr>
                                          <m:ctrlPr>
                                            <a:rPr lang="en-US" sz="2800" b="0" i="1" smtClean="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2800" b="0" i="1" smtClean="0">
                                                  <a:solidFill>
                                                    <a:schemeClr val="bg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800" b="0" i="1" smtClean="0">
                                                  <a:solidFill>
                                                    <a:schemeClr val="bg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𝜔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800" b="0" i="1" smtClean="0">
                                                  <a:solidFill>
                                                    <a:schemeClr val="bg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0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800" b="0" i="1" smtClean="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2800" b="0" i="1" smtClean="0">
                                                  <a:solidFill>
                                                    <a:schemeClr val="bg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800" b="0" i="1" smtClean="0">
                                                  <a:solidFill>
                                                    <a:schemeClr val="bg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𝜔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800" b="0" i="1" smtClean="0">
                                                  <a:solidFill>
                                                    <a:schemeClr val="bg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  <m:r>
                                        <a:rPr lang="en-US" sz="28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eqArr>
                        </m:e>
                      </m:d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4D267AE-BCF0-40D9-BDDC-FF9CEF0088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4537" y="4785175"/>
                <a:ext cx="8550496" cy="159550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12F827AA-F922-4D43-94B4-6AD2DE9D60F2}"/>
              </a:ext>
            </a:extLst>
          </p:cNvPr>
          <p:cNvSpPr txBox="1"/>
          <p:nvPr/>
        </p:nvSpPr>
        <p:spPr>
          <a:xfrm>
            <a:off x="3504537" y="3957761"/>
            <a:ext cx="749481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</a:rPr>
              <a:t>Defining the next transformation:</a:t>
            </a:r>
          </a:p>
        </p:txBody>
      </p:sp>
    </p:spTree>
    <p:extLst>
      <p:ext uri="{BB962C8B-B14F-4D97-AF65-F5344CB8AC3E}">
        <p14:creationId xmlns:p14="http://schemas.microsoft.com/office/powerpoint/2010/main" val="9346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53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418C5-8C4E-4399-A337-51DA5AEAD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3088371" cy="1556298"/>
          </a:xfrm>
          <a:solidFill>
            <a:schemeClr val="bg1">
              <a:alpha val="5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sz="2500" dirty="0">
                <a:solidFill>
                  <a:schemeClr val="tx1"/>
                </a:solidFill>
              </a:rPr>
              <a:t>Derivation of the Wigner - Weisskopf Approximations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BA44EC-3727-4F3E-8898-A3F91A0B8B01}"/>
              </a:ext>
            </a:extLst>
          </p:cNvPr>
          <p:cNvSpPr/>
          <p:nvPr/>
        </p:nvSpPr>
        <p:spPr>
          <a:xfrm>
            <a:off x="0" y="1556298"/>
            <a:ext cx="3088371" cy="5301702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2F0859C-EB98-4683-BB7F-9AAFF20E9DE8}"/>
                  </a:ext>
                </a:extLst>
              </p:cNvPr>
              <p:cNvSpPr txBox="1"/>
              <p:nvPr/>
            </p:nvSpPr>
            <p:spPr>
              <a:xfrm>
                <a:off x="3913506" y="489233"/>
                <a:ext cx="7494815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0" dirty="0">
                    <a:solidFill>
                      <a:schemeClr val="bg1"/>
                    </a:solidFill>
                  </a:rPr>
                  <a:t>Solving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3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sz="3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sz="3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2F0859C-EB98-4683-BB7F-9AAFF20E9D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3506" y="489233"/>
                <a:ext cx="7494815" cy="553998"/>
              </a:xfrm>
              <a:prstGeom prst="rect">
                <a:avLst/>
              </a:prstGeom>
              <a:blipFill>
                <a:blip r:embed="rId2"/>
                <a:stretch>
                  <a:fillRect t="-14286" b="-329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E97A730-DA17-4306-8C45-80658321405C}"/>
                  </a:ext>
                </a:extLst>
              </p:cNvPr>
              <p:cNvSpPr txBox="1"/>
              <p:nvPr/>
            </p:nvSpPr>
            <p:spPr>
              <a:xfrm>
                <a:off x="3279495" y="2061762"/>
                <a:ext cx="3624804" cy="4001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n-US" sz="2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ℏ</m:t>
                      </m:r>
                      <m:acc>
                        <m:accPr>
                          <m:chr m:val="̇"/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  <m:d>
                        <m:d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n-US" sz="2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sSub>
                        <m:sSub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en-US" sz="2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E97A730-DA17-4306-8C45-8065832140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9495" y="2061762"/>
                <a:ext cx="3624804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5C1A001-5CEB-4A75-A1D6-FAC61D00440F}"/>
                  </a:ext>
                </a:extLst>
              </p:cNvPr>
              <p:cNvSpPr txBox="1"/>
              <p:nvPr/>
            </p:nvSpPr>
            <p:spPr>
              <a:xfrm>
                <a:off x="5044503" y="2640842"/>
                <a:ext cx="7062616" cy="12009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ℏ</m:t>
                              </m:r>
                            </m:e>
                            <m:sup>
                              <m: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sz="26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sz="2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&lt;</m:t>
                                  </m:r>
                                  <m:r>
                                    <a:rPr lang="en-US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𝑔</m:t>
                                  </m:r>
                                  <m:r>
                                    <a:rPr lang="en-US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sz="26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6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sub>
                                      <m:r>
                                        <a:rPr lang="en-US" sz="26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sz="26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600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600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𝐻</m:t>
                                          </m:r>
                                        </m:e>
                                        <m:sub>
                                          <m:r>
                                            <a:rPr lang="en-US" sz="2600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n-US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  <m:r>
                                    <a:rPr lang="en-US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,0&gt;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nary>
                            <m:naryPr>
                              <m:limLoc m:val="undOvr"/>
                              <m:ctrlPr>
                                <a:rPr lang="en-US" sz="2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n-US" sz="2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p>
                            <m:e>
                              <m:r>
                                <a:rPr lang="en-US" sz="2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sSup>
                                <m:sSupPr>
                                  <m:ctrlPr>
                                    <a:rPr lang="en-US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6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6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n-US" sz="26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</m:d>
                              <m:sSup>
                                <m:sSupPr>
                                  <m:ctrlPr>
                                    <a:rPr lang="en-US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sSub>
                                    <m:sSubPr>
                                      <m:ctrlPr>
                                        <a:rPr lang="en-US" sz="26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6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sz="26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sz="26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n-US" sz="26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sSup>
                                    <m:sSupPr>
                                      <m:ctrlPr>
                                        <a:rPr lang="en-US" sz="26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6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n-US" sz="26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r>
                                    <a:rPr lang="en-US" sz="26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6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26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sup>
                              </m:sSup>
                            </m:e>
                          </m:nary>
                        </m:e>
                      </m:nary>
                    </m:oMath>
                  </m:oMathPara>
                </a14:m>
                <a:endParaRPr lang="en-US" sz="2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5C1A001-5CEB-4A75-A1D6-FAC61D0044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4503" y="2640842"/>
                <a:ext cx="7062616" cy="12009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636920B-BC07-4BD8-AFE2-5652DDDCEA33}"/>
                  </a:ext>
                </a:extLst>
              </p:cNvPr>
              <p:cNvSpPr txBox="1"/>
              <p:nvPr/>
            </p:nvSpPr>
            <p:spPr>
              <a:xfrm>
                <a:off x="7494200" y="3976316"/>
                <a:ext cx="333425" cy="4616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i="1" smtClean="0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⇓</m:t>
                      </m:r>
                    </m:oMath>
                  </m:oMathPara>
                </a14:m>
                <a:endParaRPr lang="en-US" sz="300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636920B-BC07-4BD8-AFE2-5652DDDCEA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4200" y="3976316"/>
                <a:ext cx="333425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4448403-1F6E-4908-A99E-C9674CA7562B}"/>
                  </a:ext>
                </a:extLst>
              </p:cNvPr>
              <p:cNvSpPr/>
              <p:nvPr/>
            </p:nvSpPr>
            <p:spPr>
              <a:xfrm>
                <a:off x="5561533" y="4514675"/>
                <a:ext cx="4655442" cy="12932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d>
                        <m:dPr>
                          <m:ctrlPr>
                            <a:rPr lang="en-US" sz="2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limLoc m:val="undOvr"/>
                          <m:ctrlPr>
                            <a:rPr lang="en-US" sz="2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r>
                            <a:rPr lang="en-US" sz="2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  <m:r>
                            <a:rPr lang="en-US" sz="2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𝒩</m:t>
                          </m:r>
                          <m:d>
                            <m:dPr>
                              <m:ctrlPr>
                                <a:rPr lang="en-US" sz="2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</m:d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4448403-1F6E-4908-A99E-C9674CA756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1533" y="4514675"/>
                <a:ext cx="4655442" cy="129323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872067E-31AC-47A6-BFDE-C3197826315B}"/>
              </a:ext>
            </a:extLst>
          </p:cNvPr>
          <p:cNvCxnSpPr/>
          <p:nvPr/>
        </p:nvCxnSpPr>
        <p:spPr>
          <a:xfrm flipV="1">
            <a:off x="9855843" y="5445889"/>
            <a:ext cx="0" cy="62503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5AB090AB-9637-45E2-ACEB-1DBF1B4C7166}"/>
                  </a:ext>
                </a:extLst>
              </p:cNvPr>
              <p:cNvSpPr/>
              <p:nvPr/>
            </p:nvSpPr>
            <p:spPr>
              <a:xfrm>
                <a:off x="9101965" y="5972017"/>
                <a:ext cx="1657633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en-US" sz="2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2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5AB090AB-9637-45E2-ACEB-1DBF1B4C71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1965" y="5972017"/>
                <a:ext cx="1657633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30A5076-F5C0-482D-98CD-8EAFE8AAE710}"/>
              </a:ext>
            </a:extLst>
          </p:cNvPr>
          <p:cNvCxnSpPr>
            <a:cxnSpLocks/>
          </p:cNvCxnSpPr>
          <p:nvPr/>
        </p:nvCxnSpPr>
        <p:spPr>
          <a:xfrm flipH="1" flipV="1">
            <a:off x="8675225" y="5445889"/>
            <a:ext cx="1101524" cy="62503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773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53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418C5-8C4E-4399-A337-51DA5AEAD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3088371" cy="1556298"/>
          </a:xfrm>
          <a:solidFill>
            <a:schemeClr val="bg1">
              <a:alpha val="5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sz="2500" dirty="0">
                <a:solidFill>
                  <a:schemeClr val="tx1"/>
                </a:solidFill>
              </a:rPr>
              <a:t>Derivation of the Wigner - Weisskopf Approximations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BA44EC-3727-4F3E-8898-A3F91A0B8B01}"/>
              </a:ext>
            </a:extLst>
          </p:cNvPr>
          <p:cNvSpPr/>
          <p:nvPr/>
        </p:nvSpPr>
        <p:spPr>
          <a:xfrm>
            <a:off x="0" y="1556298"/>
            <a:ext cx="3088371" cy="5301702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2F0859C-EB98-4683-BB7F-9AAFF20E9DE8}"/>
                  </a:ext>
                </a:extLst>
              </p:cNvPr>
              <p:cNvSpPr txBox="1"/>
              <p:nvPr/>
            </p:nvSpPr>
            <p:spPr>
              <a:xfrm>
                <a:off x="3913506" y="489233"/>
                <a:ext cx="7979481" cy="5884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000" dirty="0">
                    <a:solidFill>
                      <a:schemeClr val="bg1"/>
                    </a:solidFill>
                  </a:rPr>
                  <a:t>Wigner – Weisskopf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ΙΙ</m:t>
                    </m:r>
                  </m:oMath>
                </a14:m>
                <a:r>
                  <a:rPr lang="en-GB" sz="3000" dirty="0">
                    <a:solidFill>
                      <a:schemeClr val="bg1"/>
                    </a:solidFill>
                  </a:rPr>
                  <a:t> approximation (WW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3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Ι</m:t>
                    </m:r>
                    <m:r>
                      <m:rPr>
                        <m:sty m:val="p"/>
                      </m:rPr>
                      <a:rPr lang="el-GR" sz="33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Ι</m:t>
                    </m:r>
                  </m:oMath>
                </a14:m>
                <a:r>
                  <a:rPr lang="en-GB" sz="3000" dirty="0">
                    <a:solidFill>
                      <a:schemeClr val="bg1"/>
                    </a:solidFill>
                  </a:rPr>
                  <a:t>)</a:t>
                </a:r>
                <a:endParaRPr lang="en-US" sz="3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2F0859C-EB98-4683-BB7F-9AAFF20E9D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3506" y="489233"/>
                <a:ext cx="7979481" cy="588494"/>
              </a:xfrm>
              <a:prstGeom prst="rect">
                <a:avLst/>
              </a:prstGeom>
              <a:blipFill>
                <a:blip r:embed="rId2"/>
                <a:stretch>
                  <a:fillRect l="-535" t="-9278" r="-611" b="-288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C87338B8-A0E8-494C-AABA-819BBE618287}"/>
              </a:ext>
            </a:extLst>
          </p:cNvPr>
          <p:cNvSpPr txBox="1"/>
          <p:nvPr/>
        </p:nvSpPr>
        <p:spPr>
          <a:xfrm>
            <a:off x="3727048" y="2204977"/>
            <a:ext cx="785342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</a:rPr>
              <a:t>Markov Process: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B253EE-EEC8-4618-9E72-921C5074DF60}"/>
              </a:ext>
            </a:extLst>
          </p:cNvPr>
          <p:cNvSpPr txBox="1"/>
          <p:nvPr/>
        </p:nvSpPr>
        <p:spPr>
          <a:xfrm>
            <a:off x="3721261" y="2945757"/>
            <a:ext cx="79460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A Markov process is a process where a future outcome of a system depends only on the present state of itself and not on former states from the past.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40F1AE-F23F-4DFE-9ABF-B09FE82BC8AF}"/>
              </a:ext>
            </a:extLst>
          </p:cNvPr>
          <p:cNvSpPr txBox="1"/>
          <p:nvPr/>
        </p:nvSpPr>
        <p:spPr>
          <a:xfrm>
            <a:off x="3763703" y="4406091"/>
            <a:ext cx="79460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>
                <a:solidFill>
                  <a:schemeClr val="accent1"/>
                </a:solidFill>
              </a:rPr>
              <a:t>Memoryless Process</a:t>
            </a:r>
            <a:endParaRPr lang="en-US" sz="3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69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53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418C5-8C4E-4399-A337-51DA5AEAD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3088371" cy="1556298"/>
          </a:xfrm>
          <a:solidFill>
            <a:schemeClr val="bg1">
              <a:alpha val="5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sz="2500" dirty="0">
                <a:solidFill>
                  <a:schemeClr val="tx1"/>
                </a:solidFill>
              </a:rPr>
              <a:t>Derivation of the Wigner - Weisskopf Approximations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BA44EC-3727-4F3E-8898-A3F91A0B8B01}"/>
              </a:ext>
            </a:extLst>
          </p:cNvPr>
          <p:cNvSpPr/>
          <p:nvPr/>
        </p:nvSpPr>
        <p:spPr>
          <a:xfrm>
            <a:off x="0" y="1556298"/>
            <a:ext cx="3088371" cy="5301702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4448403-1F6E-4908-A99E-C9674CA7562B}"/>
                  </a:ext>
                </a:extLst>
              </p:cNvPr>
              <p:cNvSpPr/>
              <p:nvPr/>
            </p:nvSpPr>
            <p:spPr>
              <a:xfrm>
                <a:off x="5532597" y="1858285"/>
                <a:ext cx="4655442" cy="12932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d>
                        <m:dPr>
                          <m:ctrlPr>
                            <a:rPr lang="en-US" sz="2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limLoc m:val="undOvr"/>
                          <m:ctrlPr>
                            <a:rPr lang="en-US" sz="2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r>
                            <a:rPr lang="en-US" sz="2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  <m:r>
                            <a:rPr lang="en-US" sz="2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𝒩</m:t>
                          </m:r>
                          <m:d>
                            <m:dPr>
                              <m:ctrlPr>
                                <a:rPr lang="en-US" sz="2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</m:d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4448403-1F6E-4908-A99E-C9674CA756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2597" y="1858285"/>
                <a:ext cx="4655442" cy="129323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A823A78-DAA2-49C1-8E27-B597C3DFD938}"/>
                  </a:ext>
                </a:extLst>
              </p:cNvPr>
              <p:cNvSpPr txBox="1"/>
              <p:nvPr/>
            </p:nvSpPr>
            <p:spPr>
              <a:xfrm>
                <a:off x="3828626" y="3280646"/>
                <a:ext cx="7494815" cy="5386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600" dirty="0">
                    <a:solidFill>
                      <a:schemeClr val="bg1"/>
                    </a:solidFill>
                  </a:rPr>
                  <a:t>WW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ΙΙ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 approximation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 Markov process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A823A78-DAA2-49C1-8E27-B597C3DFD9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8626" y="3280646"/>
                <a:ext cx="7494815" cy="538609"/>
              </a:xfrm>
              <a:prstGeom prst="rect">
                <a:avLst/>
              </a:prstGeom>
              <a:blipFill>
                <a:blip r:embed="rId4"/>
                <a:stretch>
                  <a:fillRect t="-11236" b="-26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B4E5158-5669-476C-9B52-21A07003A649}"/>
                  </a:ext>
                </a:extLst>
              </p:cNvPr>
              <p:cNvSpPr/>
              <p:nvPr/>
            </p:nvSpPr>
            <p:spPr>
              <a:xfrm>
                <a:off x="5532597" y="4348759"/>
                <a:ext cx="4623766" cy="12642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f>
                        <m:f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d>
                        <m:dPr>
                          <m:ctrlPr>
                            <a:rPr lang="en-US" sz="2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≃</m:t>
                      </m:r>
                      <m:r>
                        <a:rPr lang="en-US" sz="2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2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2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nary>
                        <m:naryPr>
                          <m:limLoc m:val="undOvr"/>
                          <m:ctrlPr>
                            <a:rPr lang="en-US" sz="2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sz="2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  <m:r>
                            <a:rPr lang="en-US" sz="2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𝒩</m:t>
                          </m:r>
                          <m:d>
                            <m:dPr>
                              <m:ctrlPr>
                                <a:rPr lang="en-US" sz="2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B4E5158-5669-476C-9B52-21A07003A6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2597" y="4348759"/>
                <a:ext cx="4623766" cy="12642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F72E0930-6135-4737-A839-9E3E8A7A50ED}"/>
              </a:ext>
            </a:extLst>
          </p:cNvPr>
          <p:cNvSpPr txBox="1"/>
          <p:nvPr/>
        </p:nvSpPr>
        <p:spPr>
          <a:xfrm>
            <a:off x="4131497" y="2028625"/>
            <a:ext cx="133175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</a:rPr>
              <a:t>Recall:</a:t>
            </a:r>
            <a:endParaRPr lang="en-US" sz="2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0C0A0C3-36E7-411E-9088-C3128D13907B}"/>
                  </a:ext>
                </a:extLst>
              </p:cNvPr>
              <p:cNvSpPr txBox="1"/>
              <p:nvPr/>
            </p:nvSpPr>
            <p:spPr>
              <a:xfrm>
                <a:off x="3913506" y="489233"/>
                <a:ext cx="7979481" cy="5884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000" dirty="0">
                    <a:solidFill>
                      <a:schemeClr val="bg1"/>
                    </a:solidFill>
                  </a:rPr>
                  <a:t>Wigner – Weisskopf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ΙΙ</m:t>
                    </m:r>
                  </m:oMath>
                </a14:m>
                <a:r>
                  <a:rPr lang="en-GB" sz="3000" dirty="0">
                    <a:solidFill>
                      <a:schemeClr val="bg1"/>
                    </a:solidFill>
                  </a:rPr>
                  <a:t> approximation (WW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3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Ι</m:t>
                    </m:r>
                    <m:r>
                      <m:rPr>
                        <m:sty m:val="p"/>
                      </m:rPr>
                      <a:rPr lang="el-GR" sz="33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Ι</m:t>
                    </m:r>
                  </m:oMath>
                </a14:m>
                <a:r>
                  <a:rPr lang="en-GB" sz="3000" dirty="0">
                    <a:solidFill>
                      <a:schemeClr val="bg1"/>
                    </a:solidFill>
                  </a:rPr>
                  <a:t>)</a:t>
                </a:r>
                <a:endParaRPr lang="en-US" sz="3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0C0A0C3-36E7-411E-9088-C3128D1390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3506" y="489233"/>
                <a:ext cx="7979481" cy="588494"/>
              </a:xfrm>
              <a:prstGeom prst="rect">
                <a:avLst/>
              </a:prstGeom>
              <a:blipFill>
                <a:blip r:embed="rId6"/>
                <a:stretch>
                  <a:fillRect l="-535" t="-9278" r="-611" b="-288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607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6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53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418C5-8C4E-4399-A337-51DA5AEAD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3088371" cy="1556298"/>
          </a:xfrm>
          <a:solidFill>
            <a:schemeClr val="bg1">
              <a:alpha val="5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sz="2500" dirty="0">
                <a:solidFill>
                  <a:schemeClr val="tx1"/>
                </a:solidFill>
              </a:rPr>
              <a:t>Derivation of the Wigner - Weisskopf Approximations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BA44EC-3727-4F3E-8898-A3F91A0B8B01}"/>
              </a:ext>
            </a:extLst>
          </p:cNvPr>
          <p:cNvSpPr/>
          <p:nvPr/>
        </p:nvSpPr>
        <p:spPr>
          <a:xfrm>
            <a:off x="0" y="1556298"/>
            <a:ext cx="3088371" cy="5301702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B4E5158-5669-476C-9B52-21A07003A649}"/>
                  </a:ext>
                </a:extLst>
              </p:cNvPr>
              <p:cNvSpPr/>
              <p:nvPr/>
            </p:nvSpPr>
            <p:spPr>
              <a:xfrm>
                <a:off x="5636769" y="1923863"/>
                <a:ext cx="4259628" cy="6844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sSub>
                        <m:sSub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6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600" b="0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Γ</m:t>
                                  </m:r>
                                </m:e>
                                <m:sub>
                                  <m:r>
                                    <a:rPr lang="en-US" sz="26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6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6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26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6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600" b="0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Δ</m:t>
                                  </m:r>
                                </m:e>
                                <m:sub>
                                  <m:r>
                                    <a:rPr lang="en-US" sz="26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B4E5158-5669-476C-9B52-21A07003A6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6769" y="1923863"/>
                <a:ext cx="4259628" cy="6844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7B22661-619F-4B6A-B8C3-7ED7C9D09E75}"/>
                  </a:ext>
                </a:extLst>
              </p:cNvPr>
              <p:cNvSpPr txBox="1"/>
              <p:nvPr/>
            </p:nvSpPr>
            <p:spPr>
              <a:xfrm>
                <a:off x="3913506" y="2720051"/>
                <a:ext cx="74296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FFFF"/>
                    </a:solidFill>
                  </a:rPr>
                  <a:t>The probability to stay in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24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24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,0&gt;</m:t>
                    </m:r>
                  </m:oMath>
                </a14:m>
                <a:r>
                  <a:rPr lang="en-US" sz="2400" dirty="0">
                    <a:solidFill>
                      <a:srgbClr val="FFFFFF"/>
                    </a:solidFill>
                  </a:rPr>
                  <a:t> :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7B22661-619F-4B6A-B8C3-7ED7C9D09E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3506" y="2720051"/>
                <a:ext cx="7429684" cy="461665"/>
              </a:xfrm>
              <a:prstGeom prst="rect">
                <a:avLst/>
              </a:prstGeom>
              <a:blipFill>
                <a:blip r:embed="rId4"/>
                <a:stretch>
                  <a:fillRect l="-1313"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6DD07917-ADE6-4B4D-87F7-7DDC3B26B294}"/>
                  </a:ext>
                </a:extLst>
              </p:cNvPr>
              <p:cNvSpPr/>
              <p:nvPr/>
            </p:nvSpPr>
            <p:spPr>
              <a:xfrm>
                <a:off x="5702909" y="3926046"/>
                <a:ext cx="4127348" cy="5622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P</m:t>
                      </m:r>
                      <m:d>
                        <m:dPr>
                          <m:ctrlPr>
                            <a:rPr lang="en-US" sz="3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3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3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sz="3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3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3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3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3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0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</m:e>
                            <m:sub>
                              <m:r>
                                <a:rPr lang="en-US" sz="3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  <m:r>
                            <a:rPr lang="en-US" sz="3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6DD07917-ADE6-4B4D-87F7-7DDC3B26B2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2909" y="3926046"/>
                <a:ext cx="4127348" cy="56220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6650A032-0692-4136-B3B8-FCF81BCC65E3}"/>
              </a:ext>
            </a:extLst>
          </p:cNvPr>
          <p:cNvSpPr txBox="1"/>
          <p:nvPr/>
        </p:nvSpPr>
        <p:spPr>
          <a:xfrm>
            <a:off x="4029618" y="5061931"/>
            <a:ext cx="7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Exponential Decay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0CB6C0D-CD37-4579-BDB3-818069CF4928}"/>
              </a:ext>
            </a:extLst>
          </p:cNvPr>
          <p:cNvSpPr/>
          <p:nvPr/>
        </p:nvSpPr>
        <p:spPr>
          <a:xfrm>
            <a:off x="5176520" y="3485791"/>
            <a:ext cx="5135880" cy="1512929"/>
          </a:xfrm>
          <a:prstGeom prst="roundRect">
            <a:avLst/>
          </a:prstGeom>
          <a:noFill/>
          <a:ln w="285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2B378A8-8B04-40DD-AB50-64227663E345}"/>
                  </a:ext>
                </a:extLst>
              </p:cNvPr>
              <p:cNvSpPr txBox="1"/>
              <p:nvPr/>
            </p:nvSpPr>
            <p:spPr>
              <a:xfrm>
                <a:off x="3913506" y="489233"/>
                <a:ext cx="7979481" cy="5884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000" dirty="0">
                    <a:solidFill>
                      <a:schemeClr val="bg1"/>
                    </a:solidFill>
                  </a:rPr>
                  <a:t>Wigner – Weisskopf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ΙΙ</m:t>
                    </m:r>
                  </m:oMath>
                </a14:m>
                <a:r>
                  <a:rPr lang="en-GB" sz="3000" dirty="0">
                    <a:solidFill>
                      <a:schemeClr val="bg1"/>
                    </a:solidFill>
                  </a:rPr>
                  <a:t> approximation (WW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3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Ι</m:t>
                    </m:r>
                    <m:r>
                      <m:rPr>
                        <m:sty m:val="p"/>
                      </m:rPr>
                      <a:rPr lang="el-GR" sz="33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Ι</m:t>
                    </m:r>
                  </m:oMath>
                </a14:m>
                <a:r>
                  <a:rPr lang="en-GB" sz="3000" dirty="0">
                    <a:solidFill>
                      <a:schemeClr val="bg1"/>
                    </a:solidFill>
                  </a:rPr>
                  <a:t>)</a:t>
                </a:r>
                <a:endParaRPr lang="en-US" sz="3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2B378A8-8B04-40DD-AB50-64227663E3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3506" y="489233"/>
                <a:ext cx="7979481" cy="588494"/>
              </a:xfrm>
              <a:prstGeom prst="rect">
                <a:avLst/>
              </a:prstGeom>
              <a:blipFill>
                <a:blip r:embed="rId6"/>
                <a:stretch>
                  <a:fillRect l="-535" t="-9278" r="-611" b="-288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622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" grpId="0"/>
      <p:bldP spid="10" grpId="0"/>
      <p:bldP spid="11" grpId="0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53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418C5-8C4E-4399-A337-51DA5AEAD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3088371" cy="1556298"/>
          </a:xfrm>
          <a:solidFill>
            <a:schemeClr val="bg1">
              <a:alpha val="5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R.W.A and Ladder Approximation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BA44EC-3727-4F3E-8898-A3F91A0B8B01}"/>
              </a:ext>
            </a:extLst>
          </p:cNvPr>
          <p:cNvSpPr/>
          <p:nvPr/>
        </p:nvSpPr>
        <p:spPr>
          <a:xfrm>
            <a:off x="0" y="1556298"/>
            <a:ext cx="3088371" cy="5301702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0AB6F84-ED79-4BC4-995F-BCDC8F13C0CE}"/>
              </a:ext>
            </a:extLst>
          </p:cNvPr>
          <p:cNvSpPr txBox="1"/>
          <p:nvPr/>
        </p:nvSpPr>
        <p:spPr>
          <a:xfrm>
            <a:off x="3913506" y="489233"/>
            <a:ext cx="74948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</a:rPr>
              <a:t>Rotating Wave approximation (RWA)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B22661-619F-4B6A-B8C3-7ED7C9D09E75}"/>
              </a:ext>
            </a:extLst>
          </p:cNvPr>
          <p:cNvSpPr txBox="1"/>
          <p:nvPr/>
        </p:nvSpPr>
        <p:spPr>
          <a:xfrm>
            <a:off x="3420746" y="3429000"/>
            <a:ext cx="30460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Annihilate a photon</a:t>
            </a:r>
          </a:p>
          <a:p>
            <a:r>
              <a:rPr lang="en-US" sz="2400" dirty="0">
                <a:solidFill>
                  <a:srgbClr val="FFFFFF"/>
                </a:solidFill>
              </a:rPr>
              <a:t>and excite the atom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2566BF1-5B94-4541-91A1-74316E15F289}"/>
              </a:ext>
            </a:extLst>
          </p:cNvPr>
          <p:cNvCxnSpPr>
            <a:cxnSpLocks/>
          </p:cNvCxnSpPr>
          <p:nvPr/>
        </p:nvCxnSpPr>
        <p:spPr>
          <a:xfrm flipV="1">
            <a:off x="6029960" y="2543666"/>
            <a:ext cx="1882580" cy="88533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A8976C98-D609-4C71-B3A9-E95136EDE13B}"/>
              </a:ext>
            </a:extLst>
          </p:cNvPr>
          <p:cNvSpPr/>
          <p:nvPr/>
        </p:nvSpPr>
        <p:spPr>
          <a:xfrm>
            <a:off x="7955280" y="1849120"/>
            <a:ext cx="909320" cy="707250"/>
          </a:xfrm>
          <a:prstGeom prst="roundRect">
            <a:avLst/>
          </a:prstGeom>
          <a:noFill/>
          <a:ln w="285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E078BB3-9B5D-4B68-AB78-17F846CABB2F}"/>
              </a:ext>
            </a:extLst>
          </p:cNvPr>
          <p:cNvSpPr txBox="1"/>
          <p:nvPr/>
        </p:nvSpPr>
        <p:spPr>
          <a:xfrm>
            <a:off x="8032764" y="3429000"/>
            <a:ext cx="31432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create a photon and atom in ground state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C444278-CC4C-40CF-9309-5650BCD6CB5F}"/>
                  </a:ext>
                </a:extLst>
              </p:cNvPr>
              <p:cNvSpPr txBox="1"/>
              <p:nvPr/>
            </p:nvSpPr>
            <p:spPr>
              <a:xfrm>
                <a:off x="3447957" y="4811491"/>
                <a:ext cx="824329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FFFFFF"/>
                    </a:solidFill>
                  </a:rPr>
                  <a:t>The RWA holds for weak intensity and for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sz="24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C444278-CC4C-40CF-9309-5650BCD6CB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7957" y="4811491"/>
                <a:ext cx="8243299" cy="461665"/>
              </a:xfrm>
              <a:prstGeom prst="rect">
                <a:avLst/>
              </a:prstGeom>
              <a:blipFill>
                <a:blip r:embed="rId3"/>
                <a:stretch>
                  <a:fillRect l="-1036"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930102C-DA45-4795-81E4-9078D8FA1C8A}"/>
              </a:ext>
            </a:extLst>
          </p:cNvPr>
          <p:cNvCxnSpPr>
            <a:cxnSpLocks/>
          </p:cNvCxnSpPr>
          <p:nvPr/>
        </p:nvCxnSpPr>
        <p:spPr>
          <a:xfrm flipV="1">
            <a:off x="9658342" y="2611120"/>
            <a:ext cx="0" cy="8178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6A583A0C-BA78-4402-BF70-3A1FD61F1E75}"/>
              </a:ext>
            </a:extLst>
          </p:cNvPr>
          <p:cNvSpPr/>
          <p:nvPr/>
        </p:nvSpPr>
        <p:spPr>
          <a:xfrm>
            <a:off x="9218922" y="1849120"/>
            <a:ext cx="878840" cy="694545"/>
          </a:xfrm>
          <a:prstGeom prst="roundRect">
            <a:avLst/>
          </a:prstGeom>
          <a:noFill/>
          <a:ln w="285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451F89D0-D208-4D35-BF68-E9159A60FBA9}"/>
                  </a:ext>
                </a:extLst>
              </p:cNvPr>
              <p:cNvSpPr/>
              <p:nvPr/>
            </p:nvSpPr>
            <p:spPr>
              <a:xfrm>
                <a:off x="4854088" y="1629886"/>
                <a:ext cx="5586914" cy="1264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3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0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3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  <m:sub>
                          <m:r>
                            <a:rPr lang="en-US" sz="3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𝑅𝑊𝐴</m:t>
                          </m:r>
                        </m:sub>
                      </m:sSub>
                      <m:r>
                        <a:rPr lang="en-US" sz="3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=ℏ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3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3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3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𝜅</m:t>
                              </m:r>
                            </m:e>
                            <m:sub>
                              <m:r>
                                <a:rPr lang="en-US" sz="3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sz="3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3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sz="30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30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3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3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en-US" sz="30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30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3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  <m:r>
                            <a:rPr lang="en-US" sz="3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3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̂"/>
                                  <m:ctrlPr>
                                    <a:rPr lang="en-US" sz="3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3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3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en-US" sz="3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†</m:t>
                              </m:r>
                            </m:sup>
                          </m:sSubSup>
                          <m:sSup>
                            <m:sSupPr>
                              <m:ctrlPr>
                                <a:rPr lang="en-US" sz="3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en-US" sz="3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3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3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  <m:r>
                            <a:rPr lang="en-US" sz="3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451F89D0-D208-4D35-BF68-E9159A60FB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088" y="1629886"/>
                <a:ext cx="5586914" cy="12648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190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 animBg="1"/>
      <p:bldP spid="22" grpId="0"/>
      <p:bldP spid="25" grpId="0"/>
      <p:bldP spid="15" grpId="0" animBg="1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53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418C5-8C4E-4399-A337-51DA5AEAD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3088371" cy="1556298"/>
          </a:xfrm>
          <a:solidFill>
            <a:schemeClr val="bg1">
              <a:alpha val="5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R.W.A and Ladder Approximation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BA44EC-3727-4F3E-8898-A3F91A0B8B01}"/>
              </a:ext>
            </a:extLst>
          </p:cNvPr>
          <p:cNvSpPr/>
          <p:nvPr/>
        </p:nvSpPr>
        <p:spPr>
          <a:xfrm>
            <a:off x="0" y="1556298"/>
            <a:ext cx="3088371" cy="5301702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0AB6F84-ED79-4BC4-995F-BCDC8F13C0CE}"/>
                  </a:ext>
                </a:extLst>
              </p:cNvPr>
              <p:cNvSpPr txBox="1"/>
              <p:nvPr/>
            </p:nvSpPr>
            <p:spPr>
              <a:xfrm>
                <a:off x="3913506" y="489233"/>
                <a:ext cx="7494815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000" dirty="0">
                    <a:solidFill>
                      <a:schemeClr val="bg1"/>
                    </a:solidFill>
                  </a:rPr>
                  <a:t>Equivalence of WW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3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Ι</m:t>
                    </m:r>
                  </m:oMath>
                </a14:m>
                <a:r>
                  <a:rPr lang="en-US" sz="3000" dirty="0">
                    <a:solidFill>
                      <a:schemeClr val="bg1"/>
                    </a:solidFill>
                  </a:rPr>
                  <a:t> and RWA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0AB6F84-ED79-4BC4-995F-BCDC8F13C0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3506" y="489233"/>
                <a:ext cx="7494815" cy="600164"/>
              </a:xfrm>
              <a:prstGeom prst="rect">
                <a:avLst/>
              </a:prstGeom>
              <a:blipFill>
                <a:blip r:embed="rId2"/>
                <a:stretch>
                  <a:fillRect t="-9091" b="-26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6DD07917-ADE6-4B4D-87F7-7DDC3B26B294}"/>
                  </a:ext>
                </a:extLst>
              </p:cNvPr>
              <p:cNvSpPr/>
              <p:nvPr/>
            </p:nvSpPr>
            <p:spPr>
              <a:xfrm>
                <a:off x="4819366" y="1629886"/>
                <a:ext cx="5586914" cy="1264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3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0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3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  <m:sub>
                          <m:r>
                            <a:rPr lang="en-US" sz="3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𝑅𝑊𝐴</m:t>
                          </m:r>
                        </m:sub>
                      </m:sSub>
                      <m:r>
                        <a:rPr lang="en-US" sz="3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=ℏ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3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3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3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𝜅</m:t>
                              </m:r>
                            </m:e>
                            <m:sub>
                              <m:r>
                                <a:rPr lang="en-US" sz="3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sz="3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3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sz="30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30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3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3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en-US" sz="30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30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3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  <m:r>
                            <a:rPr lang="en-US" sz="3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3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̂"/>
                                  <m:ctrlPr>
                                    <a:rPr lang="en-US" sz="3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3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3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en-US" sz="3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†</m:t>
                              </m:r>
                            </m:sup>
                          </m:sSubSup>
                          <m:sSup>
                            <m:sSupPr>
                              <m:ctrlPr>
                                <a:rPr lang="en-US" sz="3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en-US" sz="3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3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3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  <m:r>
                            <a:rPr lang="en-US" sz="3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6DD07917-ADE6-4B4D-87F7-7DDC3B26B2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9366" y="1629886"/>
                <a:ext cx="5586914" cy="12648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3D2C244-3FAC-4ED9-AE49-4CC60E17B660}"/>
                  </a:ext>
                </a:extLst>
              </p:cNvPr>
              <p:cNvSpPr txBox="1"/>
              <p:nvPr/>
            </p:nvSpPr>
            <p:spPr>
              <a:xfrm>
                <a:off x="3488873" y="3742164"/>
                <a:ext cx="8344080" cy="5033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ℏ</m:t>
                      </m:r>
                      <m:acc>
                        <m:accPr>
                          <m:chr m:val="̇"/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acc>
                      <m:d>
                        <m:d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sSup>
                        <m:sSup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𝑅𝑊𝐴</m:t>
                              </m:r>
                            </m:sub>
                          </m:sSub>
                        </m:e>
                      </m:d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,0&gt;</m:t>
                      </m:r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3D2C244-3FAC-4ED9-AE49-4CC60E17B6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8873" y="3742164"/>
                <a:ext cx="8344080" cy="5033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9D0889D-132D-4658-9398-802026F58F2C}"/>
                  </a:ext>
                </a:extLst>
              </p:cNvPr>
              <p:cNvSpPr txBox="1"/>
              <p:nvPr/>
            </p:nvSpPr>
            <p:spPr>
              <a:xfrm>
                <a:off x="3814887" y="4225584"/>
                <a:ext cx="8344080" cy="10455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ℏ</m:t>
                      </m:r>
                      <m:acc>
                        <m:accPr>
                          <m:chr m:val="̇"/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  <m:d>
                        <m:d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,0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sz="28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𝐻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𝑅𝑊𝐴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&gt;</m:t>
                          </m:r>
                        </m:e>
                      </m:nary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9D0889D-132D-4658-9398-802026F58F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4887" y="4225584"/>
                <a:ext cx="8344080" cy="10455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Left Brace 15">
            <a:extLst>
              <a:ext uri="{FF2B5EF4-FFF2-40B4-BE49-F238E27FC236}">
                <a16:creationId xmlns:a16="http://schemas.microsoft.com/office/drawing/2014/main" id="{A1BEE924-0BDA-4FBB-A6C3-5246775D8E1F}"/>
              </a:ext>
            </a:extLst>
          </p:cNvPr>
          <p:cNvSpPr/>
          <p:nvPr/>
        </p:nvSpPr>
        <p:spPr>
          <a:xfrm>
            <a:off x="4152291" y="3742164"/>
            <a:ext cx="416687" cy="1246523"/>
          </a:xfrm>
          <a:prstGeom prst="leftBrac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BBE1D47-00D8-4D06-8B52-47E9939EAF4B}"/>
                  </a:ext>
                </a:extLst>
              </p:cNvPr>
              <p:cNvSpPr txBox="1"/>
              <p:nvPr/>
            </p:nvSpPr>
            <p:spPr>
              <a:xfrm>
                <a:off x="7413524" y="2967335"/>
                <a:ext cx="333425" cy="4616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⇓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BBE1D47-00D8-4D06-8B52-47E9939EAF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3524" y="2967335"/>
                <a:ext cx="333425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792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5" grpId="0"/>
      <p:bldP spid="16" grpId="0" animBg="1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53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418C5-8C4E-4399-A337-51DA5AEAD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3088371" cy="1556298"/>
          </a:xfrm>
          <a:solidFill>
            <a:schemeClr val="bg1">
              <a:alpha val="5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R.W.A and Ladder Approximation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BA44EC-3727-4F3E-8898-A3F91A0B8B01}"/>
              </a:ext>
            </a:extLst>
          </p:cNvPr>
          <p:cNvSpPr/>
          <p:nvPr/>
        </p:nvSpPr>
        <p:spPr>
          <a:xfrm>
            <a:off x="0" y="1556298"/>
            <a:ext cx="3088371" cy="5301702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0AB6F84-ED79-4BC4-995F-BCDC8F13C0CE}"/>
                  </a:ext>
                </a:extLst>
              </p:cNvPr>
              <p:cNvSpPr txBox="1"/>
              <p:nvPr/>
            </p:nvSpPr>
            <p:spPr>
              <a:xfrm>
                <a:off x="3913506" y="489233"/>
                <a:ext cx="7494815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000" dirty="0">
                    <a:solidFill>
                      <a:schemeClr val="bg1"/>
                    </a:solidFill>
                  </a:rPr>
                  <a:t>Equivalence of WW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3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Ι</m:t>
                    </m:r>
                  </m:oMath>
                </a14:m>
                <a:r>
                  <a:rPr lang="en-US" sz="3000" dirty="0">
                    <a:solidFill>
                      <a:schemeClr val="bg1"/>
                    </a:solidFill>
                  </a:rPr>
                  <a:t> and RWA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0AB6F84-ED79-4BC4-995F-BCDC8F13C0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3506" y="489233"/>
                <a:ext cx="7494815" cy="600164"/>
              </a:xfrm>
              <a:prstGeom prst="rect">
                <a:avLst/>
              </a:prstGeom>
              <a:blipFill>
                <a:blip r:embed="rId2"/>
                <a:stretch>
                  <a:fillRect t="-9091" b="-26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3D2C244-3FAC-4ED9-AE49-4CC60E17B660}"/>
                  </a:ext>
                </a:extLst>
              </p:cNvPr>
              <p:cNvSpPr txBox="1"/>
              <p:nvPr/>
            </p:nvSpPr>
            <p:spPr>
              <a:xfrm>
                <a:off x="3488866" y="3742164"/>
                <a:ext cx="8344080" cy="5033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ℏ</m:t>
                      </m:r>
                      <m:acc>
                        <m:accPr>
                          <m:chr m:val="̇"/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acc>
                      <m:d>
                        <m:d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sSup>
                        <m:sSup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𝑅𝑊𝐴</m:t>
                              </m:r>
                            </m:sub>
                          </m:sSub>
                        </m:e>
                      </m:d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,0&gt;</m:t>
                      </m:r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3D2C244-3FAC-4ED9-AE49-4CC60E17B6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8866" y="3742164"/>
                <a:ext cx="8344080" cy="5033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9D0889D-132D-4658-9398-802026F58F2C}"/>
                  </a:ext>
                </a:extLst>
              </p:cNvPr>
              <p:cNvSpPr txBox="1"/>
              <p:nvPr/>
            </p:nvSpPr>
            <p:spPr>
              <a:xfrm>
                <a:off x="3814887" y="4225584"/>
                <a:ext cx="8344080" cy="10455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ℏ</m:t>
                      </m:r>
                      <m:acc>
                        <m:accPr>
                          <m:chr m:val="̇"/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  <m:d>
                        <m:d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,0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sz="28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𝐻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𝑅𝑊𝐴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&gt;</m:t>
                          </m:r>
                        </m:e>
                      </m:nary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9D0889D-132D-4658-9398-802026F58F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4887" y="4225584"/>
                <a:ext cx="8344080" cy="10455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Left Brace 15">
            <a:extLst>
              <a:ext uri="{FF2B5EF4-FFF2-40B4-BE49-F238E27FC236}">
                <a16:creationId xmlns:a16="http://schemas.microsoft.com/office/drawing/2014/main" id="{A1BEE924-0BDA-4FBB-A6C3-5246775D8E1F}"/>
              </a:ext>
            </a:extLst>
          </p:cNvPr>
          <p:cNvSpPr/>
          <p:nvPr/>
        </p:nvSpPr>
        <p:spPr>
          <a:xfrm>
            <a:off x="4152291" y="3742164"/>
            <a:ext cx="416687" cy="1246523"/>
          </a:xfrm>
          <a:prstGeom prst="leftBrac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9F1A751-2246-416C-958B-9FE0C37A1D4D}"/>
                  </a:ext>
                </a:extLst>
              </p:cNvPr>
              <p:cNvSpPr txBox="1"/>
              <p:nvPr/>
            </p:nvSpPr>
            <p:spPr>
              <a:xfrm>
                <a:off x="3814887" y="1385072"/>
                <a:ext cx="5722429" cy="9133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600" dirty="0">
                    <a:solidFill>
                      <a:schemeClr val="bg1"/>
                    </a:solidFill>
                  </a:rPr>
                  <a:t>We get the same set of equations as in the </a:t>
                </a:r>
                <a:r>
                  <a:rPr lang="en-GB" sz="2600" dirty="0">
                    <a:solidFill>
                      <a:schemeClr val="bg1"/>
                    </a:solidFill>
                  </a:rPr>
                  <a:t>WW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Ι</m:t>
                    </m:r>
                  </m:oMath>
                </a14:m>
                <a:r>
                  <a:rPr lang="en-US" sz="2600" dirty="0">
                    <a:solidFill>
                      <a:schemeClr val="bg1"/>
                    </a:solidFill>
                  </a:rPr>
                  <a:t> approximation  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9F1A751-2246-416C-958B-9FE0C37A1D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4887" y="1385072"/>
                <a:ext cx="5722429" cy="913392"/>
              </a:xfrm>
              <a:prstGeom prst="rect">
                <a:avLst/>
              </a:prstGeom>
              <a:blipFill>
                <a:blip r:embed="rId5"/>
                <a:stretch>
                  <a:fillRect l="-1704" t="-6000" r="-745" b="-15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E9FCB7B-33A3-489C-AA28-BEF1F4277421}"/>
                  </a:ext>
                </a:extLst>
              </p:cNvPr>
              <p:cNvSpPr txBox="1"/>
              <p:nvPr/>
            </p:nvSpPr>
            <p:spPr>
              <a:xfrm>
                <a:off x="3784407" y="2482352"/>
                <a:ext cx="5012119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600" dirty="0">
                    <a:solidFill>
                      <a:schemeClr val="accent1"/>
                    </a:solidFill>
                  </a:rPr>
                  <a:t>The </a:t>
                </a:r>
                <a:r>
                  <a:rPr lang="en-GB" sz="2600" dirty="0">
                    <a:solidFill>
                      <a:schemeClr val="accent1"/>
                    </a:solidFill>
                  </a:rPr>
                  <a:t>WW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6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Ι</m:t>
                    </m:r>
                  </m:oMath>
                </a14:m>
                <a:r>
                  <a:rPr lang="en-US" sz="2600" dirty="0">
                    <a:solidFill>
                      <a:schemeClr val="accent1"/>
                    </a:solidFill>
                  </a:rPr>
                  <a:t> approximation and the RWA are equivalent 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E9FCB7B-33A3-489C-AA28-BEF1F42774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4407" y="2482352"/>
                <a:ext cx="5012119" cy="892552"/>
              </a:xfrm>
              <a:prstGeom prst="rect">
                <a:avLst/>
              </a:prstGeom>
              <a:blipFill>
                <a:blip r:embed="rId6"/>
                <a:stretch>
                  <a:fillRect l="-1946" t="-6122" r="-608" b="-163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830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53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418C5-8C4E-4399-A337-51DA5AEAD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3088371" cy="1556298"/>
          </a:xfrm>
          <a:solidFill>
            <a:schemeClr val="bg1">
              <a:alpha val="5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R.W.A and Ladder Approximation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BA44EC-3727-4F3E-8898-A3F91A0B8B01}"/>
              </a:ext>
            </a:extLst>
          </p:cNvPr>
          <p:cNvSpPr/>
          <p:nvPr/>
        </p:nvSpPr>
        <p:spPr>
          <a:xfrm>
            <a:off x="0" y="1556298"/>
            <a:ext cx="3088371" cy="5301702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0AB6F84-ED79-4BC4-995F-BCDC8F13C0CE}"/>
              </a:ext>
            </a:extLst>
          </p:cNvPr>
          <p:cNvSpPr txBox="1"/>
          <p:nvPr/>
        </p:nvSpPr>
        <p:spPr>
          <a:xfrm>
            <a:off x="3913506" y="489233"/>
            <a:ext cx="74948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</a:rPr>
              <a:t>Ladder Approximation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9F1A751-2246-416C-958B-9FE0C37A1D4D}"/>
                  </a:ext>
                </a:extLst>
              </p:cNvPr>
              <p:cNvSpPr txBox="1"/>
              <p:nvPr/>
            </p:nvSpPr>
            <p:spPr>
              <a:xfrm>
                <a:off x="3814887" y="4193603"/>
                <a:ext cx="8018059" cy="1258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600" dirty="0">
                    <a:solidFill>
                      <a:schemeClr val="bg1"/>
                    </a:solidFill>
                  </a:rPr>
                  <a:t>Atom basis: </a:t>
                </a:r>
                <a14:m>
                  <m:oMath xmlns:m="http://schemas.openxmlformats.org/officeDocument/2006/math">
                    <m:r>
                      <a:rPr lang="en-US" sz="26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|1&gt;, |0&gt;</m:t>
                    </m:r>
                  </m:oMath>
                </a14:m>
                <a:endParaRPr lang="en-US" sz="2600" dirty="0">
                  <a:solidFill>
                    <a:schemeClr val="bg1"/>
                  </a:solidFill>
                </a:endParaRPr>
              </a:p>
              <a:p>
                <a:pPr marL="457200" indent="-4572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800" dirty="0">
                    <a:solidFill>
                      <a:schemeClr val="bg1"/>
                    </a:solidFill>
                  </a:rPr>
                  <a:t>Field basis: </a:t>
                </a:r>
                <a14:m>
                  <m:oMath xmlns:m="http://schemas.openxmlformats.org/officeDocument/2006/math">
                    <m:r>
                      <a:rPr lang="en-US" sz="26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26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6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&gt;, |</m:t>
                    </m:r>
                    <m:sSub>
                      <m:sSubPr>
                        <m:ctrlPr>
                          <a:rPr lang="en-US" sz="2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6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sub>
                    </m:sSub>
                    <m:r>
                      <a:rPr lang="en-US" sz="26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6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,|</m:t>
                    </m:r>
                    <m:sSub>
                      <m:sSubPr>
                        <m:ctrlPr>
                          <a:rPr lang="en-US" sz="2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6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sub>
                    </m:sSub>
                    <m:r>
                      <a:rPr lang="en-US" sz="26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&gt;,…,|</m:t>
                    </m:r>
                    <m:sSub>
                      <m:sSubPr>
                        <m:ctrlPr>
                          <a:rPr lang="en-US" sz="2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6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6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sub>
                    </m:sSub>
                    <m:r>
                      <a:rPr lang="en-US" sz="26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−1&gt;, |</m:t>
                    </m:r>
                    <m:sSub>
                      <m:sSubPr>
                        <m:ctrlPr>
                          <a:rPr lang="en-US" sz="2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6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6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sub>
                    </m:sSub>
                    <m:r>
                      <a:rPr lang="en-US" sz="26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endParaRPr lang="en-US" sz="2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9F1A751-2246-416C-958B-9FE0C37A1D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4887" y="4193603"/>
                <a:ext cx="8018059" cy="1258999"/>
              </a:xfrm>
              <a:prstGeom prst="rect">
                <a:avLst/>
              </a:prstGeom>
              <a:blipFill>
                <a:blip r:embed="rId2"/>
                <a:stretch>
                  <a:fillRect l="-1369" b="-126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E64D6ECB-B1BE-4F3B-9277-F9CFA35334A6}"/>
              </a:ext>
            </a:extLst>
          </p:cNvPr>
          <p:cNvSpPr/>
          <p:nvPr/>
        </p:nvSpPr>
        <p:spPr>
          <a:xfrm>
            <a:off x="7499486" y="6137715"/>
            <a:ext cx="451117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</a:rPr>
              <a:t>Single photon approximation </a:t>
            </a:r>
            <a:endParaRPr lang="en-US" sz="26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AE33FAF-16C8-4490-A257-40FF02A0A64B}"/>
              </a:ext>
            </a:extLst>
          </p:cNvPr>
          <p:cNvSpPr/>
          <p:nvPr/>
        </p:nvSpPr>
        <p:spPr>
          <a:xfrm>
            <a:off x="9159240" y="4865931"/>
            <a:ext cx="2468880" cy="701103"/>
          </a:xfrm>
          <a:prstGeom prst="roundRect">
            <a:avLst/>
          </a:prstGeom>
          <a:noFill/>
          <a:ln w="285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261B23B-2F23-467E-9DFF-ED7BD93D3BF0}"/>
              </a:ext>
            </a:extLst>
          </p:cNvPr>
          <p:cNvCxnSpPr/>
          <p:nvPr/>
        </p:nvCxnSpPr>
        <p:spPr>
          <a:xfrm flipV="1">
            <a:off x="10317480" y="5697870"/>
            <a:ext cx="0" cy="48342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86CFAF3-13EA-44C0-A1A8-CF35AB2A4684}"/>
                  </a:ext>
                </a:extLst>
              </p:cNvPr>
              <p:cNvSpPr txBox="1"/>
              <p:nvPr/>
            </p:nvSpPr>
            <p:spPr>
              <a:xfrm>
                <a:off x="3642361" y="1197183"/>
                <a:ext cx="834408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𝑖𝑛𝑡</m:t>
                          </m:r>
                        </m:sub>
                      </m:sSub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86CFAF3-13EA-44C0-A1A8-CF35AB2A46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2361" y="1197183"/>
                <a:ext cx="8344080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2C84033-17C2-42FB-9EE3-ACDA7565387A}"/>
                  </a:ext>
                </a:extLst>
              </p:cNvPr>
              <p:cNvSpPr txBox="1"/>
              <p:nvPr/>
            </p:nvSpPr>
            <p:spPr>
              <a:xfrm>
                <a:off x="3642361" y="1838779"/>
                <a:ext cx="8344080" cy="10530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  <m:sup/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ℏ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̂"/>
                                  <m:ctrlP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†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+ℏ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2C84033-17C2-42FB-9EE3-ACDA756538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2361" y="1838779"/>
                <a:ext cx="8344080" cy="10530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2AE6C95C-A5CF-46AD-8C42-7C17E25129EC}"/>
                  </a:ext>
                </a:extLst>
              </p:cNvPr>
              <p:cNvSpPr/>
              <p:nvPr/>
            </p:nvSpPr>
            <p:spPr>
              <a:xfrm>
                <a:off x="3480828" y="2891824"/>
                <a:ext cx="2753574" cy="5674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3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𝑖𝑛𝑡</m:t>
                          </m:r>
                        </m:sub>
                      </m:sSub>
                      <m:r>
                        <a:rPr lang="en-US" sz="3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̂"/>
                          <m:ctrlPr>
                            <a:rPr lang="en-US" sz="3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e>
                      </m:acc>
                      <m:r>
                        <a:rPr lang="en-US" sz="3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̂"/>
                          <m:ctrlPr>
                            <a:rPr lang="en-US" sz="3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30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0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sz="30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⊥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2AE6C95C-A5CF-46AD-8C42-7C17E25129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0828" y="2891824"/>
                <a:ext cx="2753574" cy="5674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7287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/>
      <p:bldP spid="5" grpId="0" animBg="1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53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418C5-8C4E-4399-A337-51DA5AEAD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3088371" cy="1556298"/>
          </a:xfrm>
          <a:solidFill>
            <a:schemeClr val="bg1">
              <a:alpha val="5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Outline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BFBC5A5-0A93-487E-8FF1-8FA4BDFF2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9486" y="973600"/>
            <a:ext cx="5826919" cy="4924280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600" dirty="0">
                <a:solidFill>
                  <a:srgbClr val="FFFFFF"/>
                </a:solidFill>
              </a:rPr>
              <a:t>Motivation</a:t>
            </a:r>
          </a:p>
          <a:p>
            <a:pPr>
              <a:lnSpc>
                <a:spcPct val="150000"/>
              </a:lnSpc>
            </a:pPr>
            <a:r>
              <a:rPr lang="en-US" sz="2600" dirty="0">
                <a:solidFill>
                  <a:srgbClr val="FFFFFF"/>
                </a:solidFill>
              </a:rPr>
              <a:t>Atom – Field Hamiltonian</a:t>
            </a:r>
          </a:p>
          <a:p>
            <a:pPr>
              <a:lnSpc>
                <a:spcPct val="150000"/>
              </a:lnSpc>
            </a:pPr>
            <a:r>
              <a:rPr lang="en-US" sz="2600" dirty="0">
                <a:solidFill>
                  <a:srgbClr val="FFFFFF"/>
                </a:solidFill>
              </a:rPr>
              <a:t>Derivation of the Wigner - Weisskopf approximations</a:t>
            </a:r>
          </a:p>
          <a:p>
            <a:pPr>
              <a:lnSpc>
                <a:spcPct val="150000"/>
              </a:lnSpc>
            </a:pPr>
            <a:r>
              <a:rPr lang="en-US" sz="2600" dirty="0">
                <a:solidFill>
                  <a:srgbClr val="FFFFFF"/>
                </a:solidFill>
              </a:rPr>
              <a:t>Comparison between the R.W.A and the Ladder approximation</a:t>
            </a:r>
          </a:p>
          <a:p>
            <a:pPr>
              <a:lnSpc>
                <a:spcPct val="150000"/>
              </a:lnSpc>
            </a:pPr>
            <a:r>
              <a:rPr lang="en-US" sz="2600" dirty="0">
                <a:solidFill>
                  <a:srgbClr val="FFFFFF"/>
                </a:solidFill>
              </a:rPr>
              <a:t>Conclusions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BA44EC-3727-4F3E-8898-A3F91A0B8B01}"/>
              </a:ext>
            </a:extLst>
          </p:cNvPr>
          <p:cNvSpPr/>
          <p:nvPr/>
        </p:nvSpPr>
        <p:spPr>
          <a:xfrm>
            <a:off x="0" y="1556298"/>
            <a:ext cx="3088371" cy="5330639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8466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53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418C5-8C4E-4399-A337-51DA5AEAD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3088371" cy="1556298"/>
          </a:xfrm>
          <a:solidFill>
            <a:schemeClr val="bg1">
              <a:alpha val="5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R.W.A and Ladder Approximation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BA44EC-3727-4F3E-8898-A3F91A0B8B01}"/>
              </a:ext>
            </a:extLst>
          </p:cNvPr>
          <p:cNvSpPr/>
          <p:nvPr/>
        </p:nvSpPr>
        <p:spPr>
          <a:xfrm>
            <a:off x="0" y="1556298"/>
            <a:ext cx="3088371" cy="5301702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0AB6F84-ED79-4BC4-995F-BCDC8F13C0CE}"/>
              </a:ext>
            </a:extLst>
          </p:cNvPr>
          <p:cNvSpPr txBox="1"/>
          <p:nvPr/>
        </p:nvSpPr>
        <p:spPr>
          <a:xfrm>
            <a:off x="3913506" y="489233"/>
            <a:ext cx="74948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</a:rPr>
              <a:t>Ladder Approximation: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9F1A751-2246-416C-958B-9FE0C37A1D4D}"/>
                  </a:ext>
                </a:extLst>
              </p:cNvPr>
              <p:cNvSpPr txBox="1"/>
              <p:nvPr/>
            </p:nvSpPr>
            <p:spPr>
              <a:xfrm>
                <a:off x="3710167" y="1538937"/>
                <a:ext cx="8018059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600" b="0" dirty="0">
                    <a:solidFill>
                      <a:schemeClr val="bg1"/>
                    </a:solidFill>
                  </a:rPr>
                  <a:t>Single photon </a:t>
                </a:r>
                <a:r>
                  <a:rPr lang="en-US" sz="2600" dirty="0">
                    <a:solidFill>
                      <a:schemeClr val="bg1"/>
                    </a:solidFill>
                  </a:rPr>
                  <a:t>a</a:t>
                </a:r>
                <a:r>
                  <a:rPr lang="en-US" sz="2600" b="0" dirty="0">
                    <a:solidFill>
                      <a:schemeClr val="bg1"/>
                    </a:solidFill>
                  </a:rPr>
                  <a:t>pproximation:   </a:t>
                </a:r>
                <a14:m>
                  <m:oMath xmlns:m="http://schemas.openxmlformats.org/officeDocument/2006/math">
                    <m:r>
                      <a:rPr lang="en-US" sz="3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sz="3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3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sub>
                    </m:sSub>
                    <m:r>
                      <a:rPr lang="en-US" sz="3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−1&gt;, |</m:t>
                    </m:r>
                    <m:sSub>
                      <m:sSubPr>
                        <m:ctrlPr>
                          <a:rPr lang="en-US" sz="3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3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sub>
                    </m:sSub>
                    <m:r>
                      <a:rPr lang="en-US" sz="3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endParaRPr lang="en-US" sz="3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9F1A751-2246-416C-958B-9FE0C37A1D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0167" y="1538937"/>
                <a:ext cx="8018059" cy="784830"/>
              </a:xfrm>
              <a:prstGeom prst="rect">
                <a:avLst/>
              </a:prstGeom>
              <a:blipFill>
                <a:blip r:embed="rId2"/>
                <a:stretch>
                  <a:fillRect l="-1369" b="-62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8E551A4D-9B96-487C-AD20-42E1B76444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3599" y="2642370"/>
            <a:ext cx="8134628" cy="29692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2C25510-3424-4960-B893-57C8B393A414}"/>
              </a:ext>
            </a:extLst>
          </p:cNvPr>
          <p:cNvSpPr txBox="1"/>
          <p:nvPr/>
        </p:nvSpPr>
        <p:spPr>
          <a:xfrm>
            <a:off x="3593599" y="5654539"/>
            <a:ext cx="813462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solidFill>
                  <a:schemeClr val="bg1"/>
                </a:solidFill>
              </a:rPr>
              <a:t>Figure 1: Diagrams included in Ladder approximation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9460ECE-265F-4A40-8AA6-37B57E4DEF61}"/>
              </a:ext>
            </a:extLst>
          </p:cNvPr>
          <p:cNvSpPr/>
          <p:nvPr/>
        </p:nvSpPr>
        <p:spPr>
          <a:xfrm>
            <a:off x="4892040" y="2946400"/>
            <a:ext cx="6761480" cy="599440"/>
          </a:xfrm>
          <a:prstGeom prst="roundRect">
            <a:avLst/>
          </a:prstGeom>
          <a:noFill/>
          <a:ln w="28575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E2344A-45E4-48F4-AE31-2F866B09AEBD}"/>
              </a:ext>
            </a:extLst>
          </p:cNvPr>
          <p:cNvSpPr txBox="1"/>
          <p:nvPr/>
        </p:nvSpPr>
        <p:spPr>
          <a:xfrm>
            <a:off x="4853167" y="3444240"/>
            <a:ext cx="6800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accent1"/>
                </a:solidFill>
              </a:rPr>
              <a:t>zero photon scattering, virtual transitions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5C2A8AB1-50DE-4E75-A10D-91C14166C022}"/>
              </a:ext>
            </a:extLst>
          </p:cNvPr>
          <p:cNvSpPr/>
          <p:nvPr/>
        </p:nvSpPr>
        <p:spPr>
          <a:xfrm>
            <a:off x="4907280" y="4734560"/>
            <a:ext cx="6761480" cy="599440"/>
          </a:xfrm>
          <a:prstGeom prst="roundRect">
            <a:avLst/>
          </a:prstGeom>
          <a:noFill/>
          <a:ln w="28575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2012350-3C96-4BE9-BD31-C22A7055B8B3}"/>
              </a:ext>
            </a:extLst>
          </p:cNvPr>
          <p:cNvSpPr txBox="1"/>
          <p:nvPr/>
        </p:nvSpPr>
        <p:spPr>
          <a:xfrm>
            <a:off x="4873487" y="4160520"/>
            <a:ext cx="6800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accent1"/>
                </a:solidFill>
              </a:rPr>
              <a:t>single photon scattering + virtual transitions</a:t>
            </a:r>
          </a:p>
        </p:txBody>
      </p:sp>
    </p:spTree>
    <p:extLst>
      <p:ext uri="{BB962C8B-B14F-4D97-AF65-F5344CB8AC3E}">
        <p14:creationId xmlns:p14="http://schemas.microsoft.com/office/powerpoint/2010/main" val="406038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0" grpId="0" animBg="1"/>
      <p:bldP spid="14" grpId="0"/>
      <p:bldP spid="15" grpId="0" animBg="1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53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418C5-8C4E-4399-A337-51DA5AEAD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3088371" cy="1556298"/>
          </a:xfrm>
          <a:solidFill>
            <a:schemeClr val="bg1">
              <a:alpha val="5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R.W.A and Ladder Approximation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BA44EC-3727-4F3E-8898-A3F91A0B8B01}"/>
              </a:ext>
            </a:extLst>
          </p:cNvPr>
          <p:cNvSpPr/>
          <p:nvPr/>
        </p:nvSpPr>
        <p:spPr>
          <a:xfrm>
            <a:off x="0" y="1556298"/>
            <a:ext cx="3088371" cy="5301702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0AB6F84-ED79-4BC4-995F-BCDC8F13C0CE}"/>
              </a:ext>
            </a:extLst>
          </p:cNvPr>
          <p:cNvSpPr txBox="1"/>
          <p:nvPr/>
        </p:nvSpPr>
        <p:spPr>
          <a:xfrm>
            <a:off x="3913506" y="489233"/>
            <a:ext cx="74948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</a:rPr>
              <a:t>Ladder Approximation: Diagrams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E551A4D-9B96-487C-AD20-42E1B76444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9160" y="1363731"/>
            <a:ext cx="7737999" cy="43015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2C25510-3424-4960-B893-57C8B393A414}"/>
              </a:ext>
            </a:extLst>
          </p:cNvPr>
          <p:cNvSpPr txBox="1"/>
          <p:nvPr/>
        </p:nvSpPr>
        <p:spPr>
          <a:xfrm>
            <a:off x="3593599" y="5654539"/>
            <a:ext cx="813462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Figure 2: Diagrams excluded from Ladder approximation</a:t>
            </a:r>
          </a:p>
        </p:txBody>
      </p:sp>
    </p:spTree>
    <p:extLst>
      <p:ext uri="{BB962C8B-B14F-4D97-AF65-F5344CB8AC3E}">
        <p14:creationId xmlns:p14="http://schemas.microsoft.com/office/powerpoint/2010/main" val="2449669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53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418C5-8C4E-4399-A337-51DA5AEAD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3088371" cy="1556298"/>
          </a:xfrm>
          <a:solidFill>
            <a:schemeClr val="bg1">
              <a:alpha val="5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R.W.A and Ladder Approximation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BA44EC-3727-4F3E-8898-A3F91A0B8B01}"/>
              </a:ext>
            </a:extLst>
          </p:cNvPr>
          <p:cNvSpPr/>
          <p:nvPr/>
        </p:nvSpPr>
        <p:spPr>
          <a:xfrm>
            <a:off x="0" y="1556298"/>
            <a:ext cx="3088371" cy="5301702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0AB6F84-ED79-4BC4-995F-BCDC8F13C0CE}"/>
              </a:ext>
            </a:extLst>
          </p:cNvPr>
          <p:cNvSpPr txBox="1"/>
          <p:nvPr/>
        </p:nvSpPr>
        <p:spPr>
          <a:xfrm>
            <a:off x="3913506" y="489233"/>
            <a:ext cx="74948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</a:rPr>
              <a:t>Ladder Approximation: Another Diagrams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E551A4D-9B96-487C-AD20-42E1B76444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4637" y="1819608"/>
            <a:ext cx="8449587" cy="37015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2C25510-3424-4960-B893-57C8B393A414}"/>
              </a:ext>
            </a:extLst>
          </p:cNvPr>
          <p:cNvSpPr txBox="1"/>
          <p:nvPr/>
        </p:nvSpPr>
        <p:spPr>
          <a:xfrm>
            <a:off x="3434637" y="5654539"/>
            <a:ext cx="84495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Figure 3: a) Diagrams included in Ladder approximation.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 b) Diagrams excluded from Ladder approximation.</a:t>
            </a:r>
          </a:p>
        </p:txBody>
      </p:sp>
    </p:spTree>
    <p:extLst>
      <p:ext uri="{BB962C8B-B14F-4D97-AF65-F5344CB8AC3E}">
        <p14:creationId xmlns:p14="http://schemas.microsoft.com/office/powerpoint/2010/main" val="17220497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53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418C5-8C4E-4399-A337-51DA5AEAD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3088371" cy="1556298"/>
          </a:xfrm>
          <a:solidFill>
            <a:schemeClr val="bg1">
              <a:alpha val="5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R.W.A and Ladder Approximation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BA44EC-3727-4F3E-8898-A3F91A0B8B01}"/>
              </a:ext>
            </a:extLst>
          </p:cNvPr>
          <p:cNvSpPr/>
          <p:nvPr/>
        </p:nvSpPr>
        <p:spPr>
          <a:xfrm>
            <a:off x="0" y="1556298"/>
            <a:ext cx="3088371" cy="5301702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0AB6F84-ED79-4BC4-995F-BCDC8F13C0CE}"/>
                  </a:ext>
                </a:extLst>
              </p:cNvPr>
              <p:cNvSpPr txBox="1"/>
              <p:nvPr/>
            </p:nvSpPr>
            <p:spPr>
              <a:xfrm>
                <a:off x="3837306" y="346575"/>
                <a:ext cx="7712755" cy="6335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>
                    <a:solidFill>
                      <a:schemeClr val="bg1"/>
                    </a:solidFill>
                  </a:rPr>
                  <a:t>The Ladder and the WW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I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Approximations</a:t>
                </a:r>
                <a:endParaRPr lang="en-US" sz="3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0AB6F84-ED79-4BC4-995F-BCDC8F13C0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7306" y="346575"/>
                <a:ext cx="7712755" cy="633571"/>
              </a:xfrm>
              <a:prstGeom prst="rect">
                <a:avLst/>
              </a:prstGeom>
              <a:blipFill>
                <a:blip r:embed="rId2"/>
                <a:stretch>
                  <a:fillRect l="-1580" t="-6731" r="-1580" b="-28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2C25510-3424-4960-B893-57C8B393A414}"/>
              </a:ext>
            </a:extLst>
          </p:cNvPr>
          <p:cNvSpPr txBox="1"/>
          <p:nvPr/>
        </p:nvSpPr>
        <p:spPr>
          <a:xfrm>
            <a:off x="3284807" y="1824205"/>
            <a:ext cx="8134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We sum over </a:t>
            </a:r>
            <a:r>
              <a:rPr lang="en-US" sz="2800" b="1" dirty="0">
                <a:solidFill>
                  <a:schemeClr val="accent1"/>
                </a:solidFill>
              </a:rPr>
              <a:t>infinite</a:t>
            </a:r>
            <a:r>
              <a:rPr lang="en-US" sz="2800" dirty="0">
                <a:solidFill>
                  <a:schemeClr val="bg1"/>
                </a:solidFill>
              </a:rPr>
              <a:t> number of terms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ED370E3-0701-49DF-850E-AAB966BF30BB}"/>
                  </a:ext>
                </a:extLst>
              </p:cNvPr>
              <p:cNvSpPr txBox="1"/>
              <p:nvPr/>
            </p:nvSpPr>
            <p:spPr>
              <a:xfrm>
                <a:off x="3714792" y="2665966"/>
                <a:ext cx="55543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chemeClr val="bg1"/>
                    </a:solidFill>
                  </a:rPr>
                  <a:t>Notice that    </a:t>
                </a:r>
                <a14:m>
                  <m:oMath xmlns:m="http://schemas.openxmlformats.org/officeDocument/2006/math">
                    <m:r>
                      <a:rPr lang="en-US" sz="28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1,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sub>
                    </m:sSub>
                    <m:r>
                      <a:rPr lang="en-US" sz="28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−1&gt;, |</m:t>
                    </m:r>
                    <m:r>
                      <a:rPr lang="en-US" sz="2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0,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sub>
                    </m:sSub>
                    <m:r>
                      <a:rPr lang="en-US" sz="28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ED370E3-0701-49DF-850E-AAB966BF30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4792" y="2665966"/>
                <a:ext cx="5554303" cy="523220"/>
              </a:xfrm>
              <a:prstGeom prst="rect">
                <a:avLst/>
              </a:prstGeom>
              <a:blipFill>
                <a:blip r:embed="rId3"/>
                <a:stretch>
                  <a:fillRect l="-2193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C35868C-DFEA-4574-9325-C91C793B462A}"/>
                  </a:ext>
                </a:extLst>
              </p:cNvPr>
              <p:cNvSpPr txBox="1"/>
              <p:nvPr/>
            </p:nvSpPr>
            <p:spPr>
              <a:xfrm>
                <a:off x="4112118" y="4750095"/>
                <a:ext cx="7911154" cy="10343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4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 The Ladder approximation and the WW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I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 	approximation </a:t>
                </a:r>
                <a:r>
                  <a:rPr lang="en-US" sz="2800" dirty="0">
                    <a:solidFill>
                      <a:schemeClr val="accent1"/>
                    </a:solidFill>
                  </a:rPr>
                  <a:t>has close resemblance  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C35868C-DFEA-4574-9325-C91C793B46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18" y="4750095"/>
                <a:ext cx="7911154" cy="1034386"/>
              </a:xfrm>
              <a:prstGeom prst="rect">
                <a:avLst/>
              </a:prstGeom>
              <a:blipFill>
                <a:blip r:embed="rId4"/>
                <a:stretch>
                  <a:fillRect b="-15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561A203-939F-42C1-9240-77D6B21B83AD}"/>
              </a:ext>
            </a:extLst>
          </p:cNvPr>
          <p:cNvCxnSpPr>
            <a:cxnSpLocks/>
          </p:cNvCxnSpPr>
          <p:nvPr/>
        </p:nvCxnSpPr>
        <p:spPr>
          <a:xfrm flipV="1">
            <a:off x="5897302" y="3292997"/>
            <a:ext cx="1388962" cy="71763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AD52329-0CC5-4F95-8E83-C43164BC5A67}"/>
              </a:ext>
            </a:extLst>
          </p:cNvPr>
          <p:cNvSpPr txBox="1"/>
          <p:nvPr/>
        </p:nvSpPr>
        <p:spPr>
          <a:xfrm>
            <a:off x="4264518" y="3947587"/>
            <a:ext cx="2280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Ladder basis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2C1A747-931E-4CA1-8F89-141BF5890A8A}"/>
                  </a:ext>
                </a:extLst>
              </p:cNvPr>
              <p:cNvSpPr txBox="1"/>
              <p:nvPr/>
            </p:nvSpPr>
            <p:spPr>
              <a:xfrm>
                <a:off x="9269095" y="3947587"/>
                <a:ext cx="2280966" cy="5433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chemeClr val="bg1"/>
                    </a:solidFill>
                  </a:rPr>
                  <a:t>WW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0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I</m:t>
                    </m:r>
                  </m:oMath>
                </a14:m>
                <a:r>
                  <a:rPr lang="en-US" sz="2800" dirty="0">
                    <a:solidFill>
                      <a:srgbClr val="FFFFFF"/>
                    </a:solidFill>
                  </a:rPr>
                  <a:t> basis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2C1A747-931E-4CA1-8F89-141BF5890A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9095" y="3947587"/>
                <a:ext cx="2280966" cy="543354"/>
              </a:xfrm>
              <a:prstGeom prst="rect">
                <a:avLst/>
              </a:prstGeom>
              <a:blipFill>
                <a:blip r:embed="rId5"/>
                <a:stretch>
                  <a:fillRect l="-5615" t="-10112" b="-29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9CF2B4D-C243-4E75-A011-36647BFB6C3B}"/>
              </a:ext>
            </a:extLst>
          </p:cNvPr>
          <p:cNvCxnSpPr>
            <a:cxnSpLocks/>
          </p:cNvCxnSpPr>
          <p:nvPr/>
        </p:nvCxnSpPr>
        <p:spPr>
          <a:xfrm flipH="1" flipV="1">
            <a:off x="10439400" y="3292997"/>
            <a:ext cx="58838" cy="55436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4C1DFAE4-B38E-45E2-B5BF-067FD3EB2D9C}"/>
                  </a:ext>
                </a:extLst>
              </p:cNvPr>
              <p:cNvSpPr/>
              <p:nvPr/>
            </p:nvSpPr>
            <p:spPr>
              <a:xfrm>
                <a:off x="9382356" y="2671753"/>
                <a:ext cx="264091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r>
                        <a:rPr lang="en-US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en-US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,0&gt;, |</m:t>
                      </m:r>
                      <m:r>
                        <a:rPr lang="en-US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en-US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4C1DFAE4-B38E-45E2-B5BF-067FD3EB2D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2356" y="2671753"/>
                <a:ext cx="2640916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D5C8157-2324-4450-A378-65B74174DC8F}"/>
                  </a:ext>
                </a:extLst>
              </p:cNvPr>
              <p:cNvSpPr/>
              <p:nvPr/>
            </p:nvSpPr>
            <p:spPr>
              <a:xfrm>
                <a:off x="8984390" y="2665966"/>
                <a:ext cx="54053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D5C8157-2324-4450-A378-65B74174DC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4390" y="2665966"/>
                <a:ext cx="540533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291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/>
      <p:bldP spid="11" grpId="0"/>
      <p:bldP spid="14" grpId="0"/>
      <p:bldP spid="15" grpId="0"/>
      <p:bldP spid="3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53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418C5-8C4E-4399-A337-51DA5AEAD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3088371" cy="1556298"/>
          </a:xfrm>
          <a:solidFill>
            <a:schemeClr val="bg1">
              <a:alpha val="5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R.W.A and Ladder Approximation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BA44EC-3727-4F3E-8898-A3F91A0B8B01}"/>
              </a:ext>
            </a:extLst>
          </p:cNvPr>
          <p:cNvSpPr/>
          <p:nvPr/>
        </p:nvSpPr>
        <p:spPr>
          <a:xfrm>
            <a:off x="0" y="1556298"/>
            <a:ext cx="3088371" cy="5301702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0AB6F84-ED79-4BC4-995F-BCDC8F13C0CE}"/>
              </a:ext>
            </a:extLst>
          </p:cNvPr>
          <p:cNvSpPr txBox="1"/>
          <p:nvPr/>
        </p:nvSpPr>
        <p:spPr>
          <a:xfrm>
            <a:off x="3913506" y="489233"/>
            <a:ext cx="74948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</a:rPr>
              <a:t>Ladder Approximation and RWA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C35868C-DFEA-4574-9325-C91C793B462A}"/>
                  </a:ext>
                </a:extLst>
              </p:cNvPr>
              <p:cNvSpPr txBox="1"/>
              <p:nvPr/>
            </p:nvSpPr>
            <p:spPr>
              <a:xfrm>
                <a:off x="3254919" y="3635397"/>
                <a:ext cx="8811987" cy="10343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4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 </a:t>
                </a:r>
                <a:r>
                  <a:rPr lang="en-US" sz="2800" dirty="0">
                    <a:solidFill>
                      <a:schemeClr val="accent1"/>
                    </a:solidFill>
                  </a:rPr>
                  <a:t>There is a close resemblance between the 	RWA 	and the Ladder approximation 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C35868C-DFEA-4574-9325-C91C793B46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4919" y="3635397"/>
                <a:ext cx="8811987" cy="1034386"/>
              </a:xfrm>
              <a:prstGeom prst="rect">
                <a:avLst/>
              </a:prstGeom>
              <a:blipFill>
                <a:blip r:embed="rId2"/>
                <a:stretch>
                  <a:fillRect b="-15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569D580C-3799-4C46-BA69-8175E85FA3C4}"/>
              </a:ext>
            </a:extLst>
          </p:cNvPr>
          <p:cNvSpPr txBox="1"/>
          <p:nvPr/>
        </p:nvSpPr>
        <p:spPr>
          <a:xfrm>
            <a:off x="3279999" y="1888395"/>
            <a:ext cx="88119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Under the assumptions: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DE282D-A478-4151-85EA-C450F0C64E83}"/>
              </a:ext>
            </a:extLst>
          </p:cNvPr>
          <p:cNvSpPr txBox="1"/>
          <p:nvPr/>
        </p:nvSpPr>
        <p:spPr>
          <a:xfrm>
            <a:off x="7867722" y="1888395"/>
            <a:ext cx="47335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Single photon process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777BEA4-E02C-4441-87CA-8E21DBC5C5A2}"/>
              </a:ext>
            </a:extLst>
          </p:cNvPr>
          <p:cNvSpPr txBox="1"/>
          <p:nvPr/>
        </p:nvSpPr>
        <p:spPr>
          <a:xfrm>
            <a:off x="7867722" y="2382930"/>
            <a:ext cx="47335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Close to resonance</a:t>
            </a:r>
          </a:p>
        </p:txBody>
      </p:sp>
    </p:spTree>
    <p:extLst>
      <p:ext uri="{BB962C8B-B14F-4D97-AF65-F5344CB8AC3E}">
        <p14:creationId xmlns:p14="http://schemas.microsoft.com/office/powerpoint/2010/main" val="53646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6" grpId="0"/>
      <p:bldP spid="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53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418C5-8C4E-4399-A337-51DA5AEAD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3088371" cy="1556298"/>
          </a:xfrm>
          <a:solidFill>
            <a:schemeClr val="bg1">
              <a:alpha val="5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tx1"/>
                </a:solidFill>
              </a:rPr>
              <a:t>Conclusions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BA44EC-3727-4F3E-8898-A3F91A0B8B01}"/>
              </a:ext>
            </a:extLst>
          </p:cNvPr>
          <p:cNvSpPr/>
          <p:nvPr/>
        </p:nvSpPr>
        <p:spPr>
          <a:xfrm>
            <a:off x="0" y="1556299"/>
            <a:ext cx="3088371" cy="5301702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0AB6F84-ED79-4BC4-995F-BCDC8F13C0CE}"/>
                  </a:ext>
                </a:extLst>
              </p:cNvPr>
              <p:cNvSpPr txBox="1"/>
              <p:nvPr/>
            </p:nvSpPr>
            <p:spPr>
              <a:xfrm>
                <a:off x="3513962" y="1922748"/>
                <a:ext cx="8477250" cy="10618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3000" dirty="0">
                    <a:solidFill>
                      <a:schemeClr val="bg1"/>
                    </a:solidFill>
                  </a:rPr>
                  <a:t>The RWA and the WW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3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I</m:t>
                    </m:r>
                  </m:oMath>
                </a14:m>
                <a:r>
                  <a:rPr lang="en-US" sz="3300" dirty="0">
                    <a:solidFill>
                      <a:schemeClr val="bg1"/>
                    </a:solidFill>
                  </a:rPr>
                  <a:t> </a:t>
                </a:r>
                <a:r>
                  <a:rPr lang="en-US" sz="3000" dirty="0">
                    <a:solidFill>
                      <a:schemeClr val="bg1"/>
                    </a:solidFill>
                  </a:rPr>
                  <a:t>approximation</a:t>
                </a:r>
                <a:r>
                  <a:rPr lang="en-US" sz="3300" dirty="0">
                    <a:solidFill>
                      <a:schemeClr val="bg1"/>
                    </a:solidFill>
                  </a:rPr>
                  <a:t> </a:t>
                </a:r>
                <a:r>
                  <a:rPr lang="en-US" sz="3000" dirty="0">
                    <a:solidFill>
                      <a:schemeClr val="bg1"/>
                    </a:solidFill>
                  </a:rPr>
                  <a:t>are equivalent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0AB6F84-ED79-4BC4-995F-BCDC8F13C0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3962" y="1922748"/>
                <a:ext cx="8477250" cy="1061829"/>
              </a:xfrm>
              <a:prstGeom prst="rect">
                <a:avLst/>
              </a:prstGeom>
              <a:blipFill>
                <a:blip r:embed="rId2"/>
                <a:stretch>
                  <a:fillRect l="-1438" t="-400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DDBD3BEB-0154-45C3-905D-52D4183377EA}"/>
              </a:ext>
            </a:extLst>
          </p:cNvPr>
          <p:cNvSpPr txBox="1"/>
          <p:nvPr/>
        </p:nvSpPr>
        <p:spPr>
          <a:xfrm>
            <a:off x="3281472" y="368140"/>
            <a:ext cx="84610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accent1"/>
                </a:solidFill>
              </a:rPr>
              <a:t>For spontaneous emission of a two level atom in radiation field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1BCA00-CCAF-40D2-93B8-8007656A48D8}"/>
              </a:ext>
            </a:extLst>
          </p:cNvPr>
          <p:cNvSpPr txBox="1"/>
          <p:nvPr/>
        </p:nvSpPr>
        <p:spPr>
          <a:xfrm>
            <a:off x="3513962" y="3218727"/>
            <a:ext cx="84772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Using the approximations above has a clear superiority over finite perturbation techniques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493335-BF31-42A7-9FB6-9F4E9D2E2A18}"/>
              </a:ext>
            </a:extLst>
          </p:cNvPr>
          <p:cNvSpPr txBox="1"/>
          <p:nvPr/>
        </p:nvSpPr>
        <p:spPr>
          <a:xfrm>
            <a:off x="3513962" y="4468540"/>
            <a:ext cx="84772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Under proper assumptions the RWA and the Ladder approximation are with close resemblance </a:t>
            </a:r>
          </a:p>
        </p:txBody>
      </p:sp>
    </p:spTree>
    <p:extLst>
      <p:ext uri="{BB962C8B-B14F-4D97-AF65-F5344CB8AC3E}">
        <p14:creationId xmlns:p14="http://schemas.microsoft.com/office/powerpoint/2010/main" val="305441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7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53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418C5-8C4E-4399-A337-51DA5AEAD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3088371" cy="1556299"/>
          </a:xfrm>
          <a:solidFill>
            <a:schemeClr val="bg1">
              <a:alpha val="5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000" dirty="0">
                <a:solidFill>
                  <a:schemeClr val="tx1"/>
                </a:solidFill>
              </a:rPr>
              <a:t>The End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BA44EC-3727-4F3E-8898-A3F91A0B8B01}"/>
              </a:ext>
            </a:extLst>
          </p:cNvPr>
          <p:cNvSpPr/>
          <p:nvPr/>
        </p:nvSpPr>
        <p:spPr>
          <a:xfrm>
            <a:off x="0" y="1556299"/>
            <a:ext cx="3088371" cy="5301702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BD3BEB-0154-45C3-905D-52D4183377EA}"/>
              </a:ext>
            </a:extLst>
          </p:cNvPr>
          <p:cNvSpPr txBox="1"/>
          <p:nvPr/>
        </p:nvSpPr>
        <p:spPr>
          <a:xfrm>
            <a:off x="3408794" y="2967335"/>
            <a:ext cx="84610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Thank You For Listening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0972FE6-F8D8-47D5-9FFC-BE74524E29FE}"/>
              </a:ext>
            </a:extLst>
          </p:cNvPr>
          <p:cNvSpPr/>
          <p:nvPr/>
        </p:nvSpPr>
        <p:spPr>
          <a:xfrm>
            <a:off x="3455043" y="2558005"/>
            <a:ext cx="8414794" cy="1805651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055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53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418C5-8C4E-4399-A337-51DA5AEAD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3088371" cy="1556298"/>
          </a:xfrm>
          <a:solidFill>
            <a:schemeClr val="bg1">
              <a:alpha val="5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Motivation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7B00B3-8DEB-4A92-A8F2-E9F3920C02A2}"/>
              </a:ext>
            </a:extLst>
          </p:cNvPr>
          <p:cNvSpPr txBox="1"/>
          <p:nvPr/>
        </p:nvSpPr>
        <p:spPr>
          <a:xfrm>
            <a:off x="3350871" y="1240527"/>
            <a:ext cx="8841129" cy="1455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bg1"/>
                </a:solidFill>
              </a:rPr>
              <a:t>Solving Schrodinger’s equation using non – perturbative methods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BA44EC-3727-4F3E-8898-A3F91A0B8B01}"/>
              </a:ext>
            </a:extLst>
          </p:cNvPr>
          <p:cNvSpPr/>
          <p:nvPr/>
        </p:nvSpPr>
        <p:spPr>
          <a:xfrm>
            <a:off x="0" y="1556298"/>
            <a:ext cx="3088371" cy="5301702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92CEF80-8AA9-4FDB-AA88-89528226CD83}"/>
                  </a:ext>
                </a:extLst>
              </p:cNvPr>
              <p:cNvSpPr txBox="1"/>
              <p:nvPr/>
            </p:nvSpPr>
            <p:spPr>
              <a:xfrm>
                <a:off x="3350871" y="2695541"/>
                <a:ext cx="8841129" cy="16127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200000"/>
                  </a:lnSpc>
                  <a:buClr>
                    <a:schemeClr val="accent1"/>
                  </a:buClr>
                  <a:buFont typeface="Courier New" panose="02070309020205020404" pitchFamily="49" charset="0"/>
                  <a:buChar char="o"/>
                </a:pPr>
                <a:r>
                  <a:rPr lang="en-US" sz="2400" dirty="0">
                    <a:solidFill>
                      <a:schemeClr val="bg1"/>
                    </a:solidFill>
                  </a:rPr>
                  <a:t>Introduce the equivalence of the WW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6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I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approximation to the RWA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92CEF80-8AA9-4FDB-AA88-89528226CD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0871" y="2695541"/>
                <a:ext cx="8841129" cy="1612749"/>
              </a:xfrm>
              <a:prstGeom prst="rect">
                <a:avLst/>
              </a:prstGeom>
              <a:blipFill>
                <a:blip r:embed="rId2"/>
                <a:stretch>
                  <a:fillRect l="-966" b="-7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6E5385F-74C7-418F-B466-2F03AA0D0A1D}"/>
                  </a:ext>
                </a:extLst>
              </p:cNvPr>
              <p:cNvSpPr txBox="1"/>
              <p:nvPr/>
            </p:nvSpPr>
            <p:spPr>
              <a:xfrm>
                <a:off x="3350871" y="4150555"/>
                <a:ext cx="8841129" cy="16127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200000"/>
                  </a:lnSpc>
                  <a:buClr>
                    <a:schemeClr val="accent1"/>
                  </a:buClr>
                  <a:buFont typeface="Courier New" panose="02070309020205020404" pitchFamily="49" charset="0"/>
                  <a:buChar char="o"/>
                </a:pPr>
                <a:r>
                  <a:rPr lang="en-US" sz="2400" dirty="0">
                    <a:solidFill>
                      <a:schemeClr val="bg1"/>
                    </a:solidFill>
                  </a:rPr>
                  <a:t>Show the resemblance between the RWA, the Ladder approximation and the WW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6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I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approximation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6E5385F-74C7-418F-B466-2F03AA0D0A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0871" y="4150555"/>
                <a:ext cx="8841129" cy="1612749"/>
              </a:xfrm>
              <a:prstGeom prst="rect">
                <a:avLst/>
              </a:prstGeom>
              <a:blipFill>
                <a:blip r:embed="rId3"/>
                <a:stretch>
                  <a:fillRect l="-966" b="-3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704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53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418C5-8C4E-4399-A337-51DA5AEAD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3088371" cy="1556298"/>
          </a:xfrm>
          <a:solidFill>
            <a:schemeClr val="bg1">
              <a:alpha val="5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Background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BA44EC-3727-4F3E-8898-A3F91A0B8B01}"/>
              </a:ext>
            </a:extLst>
          </p:cNvPr>
          <p:cNvSpPr/>
          <p:nvPr/>
        </p:nvSpPr>
        <p:spPr>
          <a:xfrm>
            <a:off x="0" y="1556298"/>
            <a:ext cx="3088371" cy="5301702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F0859C-EB98-4683-BB7F-9AAFF20E9DE8}"/>
              </a:ext>
            </a:extLst>
          </p:cNvPr>
          <p:cNvSpPr txBox="1"/>
          <p:nvPr/>
        </p:nvSpPr>
        <p:spPr>
          <a:xfrm>
            <a:off x="3942443" y="778149"/>
            <a:ext cx="74948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</a:rPr>
              <a:t>Two level Atom in radiation field Hamiltonian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163727-7232-4BB9-B1A1-C4C76DC94695}"/>
                  </a:ext>
                </a:extLst>
              </p:cNvPr>
              <p:cNvSpPr txBox="1"/>
              <p:nvPr/>
            </p:nvSpPr>
            <p:spPr>
              <a:xfrm>
                <a:off x="3642361" y="2356517"/>
                <a:ext cx="834408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163727-7232-4BB9-B1A1-C4C76DC946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2361" y="2356517"/>
                <a:ext cx="8344080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498D73F-48EC-4E4B-9E96-5B60200FB30C}"/>
                  </a:ext>
                </a:extLst>
              </p:cNvPr>
              <p:cNvSpPr txBox="1"/>
              <p:nvPr/>
            </p:nvSpPr>
            <p:spPr>
              <a:xfrm>
                <a:off x="3642361" y="2998113"/>
                <a:ext cx="8344080" cy="10530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  <m:sup/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ℏ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̂"/>
                                  <m:ctrlP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†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+ℏ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sSup>
                            <m:sSup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28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8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</m:e>
                            <m:sup/>
                          </m:sSup>
                        </m:e>
                      </m:nary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498D73F-48EC-4E4B-9E96-5B60200FB3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2361" y="2998113"/>
                <a:ext cx="8344080" cy="10530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D682C86-D284-4AB7-BE5D-BFB11DAC870B}"/>
                  </a:ext>
                </a:extLst>
              </p:cNvPr>
              <p:cNvSpPr txBox="1"/>
              <p:nvPr/>
            </p:nvSpPr>
            <p:spPr>
              <a:xfrm>
                <a:off x="3642361" y="4669996"/>
                <a:ext cx="8344080" cy="109433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ℏ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𝜅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28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8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  <m:sup>
                                  <m: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†</m:t>
                                  </m:r>
                                </m:sup>
                              </m:sSubSup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28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8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28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8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28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8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</m:t>
                          </m:r>
                        </m:e>
                      </m:nary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D682C86-D284-4AB7-BE5D-BFB11DAC87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2361" y="4669996"/>
                <a:ext cx="8344080" cy="10943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B6349F4-9A9B-42B6-8935-9F52E9941A7E}"/>
              </a:ext>
            </a:extLst>
          </p:cNvPr>
          <p:cNvCxnSpPr>
            <a:cxnSpLocks/>
          </p:cNvCxnSpPr>
          <p:nvPr/>
        </p:nvCxnSpPr>
        <p:spPr>
          <a:xfrm flipH="1">
            <a:off x="6215743" y="2571960"/>
            <a:ext cx="979714" cy="51958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27C5983-7DAB-41ED-87F5-8E6491B059E3}"/>
              </a:ext>
            </a:extLst>
          </p:cNvPr>
          <p:cNvCxnSpPr>
            <a:cxnSpLocks/>
          </p:cNvCxnSpPr>
          <p:nvPr/>
        </p:nvCxnSpPr>
        <p:spPr>
          <a:xfrm flipH="1">
            <a:off x="7689850" y="2571960"/>
            <a:ext cx="1223155" cy="77814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9F237FE-AEF5-4CD3-B003-D59D48A68D7B}"/>
              </a:ext>
            </a:extLst>
          </p:cNvPr>
          <p:cNvCxnSpPr>
            <a:cxnSpLocks/>
            <a:stCxn id="30" idx="0"/>
          </p:cNvCxnSpPr>
          <p:nvPr/>
        </p:nvCxnSpPr>
        <p:spPr>
          <a:xfrm flipH="1" flipV="1">
            <a:off x="5925295" y="5547765"/>
            <a:ext cx="192348" cy="39039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3100896-0E13-4DE0-8D24-1684273B9C11}"/>
              </a:ext>
            </a:extLst>
          </p:cNvPr>
          <p:cNvCxnSpPr>
            <a:cxnSpLocks/>
          </p:cNvCxnSpPr>
          <p:nvPr/>
        </p:nvCxnSpPr>
        <p:spPr>
          <a:xfrm flipH="1" flipV="1">
            <a:off x="6803544" y="5547765"/>
            <a:ext cx="1111090" cy="3148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83AD9EC3-1130-4632-AF4F-353FB47175B0}"/>
              </a:ext>
            </a:extLst>
          </p:cNvPr>
          <p:cNvSpPr txBox="1"/>
          <p:nvPr/>
        </p:nvSpPr>
        <p:spPr>
          <a:xfrm>
            <a:off x="6820970" y="2137800"/>
            <a:ext cx="14804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radiation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4CD71C9-C15C-4223-96A3-AE989E07870C}"/>
              </a:ext>
            </a:extLst>
          </p:cNvPr>
          <p:cNvSpPr txBox="1"/>
          <p:nvPr/>
        </p:nvSpPr>
        <p:spPr>
          <a:xfrm>
            <a:off x="8589907" y="2121470"/>
            <a:ext cx="14804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atom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1A42499-4E64-4A0D-86B9-FE09F1B6D8CE}"/>
              </a:ext>
            </a:extLst>
          </p:cNvPr>
          <p:cNvSpPr txBox="1"/>
          <p:nvPr/>
        </p:nvSpPr>
        <p:spPr>
          <a:xfrm>
            <a:off x="5320793" y="5938157"/>
            <a:ext cx="1593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creation </a:t>
            </a:r>
          </a:p>
          <a:p>
            <a:r>
              <a:rPr lang="en-US" sz="2200" dirty="0">
                <a:solidFill>
                  <a:schemeClr val="bg1"/>
                </a:solidFill>
              </a:rPr>
              <a:t>of photon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CBB1D2F-70B5-491C-9BB4-EDCE59210409}"/>
              </a:ext>
            </a:extLst>
          </p:cNvPr>
          <p:cNvSpPr txBox="1"/>
          <p:nvPr/>
        </p:nvSpPr>
        <p:spPr>
          <a:xfrm>
            <a:off x="7234828" y="5943597"/>
            <a:ext cx="18397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annihilation of photon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7321221-2B84-4B89-AE6F-0822DC48B6B1}"/>
              </a:ext>
            </a:extLst>
          </p:cNvPr>
          <p:cNvCxnSpPr>
            <a:cxnSpLocks/>
          </p:cNvCxnSpPr>
          <p:nvPr/>
        </p:nvCxnSpPr>
        <p:spPr>
          <a:xfrm flipH="1">
            <a:off x="8423149" y="4433104"/>
            <a:ext cx="952345" cy="44670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CBFD2F6-D262-4AE1-B723-384CBBA4FBA1}"/>
                  </a:ext>
                </a:extLst>
              </p:cNvPr>
              <p:cNvSpPr txBox="1"/>
              <p:nvPr/>
            </p:nvSpPr>
            <p:spPr>
              <a:xfrm>
                <a:off x="9501075" y="4172951"/>
                <a:ext cx="1448575" cy="11079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&gt; &lt;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atomic operator</a:t>
                </a: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CBFD2F6-D262-4AE1-B723-384CBBA4FB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1075" y="4172951"/>
                <a:ext cx="1448575" cy="1107996"/>
              </a:xfrm>
              <a:prstGeom prst="rect">
                <a:avLst/>
              </a:prstGeom>
              <a:blipFill>
                <a:blip r:embed="rId5"/>
                <a:stretch>
                  <a:fillRect l="-13080" b="-165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6EF9E77-B5B6-406B-99FB-CA05200D7990}"/>
              </a:ext>
            </a:extLst>
          </p:cNvPr>
          <p:cNvCxnSpPr>
            <a:cxnSpLocks/>
          </p:cNvCxnSpPr>
          <p:nvPr/>
        </p:nvCxnSpPr>
        <p:spPr>
          <a:xfrm flipV="1">
            <a:off x="4294208" y="5547765"/>
            <a:ext cx="983848" cy="39039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6F5CCA15-D8C4-4A8F-90C2-F910406570FD}"/>
              </a:ext>
            </a:extLst>
          </p:cNvPr>
          <p:cNvSpPr txBox="1"/>
          <p:nvPr/>
        </p:nvSpPr>
        <p:spPr>
          <a:xfrm>
            <a:off x="3586529" y="5928515"/>
            <a:ext cx="1593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coupling </a:t>
            </a:r>
          </a:p>
          <a:p>
            <a:r>
              <a:rPr lang="en-US" sz="2200" dirty="0">
                <a:solidFill>
                  <a:schemeClr val="bg1"/>
                </a:solidFill>
              </a:rPr>
              <a:t>constant</a:t>
            </a:r>
          </a:p>
        </p:txBody>
      </p:sp>
    </p:spTree>
    <p:extLst>
      <p:ext uri="{BB962C8B-B14F-4D97-AF65-F5344CB8AC3E}">
        <p14:creationId xmlns:p14="http://schemas.microsoft.com/office/powerpoint/2010/main" val="160749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28" grpId="0"/>
      <p:bldP spid="29" grpId="0"/>
      <p:bldP spid="30" grpId="0"/>
      <p:bldP spid="31" grpId="0"/>
      <p:bldP spid="35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4A53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418C5-8C4E-4399-A337-51DA5AEAD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3088371" cy="1556298"/>
          </a:xfrm>
          <a:solidFill>
            <a:schemeClr val="bg1">
              <a:alpha val="5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Background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BA44EC-3727-4F3E-8898-A3F91A0B8B01}"/>
              </a:ext>
            </a:extLst>
          </p:cNvPr>
          <p:cNvSpPr/>
          <p:nvPr/>
        </p:nvSpPr>
        <p:spPr>
          <a:xfrm>
            <a:off x="0" y="1556298"/>
            <a:ext cx="3088371" cy="5301702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F0859C-EB98-4683-BB7F-9AAFF20E9DE8}"/>
              </a:ext>
            </a:extLst>
          </p:cNvPr>
          <p:cNvSpPr txBox="1"/>
          <p:nvPr/>
        </p:nvSpPr>
        <p:spPr>
          <a:xfrm>
            <a:off x="3942443" y="778149"/>
            <a:ext cx="74948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</a:rPr>
              <a:t>Atom – Field Wavefunction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498D73F-48EC-4E4B-9E96-5B60200FB30C}"/>
                  </a:ext>
                </a:extLst>
              </p:cNvPr>
              <p:cNvSpPr txBox="1"/>
              <p:nvPr/>
            </p:nvSpPr>
            <p:spPr>
              <a:xfrm>
                <a:off x="3613425" y="1998016"/>
                <a:ext cx="8344080" cy="10785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𝜓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f>
                                <m:fPr>
                                  <m:ctrlP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8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𝐸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ℏ</m:t>
                                  </m:r>
                                </m:den>
                              </m:f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&gt;</m:t>
                          </m:r>
                        </m:e>
                      </m:nary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498D73F-48EC-4E4B-9E96-5B60200FB3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3425" y="1998016"/>
                <a:ext cx="8344080" cy="10785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C481A4-43EC-45E0-AA25-FF0E988D6447}"/>
              </a:ext>
            </a:extLst>
          </p:cNvPr>
          <p:cNvCxnSpPr/>
          <p:nvPr/>
        </p:nvCxnSpPr>
        <p:spPr>
          <a:xfrm flipH="1" flipV="1">
            <a:off x="7830273" y="2725839"/>
            <a:ext cx="1064871" cy="78129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CE293FF-2657-4E0A-A725-637AE8A6FD81}"/>
                  </a:ext>
                </a:extLst>
              </p:cNvPr>
              <p:cNvSpPr txBox="1"/>
              <p:nvPr/>
            </p:nvSpPr>
            <p:spPr>
              <a:xfrm>
                <a:off x="8362709" y="3553428"/>
                <a:ext cx="25811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eigenstates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CE293FF-2657-4E0A-A725-637AE8A6FD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2709" y="3553428"/>
                <a:ext cx="2581154" cy="461665"/>
              </a:xfrm>
              <a:prstGeom prst="rect">
                <a:avLst/>
              </a:prstGeom>
              <a:blipFill>
                <a:blip r:embed="rId3"/>
                <a:stretch>
                  <a:fillRect l="-3783"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65532CD-1EAA-4898-9219-037B20FB1F62}"/>
                  </a:ext>
                </a:extLst>
              </p:cNvPr>
              <p:cNvSpPr txBox="1"/>
              <p:nvPr/>
            </p:nvSpPr>
            <p:spPr>
              <a:xfrm>
                <a:off x="3613425" y="5106007"/>
                <a:ext cx="8344080" cy="81926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ℏ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𝜓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 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𝜓</m:t>
                      </m:r>
                      <m:d>
                        <m:d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65532CD-1EAA-4898-9219-037B20FB1F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3425" y="5106007"/>
                <a:ext cx="8344080" cy="8192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8C2297EC-0BEA-436F-8F77-5707F7E684F6}"/>
              </a:ext>
            </a:extLst>
          </p:cNvPr>
          <p:cNvSpPr txBox="1"/>
          <p:nvPr/>
        </p:nvSpPr>
        <p:spPr>
          <a:xfrm>
            <a:off x="3532240" y="4342434"/>
            <a:ext cx="3539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Schrodinger’s equation:</a:t>
            </a:r>
          </a:p>
        </p:txBody>
      </p:sp>
    </p:spTree>
    <p:extLst>
      <p:ext uri="{BB962C8B-B14F-4D97-AF65-F5344CB8AC3E}">
        <p14:creationId xmlns:p14="http://schemas.microsoft.com/office/powerpoint/2010/main" val="59858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4A53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418C5-8C4E-4399-A337-51DA5AEAD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3088371" cy="1556298"/>
          </a:xfrm>
          <a:solidFill>
            <a:schemeClr val="bg1">
              <a:alpha val="5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Background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BA44EC-3727-4F3E-8898-A3F91A0B8B01}"/>
              </a:ext>
            </a:extLst>
          </p:cNvPr>
          <p:cNvSpPr/>
          <p:nvPr/>
        </p:nvSpPr>
        <p:spPr>
          <a:xfrm>
            <a:off x="0" y="1556298"/>
            <a:ext cx="3088371" cy="5301702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F0859C-EB98-4683-BB7F-9AAFF20E9DE8}"/>
              </a:ext>
            </a:extLst>
          </p:cNvPr>
          <p:cNvSpPr txBox="1"/>
          <p:nvPr/>
        </p:nvSpPr>
        <p:spPr>
          <a:xfrm>
            <a:off x="3942443" y="778149"/>
            <a:ext cx="74948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</a:rPr>
              <a:t>Schrodinger’s Equation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C481A4-43EC-45E0-AA25-FF0E988D6447}"/>
              </a:ext>
            </a:extLst>
          </p:cNvPr>
          <p:cNvCxnSpPr>
            <a:cxnSpLocks/>
          </p:cNvCxnSpPr>
          <p:nvPr/>
        </p:nvCxnSpPr>
        <p:spPr>
          <a:xfrm flipV="1">
            <a:off x="8420582" y="3165677"/>
            <a:ext cx="0" cy="163781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65532CD-1EAA-4898-9219-037B20FB1F62}"/>
                  </a:ext>
                </a:extLst>
              </p:cNvPr>
              <p:cNvSpPr txBox="1"/>
              <p:nvPr/>
            </p:nvSpPr>
            <p:spPr>
              <a:xfrm>
                <a:off x="3252486" y="2464311"/>
                <a:ext cx="8814978" cy="10455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ℏ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𝑛𝑠</m:t>
                                  </m:r>
                                </m:sub>
                              </m:sSub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&gt;</m:t>
                          </m:r>
                        </m:e>
                      </m:nary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65532CD-1EAA-4898-9219-037B20FB1F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2486" y="2464311"/>
                <a:ext cx="8814978" cy="10455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3EBE577-DAB0-4ADA-BB75-C87AB8420AE8}"/>
                  </a:ext>
                </a:extLst>
              </p:cNvPr>
              <p:cNvSpPr txBox="1"/>
              <p:nvPr/>
            </p:nvSpPr>
            <p:spPr>
              <a:xfrm>
                <a:off x="7311964" y="4941294"/>
                <a:ext cx="2741077" cy="8066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𝑛𝑠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=: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ℏ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3EBE577-DAB0-4ADA-BB75-C87AB8420A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1964" y="4941294"/>
                <a:ext cx="2741077" cy="8066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902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53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418C5-8C4E-4399-A337-51DA5AEAD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3088371" cy="1556298"/>
          </a:xfrm>
          <a:solidFill>
            <a:schemeClr val="bg1">
              <a:alpha val="5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sz="2500" dirty="0">
                <a:solidFill>
                  <a:schemeClr val="tx1"/>
                </a:solidFill>
              </a:rPr>
              <a:t>Derivation of the Wigner - Weisskopf Approximations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BA44EC-3727-4F3E-8898-A3F91A0B8B01}"/>
              </a:ext>
            </a:extLst>
          </p:cNvPr>
          <p:cNvSpPr/>
          <p:nvPr/>
        </p:nvSpPr>
        <p:spPr>
          <a:xfrm>
            <a:off x="0" y="1556298"/>
            <a:ext cx="3088371" cy="5301702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65532CD-1EAA-4898-9219-037B20FB1F62}"/>
                  </a:ext>
                </a:extLst>
              </p:cNvPr>
              <p:cNvSpPr txBox="1"/>
              <p:nvPr/>
            </p:nvSpPr>
            <p:spPr>
              <a:xfrm>
                <a:off x="3512916" y="3980586"/>
                <a:ext cx="8554548" cy="10455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&gt; =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e>
                      </m:d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,0&gt; 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&gt;</m:t>
                          </m:r>
                        </m:e>
                      </m:nary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65532CD-1EAA-4898-9219-037B20FB1F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2916" y="3980586"/>
                <a:ext cx="8554548" cy="10455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3EBE577-DAB0-4ADA-BB75-C87AB8420AE8}"/>
                  </a:ext>
                </a:extLst>
              </p:cNvPr>
              <p:cNvSpPr txBox="1"/>
              <p:nvPr/>
            </p:nvSpPr>
            <p:spPr>
              <a:xfrm>
                <a:off x="3677086" y="5364958"/>
                <a:ext cx="570824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3EBE577-DAB0-4ADA-BB75-C87AB8420A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7086" y="5364958"/>
                <a:ext cx="570824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414B69F-8B43-4957-B1BC-61794DEAC656}"/>
                  </a:ext>
                </a:extLst>
              </p:cNvPr>
              <p:cNvSpPr txBox="1"/>
              <p:nvPr/>
            </p:nvSpPr>
            <p:spPr>
              <a:xfrm>
                <a:off x="3746085" y="1989533"/>
                <a:ext cx="1303884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,0&gt; 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414B69F-8B43-4957-B1BC-61794DEAC6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6085" y="1989533"/>
                <a:ext cx="1303884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B288214-7995-4D14-A5B6-36B24DA1459F}"/>
                  </a:ext>
                </a:extLst>
              </p:cNvPr>
              <p:cNvSpPr txBox="1"/>
              <p:nvPr/>
            </p:nvSpPr>
            <p:spPr>
              <a:xfrm>
                <a:off x="3746085" y="2570819"/>
                <a:ext cx="1225241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B288214-7995-4D14-A5B6-36B24DA145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6085" y="2570819"/>
                <a:ext cx="1225241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F935BED-6F92-4650-B328-28507C73A34F}"/>
              </a:ext>
            </a:extLst>
          </p:cNvPr>
          <p:cNvCxnSpPr>
            <a:cxnSpLocks/>
          </p:cNvCxnSpPr>
          <p:nvPr/>
        </p:nvCxnSpPr>
        <p:spPr>
          <a:xfrm flipH="1">
            <a:off x="5185458" y="2204977"/>
            <a:ext cx="1435260" cy="159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D18F4D0-34EC-4CFE-9D11-DE7F5A158082}"/>
              </a:ext>
            </a:extLst>
          </p:cNvPr>
          <p:cNvSpPr txBox="1"/>
          <p:nvPr/>
        </p:nvSpPr>
        <p:spPr>
          <a:xfrm>
            <a:off x="6869573" y="1974144"/>
            <a:ext cx="4861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excited atom, no photons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31B479C-BA4C-4995-8BE8-B1DE6DA48DA1}"/>
              </a:ext>
            </a:extLst>
          </p:cNvPr>
          <p:cNvCxnSpPr/>
          <p:nvPr/>
        </p:nvCxnSpPr>
        <p:spPr>
          <a:xfrm flipH="1">
            <a:off x="5164240" y="2826149"/>
            <a:ext cx="1435260" cy="159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9A13CB0-4C8B-4184-808C-646CB2DCC768}"/>
                  </a:ext>
                </a:extLst>
              </p:cNvPr>
              <p:cNvSpPr txBox="1"/>
              <p:nvPr/>
            </p:nvSpPr>
            <p:spPr>
              <a:xfrm>
                <a:off x="6848355" y="2595316"/>
                <a:ext cx="486136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atom in ground state, one photon in mode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9A13CB0-4C8B-4184-808C-646CB2DCC7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8355" y="2595316"/>
                <a:ext cx="4861367" cy="830997"/>
              </a:xfrm>
              <a:prstGeom prst="rect">
                <a:avLst/>
              </a:prstGeom>
              <a:blipFill>
                <a:blip r:embed="rId6"/>
                <a:stretch>
                  <a:fillRect l="-1880" t="-5147" b="-169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B4714AF0-A3EB-44DD-A7A7-AE1F8138E5BA}"/>
              </a:ext>
            </a:extLst>
          </p:cNvPr>
          <p:cNvSpPr txBox="1"/>
          <p:nvPr/>
        </p:nvSpPr>
        <p:spPr>
          <a:xfrm>
            <a:off x="4122531" y="5364958"/>
            <a:ext cx="4861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is the Bohr frequency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9B5063C-A780-49EF-90BC-701686ADB569}"/>
              </a:ext>
            </a:extLst>
          </p:cNvPr>
          <p:cNvCxnSpPr>
            <a:cxnSpLocks/>
          </p:cNvCxnSpPr>
          <p:nvPr/>
        </p:nvCxnSpPr>
        <p:spPr>
          <a:xfrm flipV="1">
            <a:off x="5694744" y="4601759"/>
            <a:ext cx="904756" cy="69365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1C36147-55B5-4552-A293-8EA76F51EC93}"/>
                  </a:ext>
                </a:extLst>
              </p:cNvPr>
              <p:cNvSpPr txBox="1"/>
              <p:nvPr/>
            </p:nvSpPr>
            <p:spPr>
              <a:xfrm>
                <a:off x="9014844" y="5361190"/>
                <a:ext cx="1396584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𝑐𝑘</m:t>
                      </m:r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1C36147-55B5-4552-A293-8EA76F51EC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4844" y="5361190"/>
                <a:ext cx="1396584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CFAA064-BB0F-4A5F-BADC-2F43ACCD1BE0}"/>
              </a:ext>
            </a:extLst>
          </p:cNvPr>
          <p:cNvCxnSpPr>
            <a:cxnSpLocks/>
          </p:cNvCxnSpPr>
          <p:nvPr/>
        </p:nvCxnSpPr>
        <p:spPr>
          <a:xfrm flipV="1">
            <a:off x="9707277" y="4579159"/>
            <a:ext cx="559467" cy="71819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4746BA9-0410-4EF9-A1B6-2DA543C72D48}"/>
                  </a:ext>
                </a:extLst>
              </p:cNvPr>
              <p:cNvSpPr txBox="1"/>
              <p:nvPr/>
            </p:nvSpPr>
            <p:spPr>
              <a:xfrm>
                <a:off x="3913506" y="489233"/>
                <a:ext cx="7666965" cy="5884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000" dirty="0">
                    <a:solidFill>
                      <a:schemeClr val="bg1"/>
                    </a:solidFill>
                  </a:rPr>
                  <a:t>Wigner – Weisskopf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Ι</m:t>
                    </m:r>
                  </m:oMath>
                </a14:m>
                <a:r>
                  <a:rPr lang="en-GB" sz="3000" dirty="0">
                    <a:solidFill>
                      <a:schemeClr val="bg1"/>
                    </a:solidFill>
                  </a:rPr>
                  <a:t> approximation (WW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3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Ι</m:t>
                    </m:r>
                  </m:oMath>
                </a14:m>
                <a:r>
                  <a:rPr lang="en-GB" sz="3000" dirty="0">
                    <a:solidFill>
                      <a:schemeClr val="bg1"/>
                    </a:solidFill>
                  </a:rPr>
                  <a:t>)</a:t>
                </a:r>
                <a:endParaRPr lang="en-US" sz="3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4746BA9-0410-4EF9-A1B6-2DA543C72D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3506" y="489233"/>
                <a:ext cx="7666965" cy="588494"/>
              </a:xfrm>
              <a:prstGeom prst="rect">
                <a:avLst/>
              </a:prstGeom>
              <a:blipFill>
                <a:blip r:embed="rId8"/>
                <a:stretch>
                  <a:fillRect l="-874" t="-9278" r="-874" b="-288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210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4" grpId="0"/>
      <p:bldP spid="9" grpId="0"/>
      <p:bldP spid="11" grpId="0"/>
      <p:bldP spid="7" grpId="0"/>
      <p:bldP spid="16" grpId="0"/>
      <p:bldP spid="17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53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418C5-8C4E-4399-A337-51DA5AEAD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3088371" cy="1556298"/>
          </a:xfrm>
          <a:solidFill>
            <a:schemeClr val="bg1">
              <a:alpha val="5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sz="2500" dirty="0">
                <a:solidFill>
                  <a:schemeClr val="tx1"/>
                </a:solidFill>
              </a:rPr>
              <a:t>Derivation of the Wigner - Weisskopf Approximations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BA44EC-3727-4F3E-8898-A3F91A0B8B01}"/>
              </a:ext>
            </a:extLst>
          </p:cNvPr>
          <p:cNvSpPr/>
          <p:nvPr/>
        </p:nvSpPr>
        <p:spPr>
          <a:xfrm>
            <a:off x="0" y="1556298"/>
            <a:ext cx="3088371" cy="5301702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65532CD-1EAA-4898-9219-037B20FB1F62}"/>
                  </a:ext>
                </a:extLst>
              </p:cNvPr>
              <p:cNvSpPr txBox="1"/>
              <p:nvPr/>
            </p:nvSpPr>
            <p:spPr>
              <a:xfrm>
                <a:off x="3494757" y="1787184"/>
                <a:ext cx="8554548" cy="10455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&gt; =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e>
                      </m:d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,0&gt; 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&gt;</m:t>
                          </m:r>
                        </m:e>
                      </m:nary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65532CD-1EAA-4898-9219-037B20FB1F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4757" y="1787184"/>
                <a:ext cx="8554548" cy="10455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3EBE577-DAB0-4ADA-BB75-C87AB8420AE8}"/>
                  </a:ext>
                </a:extLst>
              </p:cNvPr>
              <p:cNvSpPr txBox="1"/>
              <p:nvPr/>
            </p:nvSpPr>
            <p:spPr>
              <a:xfrm>
                <a:off x="7230515" y="5636870"/>
                <a:ext cx="3198276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=: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3EBE577-DAB0-4ADA-BB75-C87AB8420A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0515" y="5636870"/>
                <a:ext cx="3198276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5ECF39C-47AC-4E19-92E7-4E711C63BF9E}"/>
                  </a:ext>
                </a:extLst>
              </p:cNvPr>
              <p:cNvSpPr txBox="1"/>
              <p:nvPr/>
            </p:nvSpPr>
            <p:spPr>
              <a:xfrm>
                <a:off x="3300906" y="3742164"/>
                <a:ext cx="8344080" cy="44480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ℏ</m:t>
                      </m:r>
                      <m:acc>
                        <m:accPr>
                          <m:chr m:val="̇"/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acc>
                      <m:d>
                        <m:d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sSup>
                        <m:sSup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d>
                        <m:dPr>
                          <m:begChr m:val="|"/>
                          <m:endChr m:val="|"/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,0&gt;</m:t>
                      </m:r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5ECF39C-47AC-4E19-92E7-4E711C63BF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0906" y="3742164"/>
                <a:ext cx="8344080" cy="44480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E97A730-DA17-4306-8C45-80658321405C}"/>
                  </a:ext>
                </a:extLst>
              </p:cNvPr>
              <p:cNvSpPr txBox="1"/>
              <p:nvPr/>
            </p:nvSpPr>
            <p:spPr>
              <a:xfrm>
                <a:off x="3626927" y="4225584"/>
                <a:ext cx="8344080" cy="10455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ℏ</m:t>
                      </m:r>
                      <m:acc>
                        <m:accPr>
                          <m:chr m:val="̇"/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  <m:d>
                        <m:d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,0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&gt;</m:t>
                          </m:r>
                        </m:e>
                      </m:nary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E97A730-DA17-4306-8C45-8065832140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6927" y="4225584"/>
                <a:ext cx="8344080" cy="10455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Left Brace 12">
            <a:extLst>
              <a:ext uri="{FF2B5EF4-FFF2-40B4-BE49-F238E27FC236}">
                <a16:creationId xmlns:a16="http://schemas.microsoft.com/office/drawing/2014/main" id="{232CC39C-8F2E-4FD0-A4B5-B0CF7C2C9EEF}"/>
              </a:ext>
            </a:extLst>
          </p:cNvPr>
          <p:cNvSpPr/>
          <p:nvPr/>
        </p:nvSpPr>
        <p:spPr>
          <a:xfrm>
            <a:off x="3964331" y="3742164"/>
            <a:ext cx="416687" cy="1246523"/>
          </a:xfrm>
          <a:prstGeom prst="leftBrac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6520FE6-AF11-422A-8BBF-0687DC90B223}"/>
              </a:ext>
            </a:extLst>
          </p:cNvPr>
          <p:cNvCxnSpPr>
            <a:cxnSpLocks/>
          </p:cNvCxnSpPr>
          <p:nvPr/>
        </p:nvCxnSpPr>
        <p:spPr>
          <a:xfrm flipV="1">
            <a:off x="8121128" y="4830894"/>
            <a:ext cx="0" cy="8059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3C1D2F2-00DD-4EB4-B301-36E85C12933D}"/>
                  </a:ext>
                </a:extLst>
              </p:cNvPr>
              <p:cNvSpPr txBox="1"/>
              <p:nvPr/>
            </p:nvSpPr>
            <p:spPr>
              <a:xfrm>
                <a:off x="3913506" y="489233"/>
                <a:ext cx="7666965" cy="5884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000" dirty="0">
                    <a:solidFill>
                      <a:schemeClr val="bg1"/>
                    </a:solidFill>
                  </a:rPr>
                  <a:t>Wigner – Weisskopf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Ι</m:t>
                    </m:r>
                  </m:oMath>
                </a14:m>
                <a:r>
                  <a:rPr lang="en-GB" sz="3000" dirty="0">
                    <a:solidFill>
                      <a:schemeClr val="bg1"/>
                    </a:solidFill>
                  </a:rPr>
                  <a:t> approximation (WW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3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Ι</m:t>
                    </m:r>
                  </m:oMath>
                </a14:m>
                <a:r>
                  <a:rPr lang="en-GB" sz="3000" dirty="0">
                    <a:solidFill>
                      <a:schemeClr val="bg1"/>
                    </a:solidFill>
                  </a:rPr>
                  <a:t>)</a:t>
                </a:r>
                <a:endParaRPr lang="en-US" sz="3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3C1D2F2-00DD-4EB4-B301-36E85C1293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3506" y="489233"/>
                <a:ext cx="7666965" cy="588494"/>
              </a:xfrm>
              <a:prstGeom prst="rect">
                <a:avLst/>
              </a:prstGeom>
              <a:blipFill>
                <a:blip r:embed="rId6"/>
                <a:stretch>
                  <a:fillRect l="-874" t="-9278" r="-874" b="-288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065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1" grpId="0"/>
      <p:bldP spid="23" grpId="0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53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418C5-8C4E-4399-A337-51DA5AEAD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3088371" cy="1556298"/>
          </a:xfrm>
          <a:solidFill>
            <a:schemeClr val="bg1">
              <a:alpha val="5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sz="2500" dirty="0">
                <a:solidFill>
                  <a:schemeClr val="tx1"/>
                </a:solidFill>
              </a:rPr>
              <a:t>Derivation of the Wigner - Weisskopf Approximations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BA44EC-3727-4F3E-8898-A3F91A0B8B01}"/>
              </a:ext>
            </a:extLst>
          </p:cNvPr>
          <p:cNvSpPr/>
          <p:nvPr/>
        </p:nvSpPr>
        <p:spPr>
          <a:xfrm>
            <a:off x="0" y="1556298"/>
            <a:ext cx="3088371" cy="5301702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65532CD-1EAA-4898-9219-037B20FB1F62}"/>
                  </a:ext>
                </a:extLst>
              </p:cNvPr>
              <p:cNvSpPr txBox="1"/>
              <p:nvPr/>
            </p:nvSpPr>
            <p:spPr>
              <a:xfrm>
                <a:off x="3494757" y="1787184"/>
                <a:ext cx="8554548" cy="10455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&gt; =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e>
                      </m:d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,0&gt; 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&gt;</m:t>
                          </m:r>
                        </m:e>
                      </m:nary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65532CD-1EAA-4898-9219-037B20FB1F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4757" y="1787184"/>
                <a:ext cx="8554548" cy="10455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5ECF39C-47AC-4E19-92E7-4E711C63BF9E}"/>
                  </a:ext>
                </a:extLst>
              </p:cNvPr>
              <p:cNvSpPr txBox="1"/>
              <p:nvPr/>
            </p:nvSpPr>
            <p:spPr>
              <a:xfrm>
                <a:off x="3300906" y="3742164"/>
                <a:ext cx="8344080" cy="44480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ℏ</m:t>
                      </m:r>
                      <m:acc>
                        <m:accPr>
                          <m:chr m:val="̇"/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acc>
                      <m:d>
                        <m:d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sSup>
                        <m:sSup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d>
                        <m:dPr>
                          <m:begChr m:val="|"/>
                          <m:endChr m:val="|"/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,0&gt;</m:t>
                      </m:r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5ECF39C-47AC-4E19-92E7-4E711C63BF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0906" y="3742164"/>
                <a:ext cx="8344080" cy="44480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E97A730-DA17-4306-8C45-80658321405C}"/>
                  </a:ext>
                </a:extLst>
              </p:cNvPr>
              <p:cNvSpPr txBox="1"/>
              <p:nvPr/>
            </p:nvSpPr>
            <p:spPr>
              <a:xfrm>
                <a:off x="3626927" y="4225584"/>
                <a:ext cx="8344080" cy="10455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ℏ</m:t>
                      </m:r>
                      <m:acc>
                        <m:accPr>
                          <m:chr m:val="̇"/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  <m:d>
                        <m:d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,0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&gt;</m:t>
                          </m:r>
                        </m:e>
                      </m:nary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E97A730-DA17-4306-8C45-8065832140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6927" y="4225584"/>
                <a:ext cx="8344080" cy="10455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Left Brace 12">
            <a:extLst>
              <a:ext uri="{FF2B5EF4-FFF2-40B4-BE49-F238E27FC236}">
                <a16:creationId xmlns:a16="http://schemas.microsoft.com/office/drawing/2014/main" id="{232CC39C-8F2E-4FD0-A4B5-B0CF7C2C9EEF}"/>
              </a:ext>
            </a:extLst>
          </p:cNvPr>
          <p:cNvSpPr/>
          <p:nvPr/>
        </p:nvSpPr>
        <p:spPr>
          <a:xfrm>
            <a:off x="3964331" y="3742164"/>
            <a:ext cx="416687" cy="1246523"/>
          </a:xfrm>
          <a:prstGeom prst="leftBrac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65C74D1-272D-4DE9-A439-20076FCF6981}"/>
                  </a:ext>
                </a:extLst>
              </p:cNvPr>
              <p:cNvSpPr txBox="1"/>
              <p:nvPr/>
            </p:nvSpPr>
            <p:spPr>
              <a:xfrm>
                <a:off x="3829161" y="5431213"/>
                <a:ext cx="7579160" cy="5584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00" dirty="0">
                    <a:solidFill>
                      <a:schemeClr val="bg1"/>
                    </a:solidFill>
                  </a:rPr>
                  <a:t>The </a:t>
                </a:r>
                <a:r>
                  <a:rPr lang="en-GB" sz="2800" dirty="0">
                    <a:solidFill>
                      <a:schemeClr val="bg1"/>
                    </a:solidFill>
                  </a:rPr>
                  <a:t>WW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Ι</m:t>
                    </m:r>
                  </m:oMath>
                </a14:m>
                <a:r>
                  <a:rPr lang="en-US" sz="2600" dirty="0">
                    <a:solidFill>
                      <a:schemeClr val="bg1"/>
                    </a:solidFill>
                  </a:rPr>
                  <a:t> Approximation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65C74D1-272D-4DE9-A439-20076FCF69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9161" y="5431213"/>
                <a:ext cx="7579160" cy="558423"/>
              </a:xfrm>
              <a:prstGeom prst="rect">
                <a:avLst/>
              </a:prstGeom>
              <a:blipFill>
                <a:blip r:embed="rId6"/>
                <a:stretch>
                  <a:fillRect t="-9783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A474863-D119-4CC3-A7F5-5C2C10FBEF97}"/>
              </a:ext>
            </a:extLst>
          </p:cNvPr>
          <p:cNvSpPr/>
          <p:nvPr/>
        </p:nvSpPr>
        <p:spPr>
          <a:xfrm>
            <a:off x="3559215" y="3362446"/>
            <a:ext cx="8038618" cy="2013995"/>
          </a:xfrm>
          <a:prstGeom prst="roundRect">
            <a:avLst/>
          </a:prstGeom>
          <a:noFill/>
          <a:ln w="28575"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5BD61E7-6EE6-4E63-B067-44ABD22E167F}"/>
                  </a:ext>
                </a:extLst>
              </p:cNvPr>
              <p:cNvSpPr txBox="1"/>
              <p:nvPr/>
            </p:nvSpPr>
            <p:spPr>
              <a:xfrm>
                <a:off x="3913506" y="489233"/>
                <a:ext cx="7666965" cy="5884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000" dirty="0">
                    <a:solidFill>
                      <a:schemeClr val="bg1"/>
                    </a:solidFill>
                  </a:rPr>
                  <a:t>Wigner – Weisskopf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Ι</m:t>
                    </m:r>
                  </m:oMath>
                </a14:m>
                <a:r>
                  <a:rPr lang="en-GB" sz="3000" dirty="0">
                    <a:solidFill>
                      <a:schemeClr val="bg1"/>
                    </a:solidFill>
                  </a:rPr>
                  <a:t> approximation (WW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3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Ι</m:t>
                    </m:r>
                  </m:oMath>
                </a14:m>
                <a:r>
                  <a:rPr lang="en-GB" sz="3000" dirty="0">
                    <a:solidFill>
                      <a:schemeClr val="bg1"/>
                    </a:solidFill>
                  </a:rPr>
                  <a:t>)</a:t>
                </a:r>
                <a:endParaRPr lang="en-US" sz="3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5BD61E7-6EE6-4E63-B067-44ABD22E16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3506" y="489233"/>
                <a:ext cx="7666965" cy="588494"/>
              </a:xfrm>
              <a:prstGeom prst="rect">
                <a:avLst/>
              </a:prstGeom>
              <a:blipFill>
                <a:blip r:embed="rId7"/>
                <a:stretch>
                  <a:fillRect l="-874" t="-9278" r="-874" b="-288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470816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2665</TotalTime>
  <Words>968</Words>
  <Application>Microsoft Office PowerPoint</Application>
  <PresentationFormat>Widescreen</PresentationFormat>
  <Paragraphs>155</Paragraphs>
  <Slides>26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Cambria Math</vt:lpstr>
      <vt:lpstr>Courier New</vt:lpstr>
      <vt:lpstr>Times New Roman</vt:lpstr>
      <vt:lpstr>Parcel</vt:lpstr>
      <vt:lpstr>Approximation Employed in Spontaneous Emission Theory / D.F. Walls and C.W. Gardiner (Physics Letters 41A (1972))</vt:lpstr>
      <vt:lpstr>Outline</vt:lpstr>
      <vt:lpstr>Motivation</vt:lpstr>
      <vt:lpstr>Background</vt:lpstr>
      <vt:lpstr>Background</vt:lpstr>
      <vt:lpstr>Background</vt:lpstr>
      <vt:lpstr>Derivation of the Wigner - Weisskopf Approximations</vt:lpstr>
      <vt:lpstr>Derivation of the Wigner - Weisskopf Approximations</vt:lpstr>
      <vt:lpstr>Derivation of the Wigner - Weisskopf Approximations</vt:lpstr>
      <vt:lpstr>Derivation of the Wigner - Weisskopf Approximations</vt:lpstr>
      <vt:lpstr>Derivation of the Wigner - Weisskopf Approximations</vt:lpstr>
      <vt:lpstr>Derivation of the Wigner - Weisskopf Approximations</vt:lpstr>
      <vt:lpstr>Derivation of the Wigner - Weisskopf Approximations</vt:lpstr>
      <vt:lpstr>Derivation of the Wigner - Weisskopf Approximations</vt:lpstr>
      <vt:lpstr>Derivation of the Wigner - Weisskopf Approximations</vt:lpstr>
      <vt:lpstr>R.W.A and Ladder Approximation</vt:lpstr>
      <vt:lpstr>R.W.A and Ladder Approximation</vt:lpstr>
      <vt:lpstr>R.W.A and Ladder Approximation</vt:lpstr>
      <vt:lpstr>R.W.A and Ladder Approximation</vt:lpstr>
      <vt:lpstr>R.W.A and Ladder Approximation</vt:lpstr>
      <vt:lpstr>R.W.A and Ladder Approximation</vt:lpstr>
      <vt:lpstr>R.W.A and Ladder Approximation</vt:lpstr>
      <vt:lpstr>R.W.A and Ladder Approximation</vt:lpstr>
      <vt:lpstr>R.W.A and Ladder Approximation</vt:lpstr>
      <vt:lpstr>Conclusions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Roy Elkabetz</dc:creator>
  <cp:lastModifiedBy>Roy Elkabetz</cp:lastModifiedBy>
  <cp:revision>96</cp:revision>
  <dcterms:created xsi:type="dcterms:W3CDTF">2017-08-03T11:03:18Z</dcterms:created>
  <dcterms:modified xsi:type="dcterms:W3CDTF">2017-08-10T10:21:04Z</dcterms:modified>
</cp:coreProperties>
</file>