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325" r:id="rId4"/>
    <p:sldId id="324" r:id="rId5"/>
    <p:sldId id="264" r:id="rId6"/>
    <p:sldId id="300" r:id="rId7"/>
    <p:sldId id="301" r:id="rId8"/>
    <p:sldId id="298" r:id="rId9"/>
    <p:sldId id="326" r:id="rId10"/>
    <p:sldId id="270" r:id="rId11"/>
    <p:sldId id="295" r:id="rId12"/>
    <p:sldId id="294" r:id="rId13"/>
    <p:sldId id="329" r:id="rId14"/>
    <p:sldId id="335" r:id="rId15"/>
    <p:sldId id="292" r:id="rId16"/>
    <p:sldId id="289" r:id="rId17"/>
    <p:sldId id="307" r:id="rId18"/>
    <p:sldId id="306" r:id="rId19"/>
    <p:sldId id="304" r:id="rId20"/>
    <p:sldId id="339" r:id="rId21"/>
    <p:sldId id="323" r:id="rId22"/>
    <p:sldId id="313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34" r:id="rId32"/>
    <p:sldId id="337" r:id="rId33"/>
    <p:sldId id="33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AD33-0F4F-4944-B53B-D1396B9E6B78}" type="datetimeFigureOut">
              <a:rPr lang="en-US" smtClean="0"/>
              <a:t>10-Aug-17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CE80-9D84-4E0C-8E86-8460C476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8C6B-5854-4289-A90E-762C8FED7EF4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4AE9-38B0-4072-B73E-3809EF050813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D661-B9A1-44E5-940C-B7EC7BBB932C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B63C-EE02-43A9-8DE8-1F87E7AE6DBD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2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01E759-6212-4029-B790-44D7B1E4E257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C2CF-FBE1-4F4A-BD7E-D6ABA8DC6AC7}" type="datetime1">
              <a:rPr lang="en-US" smtClean="0"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6A72-18C1-4FAD-B7A7-3FBBB141A4FC}" type="datetime1">
              <a:rPr lang="en-US" smtClean="0"/>
              <a:t>10-Aug-17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1E8C-3E02-4A06-BA41-5B83B9E25EDE}" type="datetime1">
              <a:rPr lang="en-US" smtClean="0"/>
              <a:t>10-Aug-17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D70E-B137-4F7F-B31A-B13AE9BBE8D6}" type="datetime1">
              <a:rPr lang="en-US" smtClean="0"/>
              <a:t>10-Aug-17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6ADF-4730-42B1-B035-8BE44DD54B59}" type="datetime1">
              <a:rPr lang="en-US" smtClean="0"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42D-CE91-48A8-9001-BB47417BC7C0}" type="datetime1">
              <a:rPr lang="en-US" smtClean="0"/>
              <a:t>10-Aug-17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1579525-2707-4CEB-AD07-33E24372261B}" type="datetime1">
              <a:rPr lang="en-US" smtClean="0"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5257F41-64C9-4C2E-A884-52576C7F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microsoft.com/office/2007/relationships/hdphoto" Target="../media/hdphoto6.wdp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microsoft.com/office/2007/relationships/hdphoto" Target="../media/hdphoto7.wdp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1.png"/><Relationship Id="rId7" Type="http://schemas.openxmlformats.org/officeDocument/2006/relationships/image" Target="../media/image6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630.png"/><Relationship Id="rId4" Type="http://schemas.openxmlformats.org/officeDocument/2006/relationships/image" Target="../media/image580.pn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772" y="4893809"/>
            <a:ext cx="9869713" cy="766762"/>
          </a:xfrm>
        </p:spPr>
        <p:txBody>
          <a:bodyPr>
            <a:noAutofit/>
          </a:bodyPr>
          <a:lstStyle/>
          <a:p>
            <a:r>
              <a:rPr lang="en-US" sz="3600" dirty="0"/>
              <a:t>Presented by </a:t>
            </a:r>
            <a:r>
              <a:rPr lang="en-US" sz="3600" dirty="0" err="1"/>
              <a:t>Erez</a:t>
            </a:r>
            <a:r>
              <a:rPr lang="en-US" sz="3600" dirty="0"/>
              <a:t> </a:t>
            </a:r>
            <a:r>
              <a:rPr lang="en-US" sz="3600" dirty="0" err="1"/>
              <a:t>Zinman</a:t>
            </a:r>
            <a:r>
              <a:rPr lang="en-US" sz="3600" dirty="0"/>
              <a:t> &amp; Aviram </a:t>
            </a:r>
            <a:r>
              <a:rPr lang="en-US" sz="3600" dirty="0" err="1"/>
              <a:t>Rosochotsky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476" t="27107" r="19365" b="32963"/>
          <a:stretch/>
        </p:blipFill>
        <p:spPr>
          <a:xfrm>
            <a:off x="1454727" y="1418180"/>
            <a:ext cx="9035802" cy="289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71209" y="6259484"/>
            <a:ext cx="697590" cy="374006"/>
          </a:xfrm>
        </p:spPr>
        <p:txBody>
          <a:bodyPr/>
          <a:lstStyle/>
          <a:p>
            <a:fld id="{25257F41-64C9-4C2E-A884-52576C7F5DAA}" type="slidenum">
              <a:rPr lang="en-US" sz="1600" smtClean="0"/>
              <a:pPr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213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989574"/>
                <a:ext cx="10215648" cy="418738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taking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we find that: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  <m:r>
                                <m:rPr>
                                  <m:aln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&amp;   +</m:t>
                              </m:r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( We remember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989574"/>
                <a:ext cx="10215648" cy="4187388"/>
              </a:xfrm>
              <a:blipFill>
                <a:blip r:embed="rId2"/>
                <a:stretch>
                  <a:fillRect l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/>
              <a:t>BBR – Derivation using Quantization of the Radiation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484632"/>
                <a:ext cx="10058400" cy="568756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Recalling the expression for energy density: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use the following change of variables: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. We arrive at the expression: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m:rPr>
                              <m:aln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nary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coth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ℏ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484632"/>
                <a:ext cx="10058400" cy="5687568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28924" y="4880987"/>
                <a:ext cx="3297762" cy="88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is the spectral </a:t>
                </a:r>
              </a:p>
              <a:p>
                <a:pPr algn="ctr"/>
                <a:r>
                  <a:rPr lang="en-US" sz="2400" dirty="0">
                    <a:solidFill>
                      <a:srgbClr val="002060"/>
                    </a:solidFill>
                  </a:rPr>
                  <a:t>density function!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924" y="4880987"/>
                <a:ext cx="3297762" cy="880562"/>
              </a:xfrm>
              <a:prstGeom prst="rect">
                <a:avLst/>
              </a:prstGeom>
              <a:blipFill>
                <a:blip r:embed="rId3"/>
                <a:stretch>
                  <a:fillRect t="-3472" r="-240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484632"/>
                <a:ext cx="10058400" cy="568756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note the following: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Obviously, there’s an independence of the energy density upon the direction of the EM wave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), as to be expected.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Without the inclusion of the zero-point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), the density becomes: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  Which means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that we’ve seen in class.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484632"/>
                <a:ext cx="10058400" cy="5687568"/>
              </a:xfrm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728505"/>
                <a:ext cx="10058400" cy="54436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We now repeat this calculation for a moving observer! 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We begin by Lorentz-transforming the fields and variables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728505"/>
                <a:ext cx="10058400" cy="5443695"/>
              </a:xfrm>
              <a:blipFill>
                <a:blip r:embed="rId2"/>
                <a:stretch>
                  <a:fillRect r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>
            <a:off x="1644353" y="1811241"/>
            <a:ext cx="3140227" cy="2753135"/>
            <a:chOff x="895339" y="2884034"/>
            <a:chExt cx="3049100" cy="3743175"/>
          </a:xfrm>
        </p:grpSpPr>
        <p:sp>
          <p:nvSpPr>
            <p:cNvPr id="56" name="Rectangle 55"/>
            <p:cNvSpPr/>
            <p:nvPr/>
          </p:nvSpPr>
          <p:spPr>
            <a:xfrm>
              <a:off x="895339" y="2905145"/>
              <a:ext cx="3049100" cy="372206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2344759" y="2884034"/>
              <a:ext cx="0" cy="215633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485582" y="5025527"/>
              <a:ext cx="859177" cy="85917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44759" y="5026937"/>
              <a:ext cx="146051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System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22" y1="46703" x2="41222" y2="46703"/>
                        <a14:foregroundMark x1="78333" y1="39423" x2="78333" y2="39423"/>
                        <a14:foregroundMark x1="73444" y1="61813" x2="70889" y2="21429"/>
                        <a14:foregroundMark x1="70889" y1="21429" x2="21333" y2="9203"/>
                        <a14:foregroundMark x1="13889" y1="23764" x2="7222" y2="38462"/>
                        <a14:foregroundMark x1="2556" y1="50962" x2="15000" y2="78022"/>
                        <a14:foregroundMark x1="17889" y1="83516" x2="44556" y2="91758"/>
                        <a14:foregroundMark x1="44556" y1="91758" x2="44556" y2="9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98" y="2540954"/>
            <a:ext cx="1523354" cy="130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1028"/>
              <p:cNvSpPr/>
              <p:nvPr/>
            </p:nvSpPr>
            <p:spPr>
              <a:xfrm>
                <a:off x="869440" y="4553909"/>
                <a:ext cx="545373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 black</a:t>
                </a:r>
                <a:r>
                  <a:rPr lang="he-IL" dirty="0"/>
                  <a:t> </a:t>
                </a:r>
                <a:r>
                  <a:rPr lang="en-US" b="0" dirty="0"/>
                  <a:t>body at a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and temperature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/>
                  <a:t>, has </a:t>
                </a:r>
                <a:r>
                  <a:rPr lang="en-US" dirty="0"/>
                  <a:t>the energy density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of the EM field mode with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the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energy density is isotropic.</a:t>
                </a:r>
              </a:p>
            </p:txBody>
          </p:sp>
        </mc:Choice>
        <mc:Fallback xmlns="">
          <p:sp>
            <p:nvSpPr>
              <p:cNvPr id="1029" name="Rectangle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40" y="4553909"/>
                <a:ext cx="5453730" cy="1477328"/>
              </a:xfrm>
              <a:prstGeom prst="rect">
                <a:avLst/>
              </a:prstGeom>
              <a:blipFill>
                <a:blip r:embed="rId4"/>
                <a:stretch>
                  <a:fillRect l="-1007" t="-289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372138" y="1910347"/>
                <a:ext cx="11546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38" y="1910347"/>
                <a:ext cx="1154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5" name="Group 1044"/>
          <p:cNvGrpSpPr/>
          <p:nvPr/>
        </p:nvGrpSpPr>
        <p:grpSpPr>
          <a:xfrm>
            <a:off x="6527036" y="3076865"/>
            <a:ext cx="3807542" cy="2845848"/>
            <a:chOff x="6692469" y="3349941"/>
            <a:chExt cx="3807542" cy="2845848"/>
          </a:xfrm>
        </p:grpSpPr>
        <p:grpSp>
          <p:nvGrpSpPr>
            <p:cNvPr id="63" name="Group 62"/>
            <p:cNvGrpSpPr/>
            <p:nvPr/>
          </p:nvGrpSpPr>
          <p:grpSpPr>
            <a:xfrm>
              <a:off x="7330218" y="3442654"/>
              <a:ext cx="3140227" cy="2753135"/>
              <a:chOff x="895339" y="2884034"/>
              <a:chExt cx="3049100" cy="374317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895339" y="2905145"/>
                <a:ext cx="3049100" cy="3722064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/>
                  </a:gs>
                  <a:gs pos="6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V="1">
                <a:off x="2344759" y="2884034"/>
                <a:ext cx="0" cy="215633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>
                <a:off x="1485582" y="5025527"/>
                <a:ext cx="859177" cy="85917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344759" y="5026937"/>
                <a:ext cx="1460511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 flipV="1">
              <a:off x="7415629" y="3829795"/>
              <a:ext cx="0" cy="146916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9035041" y="3534607"/>
                  <a:ext cx="14649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5041" y="3534607"/>
                  <a:ext cx="14649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5" name="Picture 103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4501" y1="93333" x2="50895" y2="93333"/>
                          <a14:foregroundMark x1="76982" y1="16944" x2="76982" y2="16944"/>
                          <a14:foregroundMark x1="56010" y1="9583" x2="86957" y2="45139"/>
                          <a14:foregroundMark x1="80307" y1="17222" x2="89258" y2="31528"/>
                          <a14:foregroundMark x1="56716" y1="28302" x2="56716" y2="28302"/>
                          <a14:foregroundMark x1="31841" y1="4852" x2="31841" y2="4852"/>
                          <a14:foregroundMark x1="20398" y1="5660" x2="20398" y2="5660"/>
                          <a14:foregroundMark x1="27363" y1="8895" x2="27363" y2="8895"/>
                          <a14:foregroundMark x1="12935" y1="9704" x2="28358" y2="4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414" y="3983868"/>
              <a:ext cx="838086" cy="15432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6692469" y="3349941"/>
                  <a:ext cx="146497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469" y="3349941"/>
                  <a:ext cx="1464970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5000" r="-4167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6365631" y="2152361"/>
                <a:ext cx="50276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An observer at a frame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that moves at a velocity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relative to the cavity’s rest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31" y="2152361"/>
                <a:ext cx="5027684" cy="646331"/>
              </a:xfrm>
              <a:prstGeom prst="rect">
                <a:avLst/>
              </a:prstGeom>
              <a:blipFill>
                <a:blip r:embed="rId10"/>
                <a:stretch>
                  <a:fillRect l="-9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Lorentz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(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velocity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energy density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the moving observer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the energy density transforms as: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the energy density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Identifying the expression for the spectral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at the rest frame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 defining the spectral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in the frame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To proceed, we need to introduce the Lorentz-transformation of angles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dirty="0"/>
                  <a:t>) and of frequencies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Lorentz-Transformation –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 transforms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sz="700" dirty="0"/>
                  <a:t> </a:t>
                </a:r>
                <a:endParaRPr lang="en-US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𝛾𝜔𝛽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Hence, the Doppler shift, and aberration formulae are: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66" y="4336177"/>
            <a:ext cx="3085932" cy="1839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 rot="21256787" flipH="1">
            <a:off x="461087" y="4377080"/>
            <a:ext cx="4713303" cy="1853049"/>
            <a:chOff x="3505199" y="2980890"/>
            <a:chExt cx="4545443" cy="1787054"/>
          </a:xfrm>
        </p:grpSpPr>
        <p:sp>
          <p:nvSpPr>
            <p:cNvPr id="6" name="Rectangle 5"/>
            <p:cNvSpPr/>
            <p:nvPr/>
          </p:nvSpPr>
          <p:spPr>
            <a:xfrm>
              <a:off x="3505199" y="2980890"/>
              <a:ext cx="4545443" cy="1787054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98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Right Triangle 6"/>
            <p:cNvSpPr/>
            <p:nvPr/>
          </p:nvSpPr>
          <p:spPr>
            <a:xfrm rot="16200000">
              <a:off x="4338735" y="2873827"/>
              <a:ext cx="877078" cy="1754155"/>
            </a:xfrm>
            <a:prstGeom prst="rtTriangle">
              <a:avLst/>
            </a:prstGeom>
            <a:solidFill>
              <a:srgbClr val="0070C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5197152" y="2015409"/>
              <a:ext cx="877080" cy="3470990"/>
            </a:xfrm>
            <a:prstGeom prst="rtTriangl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" name="Straight Connector 8"/>
            <p:cNvCxnSpPr>
              <a:stCxn id="7" idx="4"/>
            </p:cNvCxnSpPr>
            <p:nvPr/>
          </p:nvCxnSpPr>
          <p:spPr>
            <a:xfrm>
              <a:off x="5654352" y="3312365"/>
              <a:ext cx="0" cy="877079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95143" y="4173754"/>
                  <a:ext cx="538226" cy="4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143" y="4173754"/>
                  <a:ext cx="538226" cy="4452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62232" y="4173754"/>
                  <a:ext cx="448624" cy="4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32" y="4173754"/>
                  <a:ext cx="448624" cy="4452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/>
            <p:cNvSpPr/>
            <p:nvPr/>
          </p:nvSpPr>
          <p:spPr>
            <a:xfrm>
              <a:off x="4245283" y="3634505"/>
              <a:ext cx="736219" cy="736219"/>
            </a:xfrm>
            <a:prstGeom prst="arc">
              <a:avLst>
                <a:gd name="adj1" fmla="val 18442902"/>
                <a:gd name="adj2" fmla="val 2036496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Arc 12"/>
            <p:cNvSpPr/>
            <p:nvPr/>
          </p:nvSpPr>
          <p:spPr>
            <a:xfrm>
              <a:off x="4704924" y="3696650"/>
              <a:ext cx="736219" cy="736219"/>
            </a:xfrm>
            <a:prstGeom prst="arc">
              <a:avLst>
                <a:gd name="adj1" fmla="val 19294331"/>
                <a:gd name="adj2" fmla="val 988722"/>
              </a:avLst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80498" y="3762381"/>
                  <a:ext cx="552139" cy="4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498" y="3762381"/>
                  <a:ext cx="552139" cy="4452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90578" y="3787458"/>
                  <a:ext cx="462537" cy="4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n-US" sz="2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578" y="3787458"/>
                  <a:ext cx="462537" cy="4452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 to transforming the B.B.R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6633860" cy="40507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and similarly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frame: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applying the inverse transformation, we also get to: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6633860" cy="4050792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819543" y="2285772"/>
            <a:ext cx="3049100" cy="3722064"/>
            <a:chOff x="7616608" y="2357997"/>
            <a:chExt cx="2982967" cy="3641336"/>
          </a:xfrm>
        </p:grpSpPr>
        <p:sp>
          <p:nvSpPr>
            <p:cNvPr id="5" name="Rectangle 4"/>
            <p:cNvSpPr/>
            <p:nvPr/>
          </p:nvSpPr>
          <p:spPr>
            <a:xfrm>
              <a:off x="7616608" y="2357997"/>
              <a:ext cx="2982967" cy="3641336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98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flipH="1">
                  <a:off x="8978921" y="2632859"/>
                  <a:ext cx="393940" cy="391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000" b="1" i="1" smtClean="0">
                                <a:ln w="635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n w="635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2000" b="1" dirty="0"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978921" y="2632859"/>
                  <a:ext cx="393940" cy="391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8934367" y="2752725"/>
              <a:ext cx="0" cy="210956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093825" y="4847771"/>
              <a:ext cx="840542" cy="84054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flipH="1">
                  <a:off x="8087422" y="3876562"/>
                  <a:ext cx="454537" cy="391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087422" y="3876562"/>
                  <a:ext cx="454537" cy="391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flipH="1">
                  <a:off x="8133741" y="3023591"/>
                  <a:ext cx="378258" cy="391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133741" y="3023591"/>
                  <a:ext cx="378258" cy="391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endCxn id="12" idx="2"/>
            </p:cNvCxnSpPr>
            <p:nvPr/>
          </p:nvCxnSpPr>
          <p:spPr>
            <a:xfrm flipH="1">
              <a:off x="8567088" y="4925459"/>
              <a:ext cx="346267" cy="63918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4552927">
              <a:off x="8275041" y="3879548"/>
              <a:ext cx="1393106" cy="1982818"/>
            </a:xfrm>
            <a:prstGeom prst="arc">
              <a:avLst>
                <a:gd name="adj1" fmla="val 17016775"/>
                <a:gd name="adj2" fmla="val 2661919"/>
              </a:avLst>
            </a:prstGeom>
            <a:gradFill flip="none" rotWithShape="1">
              <a:gsLst>
                <a:gs pos="49000">
                  <a:srgbClr val="29689F">
                    <a:alpha val="0"/>
                  </a:srgbClr>
                </a:gs>
                <a:gs pos="0">
                  <a:srgbClr val="0070C0">
                    <a:alpha val="80000"/>
                  </a:srgbClr>
                </a:gs>
                <a:gs pos="100000">
                  <a:schemeClr val="accent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934367" y="4847772"/>
              <a:ext cx="142883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2" idx="2"/>
            </p:cNvCxnSpPr>
            <p:nvPr/>
          </p:nvCxnSpPr>
          <p:spPr>
            <a:xfrm>
              <a:off x="8565828" y="3332112"/>
              <a:ext cx="1260" cy="2232534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8566689" y="3183987"/>
              <a:ext cx="367679" cy="16637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8543422" y="4021611"/>
              <a:ext cx="390945" cy="8261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8822871" y="4947823"/>
                  <a:ext cx="860397" cy="331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22871" y="4947823"/>
                  <a:ext cx="860397" cy="331211"/>
                </a:xfrm>
                <a:prstGeom prst="rect">
                  <a:avLst/>
                </a:prstGeom>
                <a:blipFill>
                  <a:blip r:embed="rId6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Arc 17"/>
            <p:cNvSpPr/>
            <p:nvPr/>
          </p:nvSpPr>
          <p:spPr>
            <a:xfrm rot="17529169">
              <a:off x="8452294" y="4349017"/>
              <a:ext cx="721118" cy="381787"/>
            </a:xfrm>
            <a:prstGeom prst="arc">
              <a:avLst>
                <a:gd name="adj1" fmla="val 18403210"/>
                <a:gd name="adj2" fmla="val 2110364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Arc 18"/>
            <p:cNvSpPr/>
            <p:nvPr/>
          </p:nvSpPr>
          <p:spPr>
            <a:xfrm rot="17529169">
              <a:off x="8338968" y="4126331"/>
              <a:ext cx="838464" cy="307807"/>
            </a:xfrm>
            <a:prstGeom prst="arc">
              <a:avLst>
                <a:gd name="adj1" fmla="val 20054028"/>
                <a:gd name="adj2" fmla="val 21415679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flipH="1">
                  <a:off x="8969348" y="3876562"/>
                  <a:ext cx="847851" cy="3312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969348" y="3876562"/>
                  <a:ext cx="847851" cy="3312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3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The structure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17511"/>
            <a:ext cx="10058400" cy="3399518"/>
          </a:xfrm>
        </p:spPr>
        <p:txBody>
          <a:bodyPr/>
          <a:lstStyle/>
          <a:p>
            <a:r>
              <a:rPr lang="en-US" dirty="0"/>
              <a:t>A Reminder on the derivation the Planck spectral distribution function.</a:t>
            </a:r>
          </a:p>
          <a:p>
            <a:endParaRPr lang="en-US" dirty="0"/>
          </a:p>
          <a:p>
            <a:r>
              <a:rPr lang="en-US" dirty="0"/>
              <a:t>Detailed exposition of Ford and O’Connell’s derivation of the spectral distribution of a radiation cavity in a moving frame of reference.</a:t>
            </a:r>
          </a:p>
          <a:p>
            <a:endParaRPr lang="en-US" dirty="0"/>
          </a:p>
          <a:p>
            <a:r>
              <a:rPr lang="en-US" dirty="0"/>
              <a:t>Exploring the connection to the measured anisotropy of the microwave cosmic background radiation.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4424" y="1026729"/>
                <a:ext cx="6132617" cy="51137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Some remarks about this result: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It is</a:t>
                </a:r>
                <a:r>
                  <a:rPr lang="en-US" b="1" dirty="0"/>
                  <a:t> no longer</a:t>
                </a:r>
                <a:r>
                  <a:rPr lang="en-US" dirty="0"/>
                  <a:t> isotropic.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b="0" dirty="0"/>
                  <a:t>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defined</a:t>
                </a:r>
                <a:r>
                  <a:rPr lang="en-US" dirty="0"/>
                  <a:t> to be the temperature at the rest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It need not Lorentz-transform.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This result was obtained in 1968 by Peebles and Wilkinson by assuming that photon-number is Lorentz-invariant.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424" y="1026729"/>
                <a:ext cx="6132617" cy="5113751"/>
              </a:xfrm>
              <a:blipFill>
                <a:blip r:embed="rId2"/>
                <a:stretch>
                  <a:fillRect l="-994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9510" y="411188"/>
                <a:ext cx="7113618" cy="13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1600" dirty="0"/>
                  <a:t>Finally, we get the spectral density as seen by the moving observer: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he-IL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0" y="411188"/>
                <a:ext cx="7113618" cy="1379032"/>
              </a:xfrm>
              <a:prstGeom prst="rect">
                <a:avLst/>
              </a:prstGeom>
              <a:blipFill>
                <a:blip r:embed="rId3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924488" y="2880186"/>
            <a:ext cx="5026720" cy="3292013"/>
            <a:chOff x="6284408" y="3180999"/>
            <a:chExt cx="5026720" cy="3292013"/>
          </a:xfrm>
        </p:grpSpPr>
        <p:grpSp>
          <p:nvGrpSpPr>
            <p:cNvPr id="6" name="Group 5"/>
            <p:cNvGrpSpPr/>
            <p:nvPr/>
          </p:nvGrpSpPr>
          <p:grpSpPr>
            <a:xfrm>
              <a:off x="6588690" y="3180999"/>
              <a:ext cx="4722438" cy="2991201"/>
              <a:chOff x="6655972" y="2245920"/>
              <a:chExt cx="4722438" cy="29912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55972" y="2245921"/>
                <a:ext cx="4722438" cy="2991200"/>
                <a:chOff x="3771751" y="2869595"/>
                <a:chExt cx="5000894" cy="3167574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771751" y="2869595"/>
                  <a:ext cx="5000894" cy="3167574"/>
                  <a:chOff x="3487244" y="2922814"/>
                  <a:chExt cx="5000894" cy="3167574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0437" t="6521" r="4549" b="8084"/>
                  <a:stretch/>
                </p:blipFill>
                <p:spPr>
                  <a:xfrm>
                    <a:off x="3487244" y="2922814"/>
                    <a:ext cx="5000894" cy="3167574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4988673" y="3362796"/>
                        <a:ext cx="947489" cy="39110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m:oMathPara>
                        </a14:m>
                        <a:endParaRPr lang="en-US" b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Rectangl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88673" y="3362796"/>
                        <a:ext cx="947489" cy="39110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5149458" y="3805406"/>
                        <a:ext cx="1240754" cy="39110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CC99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CC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b="1" dirty="0">
                          <a:solidFill>
                            <a:srgbClr val="CC99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Rectangle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49458" y="3805406"/>
                        <a:ext cx="1240754" cy="39110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t="-114754" r="-39896" b="-1770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5322709" y="4206512"/>
                        <a:ext cx="1240754" cy="39110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b="1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Rectangle 1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22709" y="4206512"/>
                        <a:ext cx="1240754" cy="39110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t="-114754" r="-40625" b="-1770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5636708" y="4614576"/>
                        <a:ext cx="1386741" cy="39110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Rectangle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6708" y="4614576"/>
                        <a:ext cx="1386741" cy="39110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t="-116667" r="-35349" b="-18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6140186" y="5079036"/>
                        <a:ext cx="969558" cy="39110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oMath>
                          </m:oMathPara>
                        </a14:m>
                        <a:endParaRPr lang="en-US" b="1" dirty="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40186" y="5079036"/>
                        <a:ext cx="969558" cy="39110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7192695" y="2869595"/>
                      <a:ext cx="1562396" cy="39111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2000">
                          <a:schemeClr val="accent1">
                            <a:tint val="23500"/>
                            <a:satMod val="160000"/>
                            <a:alpha val="0"/>
                          </a:schemeClr>
                        </a:gs>
                      </a:gsLst>
                      <a:lin ang="6300000" scaled="0"/>
                      <a:tileRect/>
                    </a:gradFill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a14:m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92695" y="2869595"/>
                      <a:ext cx="1562396" cy="391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719" t="-8197" b="-2459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Rectangle 9"/>
              <p:cNvSpPr/>
              <p:nvPr/>
            </p:nvSpPr>
            <p:spPr>
              <a:xfrm>
                <a:off x="6700762" y="2245920"/>
                <a:ext cx="4661071" cy="29453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 rot="16200000">
                  <a:off x="6088489" y="4479606"/>
                  <a:ext cx="69961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4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4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88489" y="4479606"/>
                  <a:ext cx="699615" cy="307777"/>
                </a:xfrm>
                <a:prstGeom prst="rect">
                  <a:avLst/>
                </a:prstGeom>
                <a:blipFill>
                  <a:blip r:embed="rId11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920148" y="6165235"/>
                  <a:ext cx="38446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0148" y="6165235"/>
                  <a:ext cx="38446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304578" y="837018"/>
            <a:ext cx="4599034" cy="2328459"/>
            <a:chOff x="7213843" y="922045"/>
            <a:chExt cx="4599034" cy="2328459"/>
          </a:xfrm>
        </p:grpSpPr>
        <p:grpSp>
          <p:nvGrpSpPr>
            <p:cNvPr id="21" name="Group 20"/>
            <p:cNvGrpSpPr/>
            <p:nvPr/>
          </p:nvGrpSpPr>
          <p:grpSpPr>
            <a:xfrm>
              <a:off x="7213843" y="1293587"/>
              <a:ext cx="4178579" cy="1956917"/>
              <a:chOff x="7213843" y="1293587"/>
              <a:chExt cx="4178579" cy="1956917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439424" y="2555310"/>
                <a:ext cx="194257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7446296" y="1616132"/>
                <a:ext cx="3630454" cy="93917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0051654" y="1631134"/>
                <a:ext cx="972343" cy="251539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7439423" y="2549047"/>
                <a:ext cx="3609142" cy="7572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/>
              <p:cNvSpPr/>
              <p:nvPr/>
            </p:nvSpPr>
            <p:spPr>
              <a:xfrm>
                <a:off x="7439423" y="1882673"/>
                <a:ext cx="1325671" cy="1367831"/>
              </a:xfrm>
              <a:prstGeom prst="arc">
                <a:avLst>
                  <a:gd name="adj1" fmla="val 19769820"/>
                  <a:gd name="adj2" fmla="val 0"/>
                </a:avLst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8903797" y="2524412"/>
                    <a:ext cx="38023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3797" y="2524412"/>
                    <a:ext cx="380232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10080315" y="1375099"/>
                    <a:ext cx="45230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0315" y="1375099"/>
                    <a:ext cx="45230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8822125" y="2161094"/>
                    <a:ext cx="45550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2125" y="2161094"/>
                    <a:ext cx="45550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0" r="100000">
                            <a14:foregroundMark x1="44501" y1="93333" x2="50895" y2="93333"/>
                            <a14:foregroundMark x1="76982" y1="16944" x2="76982" y2="16944"/>
                            <a14:foregroundMark x1="56010" y1="9583" x2="86957" y2="45139"/>
                            <a14:foregroundMark x1="80307" y1="17222" x2="89258" y2="31528"/>
                            <a14:foregroundMark x1="56716" y1="28302" x2="56716" y2="28302"/>
                            <a14:foregroundMark x1="31841" y1="4852" x2="31841" y2="4852"/>
                            <a14:foregroundMark x1="20398" y1="5660" x2="20398" y2="5660"/>
                            <a14:foregroundMark x1="27363" y1="8895" x2="27363" y2="8895"/>
                            <a14:foregroundMark x1="12935" y1="9704" x2="28358" y2="43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13843" y="2103229"/>
                <a:ext cx="411564" cy="757870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10747332" y="1293587"/>
                <a:ext cx="645090" cy="645090"/>
              </a:xfrm>
              <a:prstGeom prst="ellipse">
                <a:avLst/>
              </a:prstGeom>
              <a:gradFill flip="none" rotWithShape="1">
                <a:gsLst>
                  <a:gs pos="36888">
                    <a:schemeClr val="tx1"/>
                  </a:gs>
                  <a:gs pos="0">
                    <a:schemeClr val="tx1"/>
                  </a:gs>
                  <a:gs pos="69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862868" y="2103229"/>
                  <a:ext cx="1783565" cy="384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2868" y="2103229"/>
                  <a:ext cx="1783565" cy="38433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10284253" y="922045"/>
              <a:ext cx="1528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(Black Body)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9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r="-4" b="-4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An application – The Cosmic Microwave Background (CMB)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4777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CMB radiation is the remnant blackbody radiation field of the plasma of the primordial universe.</a:t>
            </a:r>
          </a:p>
          <a:p>
            <a:pPr algn="just"/>
            <a:r>
              <a:rPr lang="en-US" dirty="0"/>
              <a:t>The CMB radiation is a picture the equilibrium (Planck) distribution from before recombination and is therefore a BBR to a great accuracy. </a:t>
            </a:r>
          </a:p>
          <a:p>
            <a:pPr algn="just"/>
            <a:r>
              <a:rPr lang="en-US" dirty="0"/>
              <a:t>Different satellites orbiting the earth measure this radiation in different directions of the sky.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(  This discussion follows </a:t>
            </a:r>
            <a:r>
              <a:rPr lang="en-US" sz="1700" i="1" dirty="0" err="1"/>
              <a:t>Heer</a:t>
            </a:r>
            <a:r>
              <a:rPr lang="en-US" sz="1700" i="1" dirty="0"/>
              <a:t> and Kohl (1968) </a:t>
            </a:r>
            <a:r>
              <a:rPr lang="en-US" sz="1700" dirty="0"/>
              <a:t>and </a:t>
            </a:r>
            <a:r>
              <a:rPr lang="en-US" sz="1700" i="1" dirty="0"/>
              <a:t>Peebles and Wilkinson (1968).  </a:t>
            </a:r>
            <a:r>
              <a:rPr lang="en-US" sz="17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2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02" y="3390916"/>
            <a:ext cx="3954918" cy="31639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85883" y="705412"/>
            <a:ext cx="5342643" cy="556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The results are maps depicting the temperature fluctuation of this radiation field.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CMB is </a:t>
            </a:r>
            <a:r>
              <a:rPr lang="en-US" b="1" dirty="0"/>
              <a:t>highly isotropic and homogeneous</a:t>
            </a:r>
            <a:r>
              <a:rPr lang="en-US" dirty="0"/>
              <a:t>, with only slight intrinsic variations from BBR resulting from high-energy physics of the early (hot) universe.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The spectral density of the CMB is best realization of Planck blackbody distribution yet.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35" y="462777"/>
            <a:ext cx="4640852" cy="2612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2" y="1481330"/>
            <a:ext cx="9535887" cy="18949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However there is another feature of CMB which we will focus on – a </a:t>
            </a:r>
            <a:r>
              <a:rPr lang="en-US" b="1" dirty="0"/>
              <a:t>dipole anisotropy </a:t>
            </a:r>
            <a:r>
              <a:rPr lang="en-US" dirty="0"/>
              <a:t>that is caused by the motion of the earth with respect to the frame in which CMB is isotropic. 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6" y="3107833"/>
            <a:ext cx="5759759" cy="24538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30922" y="3107833"/>
            <a:ext cx="4405107" cy="2453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An observer moving trough the CMB would detect a redshift in the direction opposite to it’s direction of motion, and a </a:t>
            </a:r>
            <a:r>
              <a:rPr lang="en-US" dirty="0" err="1"/>
              <a:t>blueshift</a:t>
            </a:r>
            <a:r>
              <a:rPr lang="en-US" dirty="0"/>
              <a:t> in that direction.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316" y="135497"/>
            <a:ext cx="11812385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dipole anisotropy of CMB.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4936" y="3107833"/>
            <a:ext cx="5800016" cy="245382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70000"/>
                </a:srgbClr>
              </a:gs>
              <a:gs pos="50000">
                <a:schemeClr val="bg1">
                  <a:alpha val="0"/>
                </a:schemeClr>
              </a:gs>
              <a:gs pos="100000">
                <a:srgbClr val="FF0000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9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the CMB Anisotropy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9880508" cy="436251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By allowing an antenna with a response frequency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to come to equilibrium with the CMB, it follows from the distribution function that was obtained previously, that antenna would be exposed to the transformed spectral function: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ant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he-I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acc>
                                </m:e>
                              </m:d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So it will attain the temperature: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ant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(Here, all variables are in the moving observer frame.)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9880508" cy="4362519"/>
              </a:xfrm>
              <a:blipFill>
                <a:blip r:embed="rId2"/>
                <a:stretch>
                  <a:fillRect l="-432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0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990" y="640080"/>
                <a:ext cx="10353912" cy="55321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By placing two antennas at opposite angles with respect to each other, the following expression may be measured,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from this expression it is possible to determine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the velocity of the.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990" y="640080"/>
                <a:ext cx="10353912" cy="5532120"/>
              </a:xfrm>
              <a:blipFill>
                <a:blip r:embed="rId2"/>
                <a:stretch>
                  <a:fillRect l="-648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110531" y="4011505"/>
            <a:ext cx="5493470" cy="1749830"/>
            <a:chOff x="621882" y="3769712"/>
            <a:chExt cx="7239837" cy="23060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18" y="3769712"/>
              <a:ext cx="4097313" cy="23060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621882" y="3917927"/>
              <a:ext cx="7194620" cy="197288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1882" y="4922762"/>
              <a:ext cx="723983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66165">
              <a:off x="3298227" y="4446565"/>
              <a:ext cx="1815896" cy="9523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314335" y="4325435"/>
                  <a:ext cx="48692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335" y="4325435"/>
                  <a:ext cx="48692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r="5741"/>
          <a:stretch/>
        </p:blipFill>
        <p:spPr>
          <a:xfrm>
            <a:off x="7682065" y="3448981"/>
            <a:ext cx="3335216" cy="2947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62" y="1949161"/>
            <a:ext cx="3128522" cy="1636648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645161"/>
                <a:ext cx="10058400" cy="5527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decomposing the temperature map into multipoles it is possible to obtain the dipole anisotropy.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motion of the earth in CMB results in an increase of the dipole term in the harmonic decomposition. Hence: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645161"/>
                <a:ext cx="10058400" cy="5527040"/>
              </a:xfrm>
              <a:blipFill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flipV="1">
            <a:off x="4975183" y="2684857"/>
            <a:ext cx="1823258" cy="169850"/>
          </a:xfrm>
          <a:prstGeom prst="rightArrow">
            <a:avLst>
              <a:gd name="adj1" fmla="val 37496"/>
              <a:gd name="adj2" fmla="val 10057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9351" y="2038584"/>
                <a:ext cx="205492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51" y="2038584"/>
                <a:ext cx="2054922" cy="672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71897" y="1817066"/>
                <a:ext cx="830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897" y="1817066"/>
                <a:ext cx="8304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693" y="3316315"/>
                <a:ext cx="858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693" y="3316315"/>
                <a:ext cx="8587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7514" y1="34644" x2="47514" y2="34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1189" r="23278" b="52807"/>
          <a:stretch/>
        </p:blipFill>
        <p:spPr>
          <a:xfrm>
            <a:off x="7377041" y="1392311"/>
            <a:ext cx="2642404" cy="129254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7514" y1="34644" x2="47514" y2="34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56015" r="21441" b="7106"/>
          <a:stretch/>
        </p:blipFill>
        <p:spPr>
          <a:xfrm>
            <a:off x="7377041" y="2854707"/>
            <a:ext cx="2642404" cy="129254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Arrow Connector 15"/>
          <p:cNvCxnSpPr/>
          <p:nvPr/>
        </p:nvCxnSpPr>
        <p:spPr>
          <a:xfrm flipV="1">
            <a:off x="8504785" y="1928691"/>
            <a:ext cx="386915" cy="21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94741" y="1625549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41" y="1625549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5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Modern measurements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9848" y="1837716"/>
                <a:ext cx="628599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Average temperature of CMB radiation: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Temperature variance due to the earth’s motion: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0.0034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nor/>
                      </m:rPr>
                      <a:rPr lang="en-US" sz="2000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These results are equivalent to a peculiar motion of roughly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i="0" dirty="0" err="1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r>
                  <a:rPr lang="en-US" sz="2000" dirty="0"/>
                  <a:t> in the direction of the constellation Leo.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1837716"/>
                <a:ext cx="6285992" cy="2862322"/>
              </a:xfrm>
              <a:prstGeom prst="rect">
                <a:avLst/>
              </a:prstGeom>
              <a:blipFill>
                <a:blip r:embed="rId2"/>
                <a:stretch>
                  <a:fillRect l="-873" t="-1064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92" y="1837716"/>
            <a:ext cx="2479553" cy="37096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on the principle of relativity.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848" y="2379306"/>
            <a:ext cx="10453458" cy="234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According to the principle of relativity one should not be able to perform a local experiment that would reveal one’s velocity with respect to a preferred frame.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However, as was shown, any observer can determine his velocity with respect to CMB by measuring the CMB dipole anisotropy!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2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this a violation of the principle of relativity?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848" y="2379306"/>
            <a:ext cx="10453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No!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POR requires that the </a:t>
            </a:r>
            <a:r>
              <a:rPr lang="en-US" sz="2000" b="1" dirty="0"/>
              <a:t>laws</a:t>
            </a:r>
            <a:r>
              <a:rPr lang="en-US" sz="2000" dirty="0"/>
              <a:t> of physics be Lorentz invariant but it does not exclude something like “spontaneous symmetry breaking”.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CMBR “spontaneously selects“ a specific (“preferred”) inertial reference frame which is the only one where the spectral distribution is isotropic.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B.B.R – A Quick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9" y="1825625"/>
                <a:ext cx="5137195" cy="4237038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Early in the course, we saw that the distribution function for energy density of modes is  Planck distribution: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That distribution follows from the thermalization of the EM radiation with matter.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9" y="1825625"/>
                <a:ext cx="5137195" cy="4237038"/>
              </a:xfrm>
              <a:blipFill>
                <a:blip r:embed="rId2"/>
                <a:stretch>
                  <a:fillRect l="-594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53" y="1690688"/>
            <a:ext cx="4762500" cy="4371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rot="16200000">
                <a:off x="6412768" y="3898994"/>
                <a:ext cx="56192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12768" y="3898994"/>
                <a:ext cx="561924" cy="338554"/>
              </a:xfrm>
              <a:prstGeom prst="rect">
                <a:avLst/>
              </a:prstGeom>
              <a:blipFill>
                <a:blip r:embed="rId4"/>
                <a:stretch>
                  <a:fillRect r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8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7" r="6975"/>
          <a:stretch/>
        </p:blipFill>
        <p:spPr>
          <a:xfrm>
            <a:off x="6365749" y="1763486"/>
            <a:ext cx="4963767" cy="4336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 rot="16200000">
                <a:off x="5394324" y="3603604"/>
                <a:ext cx="2175132" cy="3674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KJ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94324" y="3603604"/>
                <a:ext cx="2175132" cy="367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04513" y="5901730"/>
                <a:ext cx="2175132" cy="3674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KJ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513" y="5901730"/>
                <a:ext cx="2175132" cy="3674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222" y1="46703" x2="41222" y2="46703"/>
                        <a14:foregroundMark x1="78333" y1="39423" x2="78333" y2="39423"/>
                        <a14:foregroundMark x1="73444" y1="61813" x2="70889" y2="21429"/>
                        <a14:foregroundMark x1="70889" y1="21429" x2="21333" y2="9203"/>
                        <a14:foregroundMark x1="13889" y1="23764" x2="7222" y2="38462"/>
                        <a14:foregroundMark x1="2556" y1="50962" x2="15000" y2="78022"/>
                        <a14:foregroundMark x1="17889" y1="83516" x2="44556" y2="91758"/>
                        <a14:foregroundMark x1="44556" y1="91758" x2="44556" y2="9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46" y="2433056"/>
            <a:ext cx="1523354" cy="13092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74568" y="2049885"/>
            <a:ext cx="21751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The black body – a Cavity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252" y="864637"/>
                <a:ext cx="10453458" cy="464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From Ford and O’Connell’s result,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the spectral distribution becomes invariant of frame: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This is consistent with QED having a Lorentz-invariant ground state, and the CMB are an “excited states” of the physical theory.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2" y="864637"/>
                <a:ext cx="10453458" cy="4644413"/>
              </a:xfrm>
              <a:prstGeom prst="rect">
                <a:avLst/>
              </a:prstGeom>
              <a:blipFill>
                <a:blip r:embed="rId2"/>
                <a:stretch>
                  <a:fillRect l="-641" r="-583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this a violation of the principle of relativity?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“ </a:t>
            </a:r>
            <a:r>
              <a:rPr lang="en-US" dirty="0">
                <a:highlight>
                  <a:srgbClr val="FFFF00"/>
                </a:highlight>
              </a:rPr>
              <a:t>Lorentz invariance is clearly broken on large scales by cosmology, which does provide us with a preferred frame, namely the frame in which the Cosmic Microwave Background Radiation (CMBR) is spatially isotropic</a:t>
            </a:r>
            <a:r>
              <a:rPr lang="en-US" dirty="0"/>
              <a:t>, and to a good 1</a:t>
            </a:r>
            <a:r>
              <a:rPr lang="en-US" baseline="30000" dirty="0"/>
              <a:t>st</a:t>
            </a:r>
            <a:r>
              <a:rPr lang="en-US" dirty="0"/>
              <a:t> approximation, Hubble friction provides a dynamical explanation for why all observers come to rest in this frame. </a:t>
            </a:r>
            <a:r>
              <a:rPr lang="en-US" dirty="0">
                <a:highlight>
                  <a:srgbClr val="FFFF00"/>
                </a:highlight>
              </a:rPr>
              <a:t>But we normally don't think of the CMBR or other cosmological fluids as “spontaneously breaking” Lorentz invariance – we instead think of them as excited states of a theory with a Lorentz invariant ground state. </a:t>
            </a:r>
            <a:r>
              <a:rPr lang="en-US" dirty="0"/>
              <a:t>Indeed, the expanding universe redshifts away the CMBR, till in the deep future the universe is empty and Lorentz invariance (or de Sitter invariance) is recovered. Also, Lorentz invariance is certainly a good symmetry locally on scales much smaller than the cosmological horizon. ”</a:t>
            </a:r>
          </a:p>
          <a:p>
            <a:pPr marL="0" indent="0" algn="r">
              <a:buNone/>
            </a:pPr>
            <a:r>
              <a:rPr lang="en-US" i="1" dirty="0"/>
              <a:t>- Arkani-Hamed, Cheng, </a:t>
            </a:r>
            <a:r>
              <a:rPr lang="en-US" i="1" dirty="0" err="1"/>
              <a:t>Luty</a:t>
            </a:r>
            <a:r>
              <a:rPr lang="en-US" i="1" dirty="0"/>
              <a:t> and </a:t>
            </a:r>
            <a:r>
              <a:rPr lang="en-US" i="1" dirty="0" err="1"/>
              <a:t>Thaler</a:t>
            </a:r>
            <a:r>
              <a:rPr lang="en-US" i="1" dirty="0"/>
              <a:t> (2005)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5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Sum-up…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Black-body radiation</a:t>
            </a:r>
            <a:r>
              <a:rPr lang="en-US" dirty="0"/>
              <a:t> – Classical and quantum derivations yield similar expressions (up to the zero-point energy).</a:t>
            </a:r>
          </a:p>
          <a:p>
            <a:pPr>
              <a:lnSpc>
                <a:spcPct val="150000"/>
              </a:lnSpc>
            </a:pPr>
            <a:r>
              <a:rPr lang="en-US" dirty="0"/>
              <a:t>Movement with respect to the black-body results in </a:t>
            </a:r>
            <a:r>
              <a:rPr lang="en-US" b="1" dirty="0"/>
              <a:t>different spectral energy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Applying the above results to the cosmic microwave background radiation will give us the </a:t>
            </a:r>
            <a:r>
              <a:rPr lang="en-US" b="1" dirty="0"/>
              <a:t>CMB’s rest frame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The existence of such rest frame could </a:t>
            </a:r>
            <a:r>
              <a:rPr lang="en-US" b="1" dirty="0"/>
              <a:t>challenge the validity of special relativity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69849" y="1784645"/>
            <a:ext cx="10058399" cy="47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SzTx/>
            </a:pPr>
            <a:r>
              <a:rPr lang="en-US" altLang="en-US" sz="1800" dirty="0"/>
              <a:t>Ford, G. W., &amp; O'Connell, R. F. (2013). </a:t>
            </a:r>
            <a:r>
              <a:rPr lang="en-US" altLang="en-US" sz="1800" b="1" dirty="0"/>
              <a:t>Lorentz transformation of blackbody radiation</a:t>
            </a:r>
            <a:r>
              <a:rPr lang="en-US" altLang="en-US" sz="1800" dirty="0"/>
              <a:t>. </a:t>
            </a:r>
            <a:r>
              <a:rPr lang="en-US" altLang="en-US" sz="1800" i="1" dirty="0"/>
              <a:t>PHYSICAL REVIEW E.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Tx/>
            </a:pPr>
            <a:r>
              <a:rPr lang="en-US" altLang="en-US" sz="1800" dirty="0">
                <a:latin typeface="+mn-lt"/>
              </a:rPr>
              <a:t>Arkani-Hamed, N., Cheng, H.-C., </a:t>
            </a:r>
            <a:r>
              <a:rPr lang="en-US" altLang="en-US" sz="1800" dirty="0" err="1">
                <a:latin typeface="+mn-lt"/>
              </a:rPr>
              <a:t>Luty</a:t>
            </a:r>
            <a:r>
              <a:rPr lang="en-US" altLang="en-US" sz="1800" dirty="0">
                <a:latin typeface="+mn-lt"/>
              </a:rPr>
              <a:t>, M., &amp; </a:t>
            </a:r>
            <a:r>
              <a:rPr lang="en-US" altLang="en-US" sz="1800" dirty="0" err="1">
                <a:latin typeface="+mn-lt"/>
              </a:rPr>
              <a:t>Thaler</a:t>
            </a:r>
            <a:r>
              <a:rPr lang="en-US" altLang="en-US" sz="1800" dirty="0">
                <a:latin typeface="+mn-lt"/>
              </a:rPr>
              <a:t>, J. (2005). </a:t>
            </a:r>
            <a:r>
              <a:rPr lang="en-US" altLang="en-US" sz="1800" b="1" dirty="0">
                <a:latin typeface="+mn-lt"/>
              </a:rPr>
              <a:t>Universal dynamics of spontaneous Lorentz violation and a new spin-dependent inverse-square law force</a:t>
            </a:r>
            <a:r>
              <a:rPr lang="en-US" altLang="en-US" sz="1800" dirty="0">
                <a:latin typeface="+mn-lt"/>
              </a:rPr>
              <a:t>. </a:t>
            </a:r>
            <a:r>
              <a:rPr lang="en-US" altLang="en-US" sz="1800" i="1" dirty="0">
                <a:latin typeface="+mn-lt"/>
              </a:rPr>
              <a:t>Journal of High Energy Physics.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Tx/>
            </a:pPr>
            <a:r>
              <a:rPr lang="en-US" altLang="en-US" sz="1800" dirty="0" err="1">
                <a:latin typeface="+mn-lt"/>
              </a:rPr>
              <a:t>Heer</a:t>
            </a:r>
            <a:r>
              <a:rPr lang="en-US" altLang="en-US" sz="1800" dirty="0">
                <a:latin typeface="+mn-lt"/>
              </a:rPr>
              <a:t>, C. V., &amp; Kohl, R. H. (1968). </a:t>
            </a:r>
            <a:r>
              <a:rPr lang="en-US" altLang="en-US" sz="1800" b="1" dirty="0">
                <a:latin typeface="+mn-lt"/>
              </a:rPr>
              <a:t>Theory for the Measurement of the Earth's Velocity through the 3°K Cosmic Radiation</a:t>
            </a:r>
            <a:r>
              <a:rPr lang="en-US" altLang="en-US" sz="1800" dirty="0">
                <a:latin typeface="+mn-lt"/>
              </a:rPr>
              <a:t>. </a:t>
            </a:r>
            <a:r>
              <a:rPr lang="en-US" altLang="en-US" sz="1800" i="1" dirty="0">
                <a:latin typeface="+mn-lt"/>
              </a:rPr>
              <a:t>Physical Review</a:t>
            </a:r>
            <a:r>
              <a:rPr lang="en-US" altLang="en-US" sz="1800" dirty="0">
                <a:latin typeface="+mn-lt"/>
              </a:rPr>
              <a:t>, 1611-1614.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Tx/>
            </a:pPr>
            <a:r>
              <a:rPr lang="en-US" altLang="en-US" sz="1800" dirty="0">
                <a:latin typeface="+mn-lt"/>
              </a:rPr>
              <a:t>Knight, C. C., &amp; Knight, P. L. (2005). </a:t>
            </a:r>
            <a:r>
              <a:rPr lang="en-US" altLang="en-US" sz="1800" b="1" dirty="0">
                <a:latin typeface="+mn-lt"/>
              </a:rPr>
              <a:t>Introductory Quantum Optics</a:t>
            </a:r>
            <a:r>
              <a:rPr lang="en-US" altLang="en-US" sz="1800" dirty="0">
                <a:latin typeface="+mn-lt"/>
              </a:rPr>
              <a:t>. Cambridge: Cambridge University Press.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Tx/>
            </a:pPr>
            <a:r>
              <a:rPr lang="en-US" altLang="en-US" sz="1800" dirty="0">
                <a:latin typeface="+mn-lt"/>
              </a:rPr>
              <a:t>Peebles, P. J., &amp; Wilkinson, D. T. (1968). </a:t>
            </a:r>
            <a:r>
              <a:rPr lang="en-US" altLang="en-US" sz="1800" b="1" dirty="0">
                <a:latin typeface="+mn-lt"/>
              </a:rPr>
              <a:t>Comment on the Anisotropy of the Primeval Fireball</a:t>
            </a:r>
            <a:r>
              <a:rPr lang="en-US" altLang="en-US" sz="1800" dirty="0">
                <a:latin typeface="+mn-lt"/>
              </a:rPr>
              <a:t>. </a:t>
            </a:r>
            <a:r>
              <a:rPr lang="en-US" altLang="en-US" sz="1800" i="1" dirty="0">
                <a:latin typeface="+mn-lt"/>
              </a:rPr>
              <a:t>Physical Review</a:t>
            </a:r>
            <a:r>
              <a:rPr lang="en-US" altLang="en-US" sz="1800" dirty="0">
                <a:latin typeface="+mn-lt"/>
              </a:rPr>
              <a:t>, 2168.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B.B.R – A Quick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35245"/>
            <a:ext cx="10058400" cy="435133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Einstein’s derivation of Planck’s distribution </a:t>
            </a:r>
            <a:r>
              <a:rPr lang="en-US" b="1" dirty="0"/>
              <a:t>does not</a:t>
            </a:r>
            <a:r>
              <a:rPr lang="en-US" dirty="0"/>
              <a:t> require the quantization of  the EM field, Only matter is “quantized” in the sense that it has discrete energy spectrum. EM radiation is treated as an ideal fluid.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 the two-level system, matter and radiation are coupled through processes of absorption, stimulated and spontaneous emission.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4313" y="4444066"/>
            <a:ext cx="5779434" cy="2233063"/>
            <a:chOff x="6211331" y="116201"/>
            <a:chExt cx="5779434" cy="2233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" t="6314" r="6784" b="14967"/>
            <a:stretch/>
          </p:blipFill>
          <p:spPr>
            <a:xfrm>
              <a:off x="6211331" y="157766"/>
              <a:ext cx="5779434" cy="21914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86007" y="116201"/>
              <a:ext cx="374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8780" y="1349255"/>
              <a:ext cx="374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3245" y="1062361"/>
              <a:ext cx="145873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Emitted “photon”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14525" y="896824"/>
              <a:ext cx="1393699" cy="264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Emitted “photon”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14857" y="1412196"/>
              <a:ext cx="108722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stimulating “photon”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BBR – Derivation using quantization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16384"/>
                <a:ext cx="10058400" cy="40507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Another way to arrive at the Planck distribution is using quantization of radiation inside the cavity: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ra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this approach,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mode is a quantum harmonic oscillator.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16384"/>
                <a:ext cx="10058400" cy="4050792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BBR – Derivation using quantization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31455"/>
                <a:ext cx="10058400" cy="472654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energy of the quantized EM field is given by: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phant>
                        <m:phantPr>
                          <m:show m:val="off"/>
                          <m:zeroWid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</m:e>
                      </m:phant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for a single mode: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31455"/>
                <a:ext cx="10058400" cy="4726545"/>
              </a:xfrm>
              <a:blipFill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BBR – Derivation using quantization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Assuming thermodynamic equilibrium with the cavity at temperature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the partition function of the mode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in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given by: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Then the average number of photons in this mode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BBR – Derivation using quantization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Using the above result: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And so: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b="-4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BBR – Derivation using Quantization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Now that we have the average number of photons in each mode, we can calculate the energy density: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⟨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⟩ 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⟩ 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7F41-64C9-4C2E-A884-52576C7F5D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1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9113</TotalTime>
  <Words>1405</Words>
  <Application>Microsoft Office PowerPoint</Application>
  <PresentationFormat>Widescreen</PresentationFormat>
  <Paragraphs>247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David</vt:lpstr>
      <vt:lpstr>Rockwell</vt:lpstr>
      <vt:lpstr>Rockwell Condensed</vt:lpstr>
      <vt:lpstr>Times New Roman</vt:lpstr>
      <vt:lpstr>Wingdings</vt:lpstr>
      <vt:lpstr>Wood Type</vt:lpstr>
      <vt:lpstr>PowerPoint Presentation</vt:lpstr>
      <vt:lpstr>The structure of the presentation</vt:lpstr>
      <vt:lpstr>B.B.R – A Quick Reminder</vt:lpstr>
      <vt:lpstr>B.B.R – A Quick Reminder</vt:lpstr>
      <vt:lpstr>BBR – Derivation using quantization of the radiation</vt:lpstr>
      <vt:lpstr>BBR – Derivation using quantization of the radiation</vt:lpstr>
      <vt:lpstr>BBR – Derivation using quantization of the radiation</vt:lpstr>
      <vt:lpstr>BBR – Derivation using quantization of the radiation</vt:lpstr>
      <vt:lpstr>BBR – Derivation using Quantization of the Radiation</vt:lpstr>
      <vt:lpstr>BBR – Derivation using Quantization of the Radiation</vt:lpstr>
      <vt:lpstr>PowerPoint Presentation</vt:lpstr>
      <vt:lpstr>PowerPoint Presentation</vt:lpstr>
      <vt:lpstr>PowerPoint Presentation</vt:lpstr>
      <vt:lpstr>The Physical System</vt:lpstr>
      <vt:lpstr>Lorentz Transformation</vt:lpstr>
      <vt:lpstr>the energy density At S^′</vt:lpstr>
      <vt:lpstr>the energy density At S^′</vt:lpstr>
      <vt:lpstr>Lorentz-Transformation – Reminder</vt:lpstr>
      <vt:lpstr>Back to transforming the B.B.R</vt:lpstr>
      <vt:lpstr>PowerPoint Presentation</vt:lpstr>
      <vt:lpstr>An application – The Cosmic Microwave Background (CMB)</vt:lpstr>
      <vt:lpstr>PowerPoint Presentation</vt:lpstr>
      <vt:lpstr>The dipole anisotropy of CMB.</vt:lpstr>
      <vt:lpstr>Detecting the CMB Anisotropy </vt:lpstr>
      <vt:lpstr>PowerPoint Presentation</vt:lpstr>
      <vt:lpstr>PowerPoint Presentation</vt:lpstr>
      <vt:lpstr>Modern measurements </vt:lpstr>
      <vt:lpstr>Implications on the principle of relativity.</vt:lpstr>
      <vt:lpstr>Is this a violation of the principle of relativity?</vt:lpstr>
      <vt:lpstr>PowerPoint Presentation</vt:lpstr>
      <vt:lpstr>Is this a violation of the principle of relativity?</vt:lpstr>
      <vt:lpstr>To Sum-up…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Aviram</dc:creator>
  <cp:lastModifiedBy>Erez Zinman</cp:lastModifiedBy>
  <cp:revision>350</cp:revision>
  <dcterms:created xsi:type="dcterms:W3CDTF">2017-08-01T10:21:08Z</dcterms:created>
  <dcterms:modified xsi:type="dcterms:W3CDTF">2017-08-10T10:41:58Z</dcterms:modified>
</cp:coreProperties>
</file>