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58" r:id="rId5"/>
    <p:sldId id="262" r:id="rId6"/>
    <p:sldId id="259" r:id="rId7"/>
    <p:sldId id="286" r:id="rId8"/>
    <p:sldId id="287" r:id="rId9"/>
    <p:sldId id="285" r:id="rId10"/>
    <p:sldId id="263" r:id="rId11"/>
    <p:sldId id="264" r:id="rId12"/>
    <p:sldId id="265" r:id="rId13"/>
    <p:sldId id="266" r:id="rId14"/>
    <p:sldId id="275" r:id="rId15"/>
    <p:sldId id="276" r:id="rId16"/>
    <p:sldId id="277" r:id="rId17"/>
    <p:sldId id="274" r:id="rId18"/>
    <p:sldId id="278" r:id="rId19"/>
    <p:sldId id="279" r:id="rId20"/>
    <p:sldId id="281" r:id="rId21"/>
    <p:sldId id="288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BF7F"/>
    <a:srgbClr val="7F7FFF"/>
    <a:srgbClr val="4472C4"/>
    <a:srgbClr val="2F528F"/>
    <a:srgbClr val="FCEDFD"/>
    <a:srgbClr val="009300"/>
    <a:srgbClr val="004F00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19.wmf"/><Relationship Id="rId1" Type="http://schemas.openxmlformats.org/officeDocument/2006/relationships/image" Target="../media/image59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8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9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4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5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3DF-BB01-43DF-B211-F8FDD7EFA4A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898F-27DC-4933-B7AA-CF7DCAA4A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2.wmf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wmf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3.wmf"/><Relationship Id="rId5" Type="http://schemas.openxmlformats.org/officeDocument/2006/relationships/image" Target="../media/image34.tif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0.jpeg"/><Relationship Id="rId4" Type="http://schemas.openxmlformats.org/officeDocument/2006/relationships/image" Target="../media/image36.wmf"/><Relationship Id="rId9" Type="http://schemas.openxmlformats.org/officeDocument/2006/relationships/image" Target="../media/image39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8.wmf"/><Relationship Id="rId3" Type="http://schemas.openxmlformats.org/officeDocument/2006/relationships/image" Target="../media/image50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62.png"/><Relationship Id="rId10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67.tiff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5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2.png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10" Type="http://schemas.openxmlformats.org/officeDocument/2006/relationships/image" Target="../media/image13.png"/><Relationship Id="rId4" Type="http://schemas.openxmlformats.org/officeDocument/2006/relationships/image" Target="../media/image11.tiff"/><Relationship Id="rId9" Type="http://schemas.openxmlformats.org/officeDocument/2006/relationships/image" Target="../media/image7.wmf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78.png"/><Relationship Id="rId5" Type="http://schemas.openxmlformats.org/officeDocument/2006/relationships/image" Target="../media/image21.tif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037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Cavity Quantum Electrodynamics for Superconducting </a:t>
            </a:r>
            <a:r>
              <a:rPr lang="en-US" dirty="0"/>
              <a:t>E</a:t>
            </a:r>
            <a:r>
              <a:rPr lang="en-US" dirty="0" smtClean="0"/>
              <a:t>lectrical </a:t>
            </a:r>
            <a:r>
              <a:rPr lang="en-US" dirty="0"/>
              <a:t>C</a:t>
            </a:r>
            <a:r>
              <a:rPr lang="en-US" dirty="0" smtClean="0"/>
              <a:t>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05" y="3753545"/>
            <a:ext cx="10481388" cy="3168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Alexandre </a:t>
            </a:r>
            <a:r>
              <a:rPr lang="en-US" dirty="0" err="1" smtClean="0"/>
              <a:t>Blais</a:t>
            </a:r>
            <a:r>
              <a:rPr lang="en-US" dirty="0" smtClean="0"/>
              <a:t>, Ren-</a:t>
            </a:r>
            <a:r>
              <a:rPr lang="en-US" dirty="0" err="1" smtClean="0"/>
              <a:t>Shou</a:t>
            </a:r>
            <a:r>
              <a:rPr lang="en-US" dirty="0" smtClean="0"/>
              <a:t> Huang, Andreas </a:t>
            </a:r>
            <a:r>
              <a:rPr lang="en-US" dirty="0" err="1" smtClean="0"/>
              <a:t>Wallraff</a:t>
            </a:r>
            <a:r>
              <a:rPr lang="en-US" dirty="0" smtClean="0"/>
              <a:t>, S.M. </a:t>
            </a:r>
            <a:r>
              <a:rPr lang="en-US" dirty="0" err="1" smtClean="0"/>
              <a:t>Girvin</a:t>
            </a:r>
            <a:r>
              <a:rPr lang="en-US" dirty="0" smtClean="0"/>
              <a:t> and R.J. </a:t>
            </a:r>
            <a:r>
              <a:rPr lang="en-US" dirty="0" err="1" smtClean="0"/>
              <a:t>Schoelkopf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3661" y="438538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 </a:t>
            </a:r>
            <a:r>
              <a:rPr lang="en-US" b="1" dirty="0" smtClean="0"/>
              <a:t>69,</a:t>
            </a:r>
            <a:r>
              <a:rPr lang="en-US" dirty="0" smtClean="0"/>
              <a:t> 062320 (2004)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40963" y="4385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90057" y="6195527"/>
            <a:ext cx="13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Dima Panna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69355" y="619552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Shlomi Bouscher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355" y="4754720"/>
            <a:ext cx="1930890" cy="1213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97" y="5129146"/>
            <a:ext cx="3733802" cy="839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8" y="4754720"/>
            <a:ext cx="1985182" cy="15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484290"/>
              </p:ext>
            </p:extLst>
          </p:nvPr>
        </p:nvGraphicFramePr>
        <p:xfrm>
          <a:off x="140292" y="930034"/>
          <a:ext cx="3400562" cy="89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" name="Equation" r:id="rId3" imgW="1587500" imgH="419100" progId="Equation.DSMT4">
                  <p:embed/>
                </p:oleObj>
              </mc:Choice>
              <mc:Fallback>
                <p:oleObj name="Equation" r:id="rId3" imgW="15875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92" y="930034"/>
                        <a:ext cx="3400562" cy="89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140292" y="1444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66163"/>
              </p:ext>
            </p:extLst>
          </p:nvPr>
        </p:nvGraphicFramePr>
        <p:xfrm>
          <a:off x="3689141" y="5981915"/>
          <a:ext cx="84550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4" name="Equation" r:id="rId5" imgW="3809880" imgH="330120" progId="Equation.DSMT4">
                  <p:embed/>
                </p:oleObj>
              </mc:Choice>
              <mc:Fallback>
                <p:oleObj name="Equation" r:id="rId5" imgW="380988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141" y="5981915"/>
                        <a:ext cx="845502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7738" y="2332930"/>
            <a:ext cx="4448367" cy="3874635"/>
            <a:chOff x="337738" y="2332930"/>
            <a:chExt cx="4448367" cy="3874635"/>
          </a:xfrm>
        </p:grpSpPr>
        <p:grpSp>
          <p:nvGrpSpPr>
            <p:cNvPr id="73" name="Group 72"/>
            <p:cNvGrpSpPr/>
            <p:nvPr/>
          </p:nvGrpSpPr>
          <p:grpSpPr>
            <a:xfrm>
              <a:off x="337738" y="2332930"/>
              <a:ext cx="4448367" cy="3874635"/>
              <a:chOff x="2676333" y="1199698"/>
              <a:chExt cx="4448367" cy="3874635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757660" y="1199698"/>
                <a:ext cx="4367040" cy="3874635"/>
                <a:chOff x="2757660" y="1199698"/>
                <a:chExt cx="4367040" cy="3874635"/>
              </a:xfrm>
            </p:grpSpPr>
            <p:sp>
              <p:nvSpPr>
                <p:cNvPr id="5" name="Flowchart: Connector 4"/>
                <p:cNvSpPr/>
                <p:nvPr/>
              </p:nvSpPr>
              <p:spPr>
                <a:xfrm>
                  <a:off x="3607878" y="2022983"/>
                  <a:ext cx="2671002" cy="2104100"/>
                </a:xfrm>
                <a:custGeom>
                  <a:avLst/>
                  <a:gdLst>
                    <a:gd name="connsiteX0" fmla="*/ 0 w 1483360"/>
                    <a:gd name="connsiteY0" fmla="*/ 741680 h 1483360"/>
                    <a:gd name="connsiteX1" fmla="*/ 741680 w 1483360"/>
                    <a:gd name="connsiteY1" fmla="*/ 0 h 1483360"/>
                    <a:gd name="connsiteX2" fmla="*/ 1483360 w 1483360"/>
                    <a:gd name="connsiteY2" fmla="*/ 741680 h 1483360"/>
                    <a:gd name="connsiteX3" fmla="*/ 741680 w 1483360"/>
                    <a:gd name="connsiteY3" fmla="*/ 1483360 h 1483360"/>
                    <a:gd name="connsiteX4" fmla="*/ 0 w 1483360"/>
                    <a:gd name="connsiteY4" fmla="*/ 741680 h 1483360"/>
                    <a:gd name="connsiteX0" fmla="*/ 4020 w 1487380"/>
                    <a:gd name="connsiteY0" fmla="*/ 579120 h 1320800"/>
                    <a:gd name="connsiteX1" fmla="*/ 1030180 w 1487380"/>
                    <a:gd name="connsiteY1" fmla="*/ 0 h 1320800"/>
                    <a:gd name="connsiteX2" fmla="*/ 1487380 w 1487380"/>
                    <a:gd name="connsiteY2" fmla="*/ 579120 h 1320800"/>
                    <a:gd name="connsiteX3" fmla="*/ 745700 w 1487380"/>
                    <a:gd name="connsiteY3" fmla="*/ 1320800 h 1320800"/>
                    <a:gd name="connsiteX4" fmla="*/ 4020 w 1487380"/>
                    <a:gd name="connsiteY4" fmla="*/ 579120 h 1320800"/>
                    <a:gd name="connsiteX0" fmla="*/ 3026 w 1608306"/>
                    <a:gd name="connsiteY0" fmla="*/ 586009 h 1359740"/>
                    <a:gd name="connsiteX1" fmla="*/ 1029186 w 1608306"/>
                    <a:gd name="connsiteY1" fmla="*/ 6889 h 1359740"/>
                    <a:gd name="connsiteX2" fmla="*/ 1608306 w 1608306"/>
                    <a:gd name="connsiteY2" fmla="*/ 982249 h 1359740"/>
                    <a:gd name="connsiteX3" fmla="*/ 744706 w 1608306"/>
                    <a:gd name="connsiteY3" fmla="*/ 1327689 h 1359740"/>
                    <a:gd name="connsiteX4" fmla="*/ 3026 w 1608306"/>
                    <a:gd name="connsiteY4" fmla="*/ 586009 h 1359740"/>
                    <a:gd name="connsiteX0" fmla="*/ 20767 w 1626047"/>
                    <a:gd name="connsiteY0" fmla="*/ 586681 h 1602565"/>
                    <a:gd name="connsiteX1" fmla="*/ 1046927 w 1626047"/>
                    <a:gd name="connsiteY1" fmla="*/ 7561 h 1602565"/>
                    <a:gd name="connsiteX2" fmla="*/ 1626047 w 1626047"/>
                    <a:gd name="connsiteY2" fmla="*/ 982921 h 1602565"/>
                    <a:gd name="connsiteX3" fmla="*/ 457647 w 1626047"/>
                    <a:gd name="connsiteY3" fmla="*/ 1592521 h 1602565"/>
                    <a:gd name="connsiteX4" fmla="*/ 20767 w 1626047"/>
                    <a:gd name="connsiteY4" fmla="*/ 586681 h 1602565"/>
                    <a:gd name="connsiteX0" fmla="*/ 15154 w 1624157"/>
                    <a:gd name="connsiteY0" fmla="*/ 586681 h 1617821"/>
                    <a:gd name="connsiteX1" fmla="*/ 1041314 w 1624157"/>
                    <a:gd name="connsiteY1" fmla="*/ 7561 h 1617821"/>
                    <a:gd name="connsiteX2" fmla="*/ 1620434 w 1624157"/>
                    <a:gd name="connsiteY2" fmla="*/ 982921 h 1617821"/>
                    <a:gd name="connsiteX3" fmla="*/ 787315 w 1624157"/>
                    <a:gd name="connsiteY3" fmla="*/ 1287721 h 1617821"/>
                    <a:gd name="connsiteX4" fmla="*/ 452034 w 1624157"/>
                    <a:gd name="connsiteY4" fmla="*/ 1592521 h 1617821"/>
                    <a:gd name="connsiteX5" fmla="*/ 15154 w 1624157"/>
                    <a:gd name="connsiteY5" fmla="*/ 586681 h 1617821"/>
                    <a:gd name="connsiteX0" fmla="*/ 16905 w 1626333"/>
                    <a:gd name="connsiteY0" fmla="*/ 546675 h 1577815"/>
                    <a:gd name="connsiteX1" fmla="*/ 1083705 w 1626333"/>
                    <a:gd name="connsiteY1" fmla="*/ 8195 h 1577815"/>
                    <a:gd name="connsiteX2" fmla="*/ 1622185 w 1626333"/>
                    <a:gd name="connsiteY2" fmla="*/ 942915 h 1577815"/>
                    <a:gd name="connsiteX3" fmla="*/ 789066 w 1626333"/>
                    <a:gd name="connsiteY3" fmla="*/ 1247715 h 1577815"/>
                    <a:gd name="connsiteX4" fmla="*/ 453785 w 1626333"/>
                    <a:gd name="connsiteY4" fmla="*/ 1552515 h 1577815"/>
                    <a:gd name="connsiteX5" fmla="*/ 16905 w 1626333"/>
                    <a:gd name="connsiteY5" fmla="*/ 546675 h 1577815"/>
                    <a:gd name="connsiteX0" fmla="*/ 16905 w 1624742"/>
                    <a:gd name="connsiteY0" fmla="*/ 649936 h 1681076"/>
                    <a:gd name="connsiteX1" fmla="*/ 1083705 w 1624742"/>
                    <a:gd name="connsiteY1" fmla="*/ 111456 h 1681076"/>
                    <a:gd name="connsiteX2" fmla="*/ 1622185 w 1624742"/>
                    <a:gd name="connsiteY2" fmla="*/ 1046176 h 1681076"/>
                    <a:gd name="connsiteX3" fmla="*/ 789066 w 1624742"/>
                    <a:gd name="connsiteY3" fmla="*/ 1350976 h 1681076"/>
                    <a:gd name="connsiteX4" fmla="*/ 453785 w 1624742"/>
                    <a:gd name="connsiteY4" fmla="*/ 1655776 h 1681076"/>
                    <a:gd name="connsiteX5" fmla="*/ 16905 w 1624742"/>
                    <a:gd name="connsiteY5" fmla="*/ 649936 h 1681076"/>
                    <a:gd name="connsiteX0" fmla="*/ 16905 w 1626333"/>
                    <a:gd name="connsiteY0" fmla="*/ 546675 h 1577815"/>
                    <a:gd name="connsiteX1" fmla="*/ 1083705 w 1626333"/>
                    <a:gd name="connsiteY1" fmla="*/ 8195 h 1577815"/>
                    <a:gd name="connsiteX2" fmla="*/ 1622185 w 1626333"/>
                    <a:gd name="connsiteY2" fmla="*/ 942915 h 1577815"/>
                    <a:gd name="connsiteX3" fmla="*/ 789066 w 1626333"/>
                    <a:gd name="connsiteY3" fmla="*/ 1247715 h 1577815"/>
                    <a:gd name="connsiteX4" fmla="*/ 453785 w 1626333"/>
                    <a:gd name="connsiteY4" fmla="*/ 1552515 h 1577815"/>
                    <a:gd name="connsiteX5" fmla="*/ 16905 w 1626333"/>
                    <a:gd name="connsiteY5" fmla="*/ 546675 h 1577815"/>
                    <a:gd name="connsiteX0" fmla="*/ 6118 w 1615546"/>
                    <a:gd name="connsiteY0" fmla="*/ 546675 h 1577815"/>
                    <a:gd name="connsiteX1" fmla="*/ 1072918 w 1615546"/>
                    <a:gd name="connsiteY1" fmla="*/ 8195 h 1577815"/>
                    <a:gd name="connsiteX2" fmla="*/ 1611398 w 1615546"/>
                    <a:gd name="connsiteY2" fmla="*/ 942915 h 1577815"/>
                    <a:gd name="connsiteX3" fmla="*/ 778279 w 1615546"/>
                    <a:gd name="connsiteY3" fmla="*/ 1247715 h 1577815"/>
                    <a:gd name="connsiteX4" fmla="*/ 442998 w 1615546"/>
                    <a:gd name="connsiteY4" fmla="*/ 1552515 h 1577815"/>
                    <a:gd name="connsiteX5" fmla="*/ 6118 w 1615546"/>
                    <a:gd name="connsiteY5" fmla="*/ 546675 h 1577815"/>
                    <a:gd name="connsiteX0" fmla="*/ 12237 w 1620672"/>
                    <a:gd name="connsiteY0" fmla="*/ 245556 h 1276696"/>
                    <a:gd name="connsiteX1" fmla="*/ 967277 w 1620672"/>
                    <a:gd name="connsiteY1" fmla="*/ 22036 h 1276696"/>
                    <a:gd name="connsiteX2" fmla="*/ 1617517 w 1620672"/>
                    <a:gd name="connsiteY2" fmla="*/ 641796 h 1276696"/>
                    <a:gd name="connsiteX3" fmla="*/ 784398 w 1620672"/>
                    <a:gd name="connsiteY3" fmla="*/ 946596 h 1276696"/>
                    <a:gd name="connsiteX4" fmla="*/ 449117 w 1620672"/>
                    <a:gd name="connsiteY4" fmla="*/ 1251396 h 1276696"/>
                    <a:gd name="connsiteX5" fmla="*/ 12237 w 1620672"/>
                    <a:gd name="connsiteY5" fmla="*/ 245556 h 1276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0672" h="1276696">
                      <a:moveTo>
                        <a:pt x="12237" y="245556"/>
                      </a:moveTo>
                      <a:cubicBezTo>
                        <a:pt x="98597" y="40663"/>
                        <a:pt x="699730" y="-44004"/>
                        <a:pt x="967277" y="22036"/>
                      </a:cubicBezTo>
                      <a:cubicBezTo>
                        <a:pt x="1234824" y="88076"/>
                        <a:pt x="1661543" y="382716"/>
                        <a:pt x="1617517" y="641796"/>
                      </a:cubicBezTo>
                      <a:cubicBezTo>
                        <a:pt x="1573491" y="900876"/>
                        <a:pt x="979131" y="844996"/>
                        <a:pt x="784398" y="946596"/>
                      </a:cubicBezTo>
                      <a:cubicBezTo>
                        <a:pt x="589665" y="1048196"/>
                        <a:pt x="577810" y="1368236"/>
                        <a:pt x="449117" y="1251396"/>
                      </a:cubicBezTo>
                      <a:cubicBezTo>
                        <a:pt x="320424" y="1134556"/>
                        <a:pt x="-74123" y="450449"/>
                        <a:pt x="12237" y="245556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675380" y="2346960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204507" y="2173605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748102" y="2114804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241693" y="2228850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5632218" y="2434590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965593" y="2892153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467521" y="3189396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034819" y="3280836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688746" y="3394813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066716" y="3372276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708138" y="2754192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326063" y="3819025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508943" y="3649192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142183" y="3658239"/>
                  <a:ext cx="182880" cy="1828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101886" y="2581563"/>
                  <a:ext cx="13580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latin typeface="Aharoni" panose="02010803020104030203" pitchFamily="2" charset="-79"/>
                      <a:cs typeface="Aharoni" panose="02010803020104030203" pitchFamily="2" charset="-79"/>
                    </a:rPr>
                    <a:t>Island</a:t>
                  </a:r>
                  <a:endParaRPr lang="en-US" sz="32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cxnSp>
              <p:nvCxnSpPr>
                <p:cNvPr id="22" name="Straight Arrow Connector 21"/>
                <p:cNvCxnSpPr/>
                <p:nvPr/>
              </p:nvCxnSpPr>
              <p:spPr>
                <a:xfrm flipH="1" flipV="1">
                  <a:off x="3966944" y="1285858"/>
                  <a:ext cx="253998" cy="7752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3284798" y="1552575"/>
                  <a:ext cx="482022" cy="6762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4006390" y="4008922"/>
                  <a:ext cx="243206" cy="88900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4553666" y="4055596"/>
                  <a:ext cx="186210" cy="8328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3430955" y="3841119"/>
                  <a:ext cx="706610" cy="5803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6278880" y="3035918"/>
                  <a:ext cx="845820" cy="39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4387387" y="4134116"/>
                  <a:ext cx="24937" cy="94021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H="1">
                  <a:off x="3162163" y="3413046"/>
                  <a:ext cx="711228" cy="4903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2912341" y="2974707"/>
                  <a:ext cx="771251" cy="2629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H="1" flipV="1">
                  <a:off x="2757660" y="2372480"/>
                  <a:ext cx="839564" cy="1363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5952636" y="1890712"/>
                  <a:ext cx="691705" cy="5253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5018595" y="1199698"/>
                  <a:ext cx="131279" cy="8147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5955047" y="1880051"/>
                  <a:ext cx="691705" cy="5253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6193422" y="2405393"/>
                  <a:ext cx="829243" cy="3487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5430129" y="1476375"/>
                  <a:ext cx="522507" cy="67700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H="1" flipV="1">
                  <a:off x="4508943" y="1199698"/>
                  <a:ext cx="58992" cy="8232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5553257" y="3433822"/>
                  <a:ext cx="412336" cy="7110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5097798" y="3517360"/>
                  <a:ext cx="326775" cy="7862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4739876" y="3740632"/>
                  <a:ext cx="281918" cy="7862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>
                  <a:off x="6027736" y="3348642"/>
                  <a:ext cx="519936" cy="4410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72" name="Objec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0033677"/>
                  </p:ext>
                </p:extLst>
              </p:nvPr>
            </p:nvGraphicFramePr>
            <p:xfrm>
              <a:off x="2676333" y="1476375"/>
              <a:ext cx="431588" cy="566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5" name="Equation" r:id="rId7" imgW="152268" imgH="203024" progId="Equation.DSMT4">
                      <p:embed/>
                    </p:oleObj>
                  </mc:Choice>
                  <mc:Fallback>
                    <p:oleObj name="Equation" r:id="rId7" imgW="152268" imgH="203024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6333" y="1476375"/>
                            <a:ext cx="431588" cy="566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" name="Oval 91"/>
            <p:cNvSpPr/>
            <p:nvPr/>
          </p:nvSpPr>
          <p:spPr>
            <a:xfrm>
              <a:off x="1534009" y="4298994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85071" y="1273965"/>
            <a:ext cx="6827741" cy="4481530"/>
            <a:chOff x="4900613" y="1339850"/>
            <a:chExt cx="6827741" cy="448153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92" y="1905283"/>
              <a:ext cx="5953154" cy="3657640"/>
            </a:xfrm>
            <a:prstGeom prst="rect">
              <a:avLst/>
            </a:prstGeom>
          </p:spPr>
        </p:pic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29140"/>
                </p:ext>
              </p:extLst>
            </p:nvPr>
          </p:nvGraphicFramePr>
          <p:xfrm>
            <a:off x="11347354" y="5440380"/>
            <a:ext cx="381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6" name="Equation" r:id="rId10" imgW="177480" imgH="177480" progId="Equation.DSMT4">
                    <p:embed/>
                  </p:oleObj>
                </mc:Choice>
                <mc:Fallback>
                  <p:oleObj name="Equation" r:id="rId10" imgW="177480" imgH="177480" progId="Equation.DSMT4">
                    <p:embed/>
                    <p:pic>
                      <p:nvPicPr>
                        <p:cNvPr id="79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7354" y="5440380"/>
                          <a:ext cx="381000" cy="381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659819"/>
                </p:ext>
              </p:extLst>
            </p:nvPr>
          </p:nvGraphicFramePr>
          <p:xfrm>
            <a:off x="4900613" y="1339850"/>
            <a:ext cx="762000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7" name="Equation" r:id="rId12" imgW="355320" imgH="342720" progId="Equation.DSMT4">
                    <p:embed/>
                  </p:oleObj>
                </mc:Choice>
                <mc:Fallback>
                  <p:oleObj name="Equation" r:id="rId12" imgW="355320" imgH="342720" progId="Equation.DSMT4">
                    <p:embed/>
                    <p:pic>
                      <p:nvPicPr>
                        <p:cNvPr id="86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0613" y="1339850"/>
                          <a:ext cx="762000" cy="735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Oval 93"/>
            <p:cNvSpPr/>
            <p:nvPr/>
          </p:nvSpPr>
          <p:spPr>
            <a:xfrm>
              <a:off x="7215382" y="5080573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8206954" y="444334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8509104" y="4443340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218094" y="34279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520244" y="3427979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9834106" y="3425665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0253088" y="199753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0507532" y="1997532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0757786" y="199521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11023789" y="1995218"/>
              <a:ext cx="18288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-</a:t>
              </a:r>
              <a:endParaRPr lang="en-US" sz="28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80000" y="153505"/>
            <a:ext cx="609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Island and Charging Effect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57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301884" y="1334469"/>
            <a:ext cx="8912751" cy="3334683"/>
            <a:chOff x="621556" y="1737405"/>
            <a:chExt cx="8912751" cy="3334683"/>
          </a:xfrm>
        </p:grpSpPr>
        <p:grpSp>
          <p:nvGrpSpPr>
            <p:cNvPr id="6" name="Group 5"/>
            <p:cNvGrpSpPr/>
            <p:nvPr/>
          </p:nvGrpSpPr>
          <p:grpSpPr>
            <a:xfrm>
              <a:off x="3726030" y="2133600"/>
              <a:ext cx="2312778" cy="1821906"/>
              <a:chOff x="3607878" y="2022983"/>
              <a:chExt cx="2671002" cy="2104100"/>
            </a:xfrm>
          </p:grpSpPr>
          <p:sp>
            <p:nvSpPr>
              <p:cNvPr id="8" name="Flowchart: Connector 4"/>
              <p:cNvSpPr/>
              <p:nvPr/>
            </p:nvSpPr>
            <p:spPr>
              <a:xfrm>
                <a:off x="3607878" y="2022983"/>
                <a:ext cx="2671002" cy="2104100"/>
              </a:xfrm>
              <a:custGeom>
                <a:avLst/>
                <a:gdLst>
                  <a:gd name="connsiteX0" fmla="*/ 0 w 1483360"/>
                  <a:gd name="connsiteY0" fmla="*/ 741680 h 1483360"/>
                  <a:gd name="connsiteX1" fmla="*/ 741680 w 1483360"/>
                  <a:gd name="connsiteY1" fmla="*/ 0 h 1483360"/>
                  <a:gd name="connsiteX2" fmla="*/ 1483360 w 1483360"/>
                  <a:gd name="connsiteY2" fmla="*/ 741680 h 1483360"/>
                  <a:gd name="connsiteX3" fmla="*/ 741680 w 1483360"/>
                  <a:gd name="connsiteY3" fmla="*/ 1483360 h 1483360"/>
                  <a:gd name="connsiteX4" fmla="*/ 0 w 1483360"/>
                  <a:gd name="connsiteY4" fmla="*/ 741680 h 1483360"/>
                  <a:gd name="connsiteX0" fmla="*/ 4020 w 1487380"/>
                  <a:gd name="connsiteY0" fmla="*/ 579120 h 1320800"/>
                  <a:gd name="connsiteX1" fmla="*/ 1030180 w 1487380"/>
                  <a:gd name="connsiteY1" fmla="*/ 0 h 1320800"/>
                  <a:gd name="connsiteX2" fmla="*/ 1487380 w 1487380"/>
                  <a:gd name="connsiteY2" fmla="*/ 579120 h 1320800"/>
                  <a:gd name="connsiteX3" fmla="*/ 745700 w 1487380"/>
                  <a:gd name="connsiteY3" fmla="*/ 1320800 h 1320800"/>
                  <a:gd name="connsiteX4" fmla="*/ 4020 w 1487380"/>
                  <a:gd name="connsiteY4" fmla="*/ 579120 h 1320800"/>
                  <a:gd name="connsiteX0" fmla="*/ 3026 w 1608306"/>
                  <a:gd name="connsiteY0" fmla="*/ 586009 h 1359740"/>
                  <a:gd name="connsiteX1" fmla="*/ 1029186 w 1608306"/>
                  <a:gd name="connsiteY1" fmla="*/ 6889 h 1359740"/>
                  <a:gd name="connsiteX2" fmla="*/ 1608306 w 1608306"/>
                  <a:gd name="connsiteY2" fmla="*/ 982249 h 1359740"/>
                  <a:gd name="connsiteX3" fmla="*/ 744706 w 1608306"/>
                  <a:gd name="connsiteY3" fmla="*/ 1327689 h 1359740"/>
                  <a:gd name="connsiteX4" fmla="*/ 3026 w 1608306"/>
                  <a:gd name="connsiteY4" fmla="*/ 586009 h 1359740"/>
                  <a:gd name="connsiteX0" fmla="*/ 20767 w 1626047"/>
                  <a:gd name="connsiteY0" fmla="*/ 586681 h 1602565"/>
                  <a:gd name="connsiteX1" fmla="*/ 1046927 w 1626047"/>
                  <a:gd name="connsiteY1" fmla="*/ 7561 h 1602565"/>
                  <a:gd name="connsiteX2" fmla="*/ 1626047 w 1626047"/>
                  <a:gd name="connsiteY2" fmla="*/ 982921 h 1602565"/>
                  <a:gd name="connsiteX3" fmla="*/ 457647 w 1626047"/>
                  <a:gd name="connsiteY3" fmla="*/ 1592521 h 1602565"/>
                  <a:gd name="connsiteX4" fmla="*/ 20767 w 1626047"/>
                  <a:gd name="connsiteY4" fmla="*/ 586681 h 1602565"/>
                  <a:gd name="connsiteX0" fmla="*/ 15154 w 1624157"/>
                  <a:gd name="connsiteY0" fmla="*/ 586681 h 1617821"/>
                  <a:gd name="connsiteX1" fmla="*/ 1041314 w 1624157"/>
                  <a:gd name="connsiteY1" fmla="*/ 7561 h 1617821"/>
                  <a:gd name="connsiteX2" fmla="*/ 1620434 w 1624157"/>
                  <a:gd name="connsiteY2" fmla="*/ 982921 h 1617821"/>
                  <a:gd name="connsiteX3" fmla="*/ 787315 w 1624157"/>
                  <a:gd name="connsiteY3" fmla="*/ 1287721 h 1617821"/>
                  <a:gd name="connsiteX4" fmla="*/ 452034 w 1624157"/>
                  <a:gd name="connsiteY4" fmla="*/ 1592521 h 1617821"/>
                  <a:gd name="connsiteX5" fmla="*/ 15154 w 1624157"/>
                  <a:gd name="connsiteY5" fmla="*/ 586681 h 1617821"/>
                  <a:gd name="connsiteX0" fmla="*/ 16905 w 1626333"/>
                  <a:gd name="connsiteY0" fmla="*/ 546675 h 1577815"/>
                  <a:gd name="connsiteX1" fmla="*/ 1083705 w 1626333"/>
                  <a:gd name="connsiteY1" fmla="*/ 8195 h 1577815"/>
                  <a:gd name="connsiteX2" fmla="*/ 1622185 w 1626333"/>
                  <a:gd name="connsiteY2" fmla="*/ 942915 h 1577815"/>
                  <a:gd name="connsiteX3" fmla="*/ 789066 w 1626333"/>
                  <a:gd name="connsiteY3" fmla="*/ 1247715 h 1577815"/>
                  <a:gd name="connsiteX4" fmla="*/ 453785 w 1626333"/>
                  <a:gd name="connsiteY4" fmla="*/ 1552515 h 1577815"/>
                  <a:gd name="connsiteX5" fmla="*/ 16905 w 1626333"/>
                  <a:gd name="connsiteY5" fmla="*/ 546675 h 1577815"/>
                  <a:gd name="connsiteX0" fmla="*/ 16905 w 1624742"/>
                  <a:gd name="connsiteY0" fmla="*/ 649936 h 1681076"/>
                  <a:gd name="connsiteX1" fmla="*/ 1083705 w 1624742"/>
                  <a:gd name="connsiteY1" fmla="*/ 111456 h 1681076"/>
                  <a:gd name="connsiteX2" fmla="*/ 1622185 w 1624742"/>
                  <a:gd name="connsiteY2" fmla="*/ 1046176 h 1681076"/>
                  <a:gd name="connsiteX3" fmla="*/ 789066 w 1624742"/>
                  <a:gd name="connsiteY3" fmla="*/ 1350976 h 1681076"/>
                  <a:gd name="connsiteX4" fmla="*/ 453785 w 1624742"/>
                  <a:gd name="connsiteY4" fmla="*/ 1655776 h 1681076"/>
                  <a:gd name="connsiteX5" fmla="*/ 16905 w 1624742"/>
                  <a:gd name="connsiteY5" fmla="*/ 649936 h 1681076"/>
                  <a:gd name="connsiteX0" fmla="*/ 16905 w 1626333"/>
                  <a:gd name="connsiteY0" fmla="*/ 546675 h 1577815"/>
                  <a:gd name="connsiteX1" fmla="*/ 1083705 w 1626333"/>
                  <a:gd name="connsiteY1" fmla="*/ 8195 h 1577815"/>
                  <a:gd name="connsiteX2" fmla="*/ 1622185 w 1626333"/>
                  <a:gd name="connsiteY2" fmla="*/ 942915 h 1577815"/>
                  <a:gd name="connsiteX3" fmla="*/ 789066 w 1626333"/>
                  <a:gd name="connsiteY3" fmla="*/ 1247715 h 1577815"/>
                  <a:gd name="connsiteX4" fmla="*/ 453785 w 1626333"/>
                  <a:gd name="connsiteY4" fmla="*/ 1552515 h 1577815"/>
                  <a:gd name="connsiteX5" fmla="*/ 16905 w 1626333"/>
                  <a:gd name="connsiteY5" fmla="*/ 546675 h 1577815"/>
                  <a:gd name="connsiteX0" fmla="*/ 6118 w 1615546"/>
                  <a:gd name="connsiteY0" fmla="*/ 546675 h 1577815"/>
                  <a:gd name="connsiteX1" fmla="*/ 1072918 w 1615546"/>
                  <a:gd name="connsiteY1" fmla="*/ 8195 h 1577815"/>
                  <a:gd name="connsiteX2" fmla="*/ 1611398 w 1615546"/>
                  <a:gd name="connsiteY2" fmla="*/ 942915 h 1577815"/>
                  <a:gd name="connsiteX3" fmla="*/ 778279 w 1615546"/>
                  <a:gd name="connsiteY3" fmla="*/ 1247715 h 1577815"/>
                  <a:gd name="connsiteX4" fmla="*/ 442998 w 1615546"/>
                  <a:gd name="connsiteY4" fmla="*/ 1552515 h 1577815"/>
                  <a:gd name="connsiteX5" fmla="*/ 6118 w 1615546"/>
                  <a:gd name="connsiteY5" fmla="*/ 546675 h 1577815"/>
                  <a:gd name="connsiteX0" fmla="*/ 12237 w 1620672"/>
                  <a:gd name="connsiteY0" fmla="*/ 245556 h 1276696"/>
                  <a:gd name="connsiteX1" fmla="*/ 967277 w 1620672"/>
                  <a:gd name="connsiteY1" fmla="*/ 22036 h 1276696"/>
                  <a:gd name="connsiteX2" fmla="*/ 1617517 w 1620672"/>
                  <a:gd name="connsiteY2" fmla="*/ 641796 h 1276696"/>
                  <a:gd name="connsiteX3" fmla="*/ 784398 w 1620672"/>
                  <a:gd name="connsiteY3" fmla="*/ 946596 h 1276696"/>
                  <a:gd name="connsiteX4" fmla="*/ 449117 w 1620672"/>
                  <a:gd name="connsiteY4" fmla="*/ 1251396 h 1276696"/>
                  <a:gd name="connsiteX5" fmla="*/ 12237 w 1620672"/>
                  <a:gd name="connsiteY5" fmla="*/ 245556 h 127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672" h="1276696">
                    <a:moveTo>
                      <a:pt x="12237" y="245556"/>
                    </a:moveTo>
                    <a:cubicBezTo>
                      <a:pt x="98597" y="40663"/>
                      <a:pt x="699730" y="-44004"/>
                      <a:pt x="967277" y="22036"/>
                    </a:cubicBezTo>
                    <a:cubicBezTo>
                      <a:pt x="1234824" y="88076"/>
                      <a:pt x="1661543" y="382716"/>
                      <a:pt x="1617517" y="641796"/>
                    </a:cubicBezTo>
                    <a:cubicBezTo>
                      <a:pt x="1573491" y="900876"/>
                      <a:pt x="979131" y="844996"/>
                      <a:pt x="784398" y="946596"/>
                    </a:cubicBezTo>
                    <a:cubicBezTo>
                      <a:pt x="589665" y="1048196"/>
                      <a:pt x="577810" y="1368236"/>
                      <a:pt x="449117" y="1251396"/>
                    </a:cubicBezTo>
                    <a:cubicBezTo>
                      <a:pt x="320424" y="1134556"/>
                      <a:pt x="-74123" y="450449"/>
                      <a:pt x="12237" y="245556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75380" y="234696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04507" y="217360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51939" y="210426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41693" y="222885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32218" y="2434590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965593" y="289215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67521" y="318939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034819" y="328083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88746" y="3394813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066716" y="3372276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767629" y="2898294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326063" y="3819025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08943" y="3649192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2183" y="3658239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-</a:t>
                </a:r>
                <a:endParaRPr lang="en-US" sz="28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01886" y="2581563"/>
                <a:ext cx="1568413" cy="675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Island</a:t>
                </a:r>
                <a:endParaRPr lang="en-US" sz="32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44" name="Flowchart: Process 43"/>
            <p:cNvSpPr/>
            <p:nvPr/>
          </p:nvSpPr>
          <p:spPr>
            <a:xfrm>
              <a:off x="621556" y="2583852"/>
              <a:ext cx="2358190" cy="65160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SOURCE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233098" y="1737405"/>
              <a:ext cx="1203158" cy="2614296"/>
            </a:xfrm>
            <a:custGeom>
              <a:avLst/>
              <a:gdLst>
                <a:gd name="connsiteX0" fmla="*/ 0 w 1203158"/>
                <a:gd name="connsiteY0" fmla="*/ 3906902 h 3906902"/>
                <a:gd name="connsiteX1" fmla="*/ 601579 w 1203158"/>
                <a:gd name="connsiteY1" fmla="*/ 3906902 h 3906902"/>
                <a:gd name="connsiteX2" fmla="*/ 601579 w 1203158"/>
                <a:gd name="connsiteY2" fmla="*/ 2555030 h 3906902"/>
                <a:gd name="connsiteX3" fmla="*/ 1203158 w 1203158"/>
                <a:gd name="connsiteY3" fmla="*/ 2555030 h 3906902"/>
                <a:gd name="connsiteX4" fmla="*/ 1203158 w 1203158"/>
                <a:gd name="connsiteY4" fmla="*/ 1953451 h 3906902"/>
                <a:gd name="connsiteX5" fmla="*/ 1203158 w 1203158"/>
                <a:gd name="connsiteY5" fmla="*/ 1351872 h 3906902"/>
                <a:gd name="connsiteX6" fmla="*/ 601579 w 1203158"/>
                <a:gd name="connsiteY6" fmla="*/ 1351872 h 3906902"/>
                <a:gd name="connsiteX7" fmla="*/ 601579 w 1203158"/>
                <a:gd name="connsiteY7" fmla="*/ 0 h 3906902"/>
                <a:gd name="connsiteX8" fmla="*/ 0 w 1203158"/>
                <a:gd name="connsiteY8" fmla="*/ 0 h 3906902"/>
                <a:gd name="connsiteX9" fmla="*/ 0 w 1203158"/>
                <a:gd name="connsiteY9" fmla="*/ 1953451 h 3906902"/>
                <a:gd name="connsiteX10" fmla="*/ 0 w 1203158"/>
                <a:gd name="connsiteY10" fmla="*/ 3906902 h 39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3158" h="3906902">
                  <a:moveTo>
                    <a:pt x="0" y="3906902"/>
                  </a:moveTo>
                  <a:lnTo>
                    <a:pt x="601579" y="3906902"/>
                  </a:lnTo>
                  <a:lnTo>
                    <a:pt x="601579" y="2555030"/>
                  </a:lnTo>
                  <a:lnTo>
                    <a:pt x="1203158" y="2555030"/>
                  </a:lnTo>
                  <a:lnTo>
                    <a:pt x="1203158" y="1953451"/>
                  </a:lnTo>
                  <a:lnTo>
                    <a:pt x="1203158" y="1351872"/>
                  </a:lnTo>
                  <a:lnTo>
                    <a:pt x="601579" y="1351872"/>
                  </a:lnTo>
                  <a:lnTo>
                    <a:pt x="601579" y="0"/>
                  </a:lnTo>
                  <a:lnTo>
                    <a:pt x="0" y="0"/>
                  </a:lnTo>
                  <a:lnTo>
                    <a:pt x="0" y="1953451"/>
                  </a:lnTo>
                  <a:lnTo>
                    <a:pt x="0" y="390690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GATE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984906" y="2663589"/>
              <a:ext cx="787347" cy="492125"/>
              <a:chOff x="3077009" y="4876187"/>
              <a:chExt cx="787347" cy="49212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077009" y="5122250"/>
                <a:ext cx="316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392449" y="4876187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547534" y="4876187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547533" y="5123441"/>
                <a:ext cx="316823" cy="39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6038808" y="2709915"/>
              <a:ext cx="1194290" cy="492125"/>
              <a:chOff x="2873716" y="4876187"/>
              <a:chExt cx="1194290" cy="492125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2873716" y="5122250"/>
                <a:ext cx="5200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392449" y="4876187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547534" y="4876187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3547533" y="5123639"/>
                <a:ext cx="520473" cy="1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3102854" y="1762324"/>
              <a:ext cx="45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</a:t>
              </a:r>
              <a:endParaRPr lang="en-US" sz="4000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45412" y="1861294"/>
              <a:ext cx="6190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</a:t>
              </a:r>
              <a:r>
                <a:rPr lang="en-US" sz="4000" baseline="-25000" dirty="0" smtClean="0"/>
                <a:t>g</a:t>
              </a:r>
              <a:endParaRPr lang="en-US" sz="4000" baseline="-25000" dirty="0"/>
            </a:p>
          </p:txBody>
        </p:sp>
        <p:cxnSp>
          <p:nvCxnSpPr>
            <p:cNvPr id="72" name="Straight Connector 71"/>
            <p:cNvCxnSpPr>
              <a:stCxn id="47" idx="4"/>
            </p:cNvCxnSpPr>
            <p:nvPr/>
          </p:nvCxnSpPr>
          <p:spPr>
            <a:xfrm>
              <a:off x="8436256" y="3044553"/>
              <a:ext cx="81680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973873" y="3707858"/>
              <a:ext cx="560434" cy="56043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Vg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9253057" y="3044553"/>
              <a:ext cx="0" cy="6442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253057" y="4268292"/>
              <a:ext cx="0" cy="6442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9043332" y="4912544"/>
              <a:ext cx="419449" cy="159544"/>
              <a:chOff x="7466202" y="5108895"/>
              <a:chExt cx="419449" cy="159544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7466202" y="5108895"/>
                <a:ext cx="41944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7547165" y="5192239"/>
                <a:ext cx="24666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628128" y="5268439"/>
                <a:ext cx="9902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>
              <a:off x="848059" y="3235452"/>
              <a:ext cx="0" cy="6442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638334" y="3879704"/>
              <a:ext cx="419449" cy="159544"/>
              <a:chOff x="7466202" y="5108895"/>
              <a:chExt cx="419449" cy="159544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7466202" y="5108895"/>
                <a:ext cx="41944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7547165" y="5192239"/>
                <a:ext cx="24666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628128" y="5268439"/>
                <a:ext cx="9902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-3821481" y="4670740"/>
            <a:ext cx="22109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34105"/>
              </p:ext>
            </p:extLst>
          </p:nvPr>
        </p:nvGraphicFramePr>
        <p:xfrm>
          <a:off x="143639" y="4017720"/>
          <a:ext cx="3561590" cy="22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3" imgW="1790700" imgH="1130300" progId="Equation.DSMT4">
                  <p:embed/>
                </p:oleObj>
              </mc:Choice>
              <mc:Fallback>
                <p:oleObj name="Equation" r:id="rId3" imgW="1790700" imgH="1130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39" y="4017720"/>
                        <a:ext cx="3561590" cy="2254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61165"/>
              </p:ext>
            </p:extLst>
          </p:nvPr>
        </p:nvGraphicFramePr>
        <p:xfrm>
          <a:off x="3850601" y="4151845"/>
          <a:ext cx="3685862" cy="198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5" imgW="1841500" imgH="990600" progId="Equation.DSMT4">
                  <p:embed/>
                </p:oleObj>
              </mc:Choice>
              <mc:Fallback>
                <p:oleObj name="Equation" r:id="rId5" imgW="1841500" imgH="990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601" y="4151845"/>
                        <a:ext cx="3685862" cy="1986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" name="Group 168"/>
          <p:cNvGrpSpPr/>
          <p:nvPr/>
        </p:nvGrpSpPr>
        <p:grpSpPr>
          <a:xfrm>
            <a:off x="9558879" y="924953"/>
            <a:ext cx="2200186" cy="2532538"/>
            <a:chOff x="9103177" y="3846317"/>
            <a:chExt cx="2200186" cy="2532538"/>
          </a:xfrm>
        </p:grpSpPr>
        <p:grpSp>
          <p:nvGrpSpPr>
            <p:cNvPr id="128" name="Group 127"/>
            <p:cNvGrpSpPr/>
            <p:nvPr/>
          </p:nvGrpSpPr>
          <p:grpSpPr>
            <a:xfrm>
              <a:off x="9103177" y="4276107"/>
              <a:ext cx="2200186" cy="2102748"/>
              <a:chOff x="3725493" y="4521910"/>
              <a:chExt cx="2200186" cy="2102748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3800244" y="4521910"/>
                <a:ext cx="1920177" cy="947956"/>
                <a:chOff x="3220547" y="5545123"/>
                <a:chExt cx="1920177" cy="947956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3331315" y="5809220"/>
                  <a:ext cx="787347" cy="492125"/>
                  <a:chOff x="3077009" y="4876187"/>
                  <a:chExt cx="787347" cy="492125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3077009" y="5122250"/>
                    <a:ext cx="3168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392449" y="4876187"/>
                    <a:ext cx="0" cy="4921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547534" y="4876187"/>
                    <a:ext cx="0" cy="4921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3547533" y="5123441"/>
                    <a:ext cx="316823" cy="3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4113400" y="5810014"/>
                  <a:ext cx="1027324" cy="492125"/>
                  <a:chOff x="2873716" y="4876187"/>
                  <a:chExt cx="1027324" cy="492125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873716" y="5122250"/>
                    <a:ext cx="52009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3392449" y="4876187"/>
                    <a:ext cx="0" cy="4921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3547534" y="4876187"/>
                    <a:ext cx="0" cy="4921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V="1">
                    <a:off x="3547533" y="5123738"/>
                    <a:ext cx="353507" cy="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TextBox 99"/>
                <p:cNvSpPr txBox="1"/>
                <p:nvPr/>
              </p:nvSpPr>
              <p:spPr>
                <a:xfrm>
                  <a:off x="3220547" y="5684363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-q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746933" y="5684363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q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236276" y="5689047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-q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4755009" y="5684363"/>
                  <a:ext cx="385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q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726030" y="5545123"/>
                  <a:ext cx="1015082" cy="947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Rectangle 114"/>
              <p:cNvSpPr/>
              <p:nvPr/>
            </p:nvSpPr>
            <p:spPr>
              <a:xfrm>
                <a:off x="5511848" y="5554877"/>
                <a:ext cx="413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Vg</a:t>
                </a: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3725493" y="5550575"/>
                <a:ext cx="419449" cy="159544"/>
                <a:chOff x="7466202" y="5108895"/>
                <a:chExt cx="419449" cy="159544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7466202" y="5108895"/>
                  <a:ext cx="41944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547165" y="5192239"/>
                  <a:ext cx="24666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7628128" y="5268439"/>
                  <a:ext cx="9902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16200000">
                <a:off x="3663819" y="5290528"/>
                <a:ext cx="5200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>
                <a:off x="5450264" y="5285765"/>
                <a:ext cx="5200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5527227" y="5552837"/>
                <a:ext cx="371372" cy="3713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5501867" y="6465114"/>
                <a:ext cx="419449" cy="159544"/>
                <a:chOff x="7466202" y="5108895"/>
                <a:chExt cx="419449" cy="15954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7466202" y="5108895"/>
                  <a:ext cx="41944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7547165" y="5192239"/>
                  <a:ext cx="24666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7628128" y="5268439"/>
                  <a:ext cx="9902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5449718" y="6201892"/>
                <a:ext cx="5200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/>
            <p:cNvSpPr txBox="1"/>
            <p:nvPr/>
          </p:nvSpPr>
          <p:spPr>
            <a:xfrm>
              <a:off x="9704314" y="3846317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Island</a:t>
              </a:r>
              <a:endParaRPr lang="en-US" sz="2400" dirty="0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2756292" y="153839"/>
            <a:ext cx="609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Island and Charging Effect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72903"/>
              </p:ext>
            </p:extLst>
          </p:nvPr>
        </p:nvGraphicFramePr>
        <p:xfrm>
          <a:off x="8265781" y="5150542"/>
          <a:ext cx="3709238" cy="1223010"/>
        </p:xfrm>
        <a:graphic>
          <a:graphicData uri="http://schemas.openxmlformats.org/drawingml/2006/table">
            <a:tbl>
              <a:tblPr firstRow="1" firstCol="1" bandRow="1"/>
              <a:tblGrid>
                <a:gridCol w="829421">
                  <a:extLst>
                    <a:ext uri="{9D8B030D-6E8A-4147-A177-3AD203B41FA5}">
                      <a16:colId xmlns:a16="http://schemas.microsoft.com/office/drawing/2014/main" val="1583184224"/>
                    </a:ext>
                  </a:extLst>
                </a:gridCol>
                <a:gridCol w="833631">
                  <a:extLst>
                    <a:ext uri="{9D8B030D-6E8A-4147-A177-3AD203B41FA5}">
                      <a16:colId xmlns:a16="http://schemas.microsoft.com/office/drawing/2014/main" val="540662674"/>
                    </a:ext>
                  </a:extLst>
                </a:gridCol>
                <a:gridCol w="909416">
                  <a:extLst>
                    <a:ext uri="{9D8B030D-6E8A-4147-A177-3AD203B41FA5}">
                      <a16:colId xmlns:a16="http://schemas.microsoft.com/office/drawing/2014/main" val="800402070"/>
                    </a:ext>
                  </a:extLst>
                </a:gridCol>
                <a:gridCol w="1136770">
                  <a:extLst>
                    <a:ext uri="{9D8B030D-6E8A-4147-A177-3AD203B41FA5}">
                      <a16:colId xmlns:a16="http://schemas.microsoft.com/office/drawing/2014/main" val="711026208"/>
                    </a:ext>
                  </a:extLst>
                </a:gridCol>
              </a:tblGrid>
              <a:tr h="238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 (4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*L)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93084"/>
                  </a:ext>
                </a:extLst>
              </a:tr>
              <a:tr h="238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10um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1.1fF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70ueV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0.84K (</a:t>
                      </a:r>
                      <a:r>
                        <a:rPr lang="en-US" sz="15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He)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65277"/>
                  </a:ext>
                </a:extLst>
              </a:tr>
              <a:tr h="238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1um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0.11fF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0.7meV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8.4K (LHe)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330378"/>
                  </a:ext>
                </a:extLst>
              </a:tr>
              <a:tr h="238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0.1um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0.011fF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7meV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84K (LN</a:t>
                      </a:r>
                      <a:r>
                        <a:rPr lang="en-US" sz="15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5714"/>
                  </a:ext>
                </a:extLst>
              </a:tr>
              <a:tr h="2381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0.01um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1.1aF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70meV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840K (spa)</a:t>
                      </a:r>
                    </a:p>
                  </a:txBody>
                  <a:tcPr marL="90942" marR="90942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06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2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083161"/>
              </p:ext>
            </p:extLst>
          </p:nvPr>
        </p:nvGraphicFramePr>
        <p:xfrm>
          <a:off x="310502" y="1004016"/>
          <a:ext cx="24399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7" name="Equation" r:id="rId3" imgW="1218960" imgH="469800" progId="Equation.DSMT4">
                  <p:embed/>
                </p:oleObj>
              </mc:Choice>
              <mc:Fallback>
                <p:oleObj name="Equation" r:id="rId3" imgW="1218960" imgH="469800" progId="Equation.DSMT4">
                  <p:embed/>
                  <p:pic>
                    <p:nvPicPr>
                      <p:cNvPr id="135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02" y="1004016"/>
                        <a:ext cx="2439987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49405" y="95313"/>
            <a:ext cx="5779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Charge quantization on the island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976583" y="2574538"/>
            <a:ext cx="10325429" cy="4283462"/>
            <a:chOff x="28246" y="2298740"/>
            <a:chExt cx="10325429" cy="4283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15" y="2439599"/>
              <a:ext cx="9260114" cy="38656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57900" y="39243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69200" y="39243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01117" y="39370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246" y="393065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N=-3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1465" y="39243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N=-2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3073" y="39243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N=-1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4681" y="39370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N=0</a:t>
              </a:r>
              <a:endParaRPr lang="en-US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305353"/>
                </p:ext>
              </p:extLst>
            </p:nvPr>
          </p:nvGraphicFramePr>
          <p:xfrm>
            <a:off x="9574213" y="6028316"/>
            <a:ext cx="779462" cy="553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8" name="Equation" r:id="rId6" imgW="495000" imgH="355320" progId="Equation.DSMT4">
                    <p:embed/>
                  </p:oleObj>
                </mc:Choice>
                <mc:Fallback>
                  <p:oleObj name="Equation" r:id="rId6" imgW="495000" imgH="35532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4213" y="6028316"/>
                          <a:ext cx="779462" cy="5538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5468312"/>
                </p:ext>
              </p:extLst>
            </p:nvPr>
          </p:nvGraphicFramePr>
          <p:xfrm>
            <a:off x="4927724" y="2298740"/>
            <a:ext cx="406276" cy="759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" name="Equation" r:id="rId8" imgW="228600" imgH="431640" progId="Equation.DSMT4">
                    <p:embed/>
                  </p:oleObj>
                </mc:Choice>
                <mc:Fallback>
                  <p:oleObj name="Equation" r:id="rId8" imgW="228600" imgH="43164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7724" y="2298740"/>
                          <a:ext cx="406276" cy="7595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4850269" y="1659620"/>
            <a:ext cx="23469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24016"/>
              </p:ext>
            </p:extLst>
          </p:nvPr>
        </p:nvGraphicFramePr>
        <p:xfrm>
          <a:off x="376911" y="1914914"/>
          <a:ext cx="1998590" cy="73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" name="Equation" r:id="rId10" imgW="1040948" imgH="380835" progId="Equation.DSMT4">
                  <p:embed/>
                </p:oleObj>
              </mc:Choice>
              <mc:Fallback>
                <p:oleObj name="Equation" r:id="rId10" imgW="1040948" imgH="38083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11" y="1914914"/>
                        <a:ext cx="1998590" cy="733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64" y="673963"/>
            <a:ext cx="4654466" cy="20414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289327" y="2028952"/>
            <a:ext cx="4902673" cy="686445"/>
          </a:xfrm>
          <a:prstGeom prst="rect">
            <a:avLst/>
          </a:pr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7696" y="245793"/>
            <a:ext cx="2917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Island Insulation</a:t>
            </a:r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06375" y="1368546"/>
            <a:ext cx="5643136" cy="2034594"/>
            <a:chOff x="4882678" y="1698264"/>
            <a:chExt cx="7040297" cy="2538331"/>
          </a:xfrm>
        </p:grpSpPr>
        <p:grpSp>
          <p:nvGrpSpPr>
            <p:cNvPr id="36" name="Group 35"/>
            <p:cNvGrpSpPr/>
            <p:nvPr/>
          </p:nvGrpSpPr>
          <p:grpSpPr>
            <a:xfrm>
              <a:off x="4882678" y="1926254"/>
              <a:ext cx="7040297" cy="2104100"/>
              <a:chOff x="4882678" y="1926254"/>
              <a:chExt cx="7040297" cy="21041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230190" y="2319266"/>
                <a:ext cx="2010348" cy="461546"/>
                <a:chOff x="1927057" y="2743200"/>
                <a:chExt cx="1336106" cy="306751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927057" y="2892956"/>
                  <a:ext cx="234000" cy="0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2154237" y="2745581"/>
                  <a:ext cx="90386" cy="149756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239861" y="2747947"/>
                  <a:ext cx="134223" cy="302004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369337" y="2743200"/>
                  <a:ext cx="159391" cy="302004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523979" y="2743200"/>
                  <a:ext cx="125835" cy="302004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2649815" y="2743200"/>
                  <a:ext cx="151002" cy="302004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794485" y="2743200"/>
                  <a:ext cx="142613" cy="302004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2935516" y="2894202"/>
                  <a:ext cx="100668" cy="151002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028272" y="2895785"/>
                  <a:ext cx="234891" cy="0"/>
                </a:xfrm>
                <a:prstGeom prst="line">
                  <a:avLst/>
                </a:prstGeom>
                <a:ln w="28575">
                  <a:head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7230192" y="2877832"/>
                <a:ext cx="2296054" cy="785538"/>
                <a:chOff x="6294086" y="3067525"/>
                <a:chExt cx="1438439" cy="49212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94086" y="3313588"/>
                  <a:ext cx="585252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877978" y="3067525"/>
                  <a:ext cx="0" cy="4921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033063" y="3067525"/>
                  <a:ext cx="0" cy="4921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7033062" y="3315076"/>
                  <a:ext cx="699463" cy="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Flowchart: Connector 4"/>
              <p:cNvSpPr/>
              <p:nvPr/>
            </p:nvSpPr>
            <p:spPr>
              <a:xfrm>
                <a:off x="9251973" y="1926254"/>
                <a:ext cx="2671002" cy="2104100"/>
              </a:xfrm>
              <a:custGeom>
                <a:avLst/>
                <a:gdLst>
                  <a:gd name="connsiteX0" fmla="*/ 0 w 1483360"/>
                  <a:gd name="connsiteY0" fmla="*/ 741680 h 1483360"/>
                  <a:gd name="connsiteX1" fmla="*/ 741680 w 1483360"/>
                  <a:gd name="connsiteY1" fmla="*/ 0 h 1483360"/>
                  <a:gd name="connsiteX2" fmla="*/ 1483360 w 1483360"/>
                  <a:gd name="connsiteY2" fmla="*/ 741680 h 1483360"/>
                  <a:gd name="connsiteX3" fmla="*/ 741680 w 1483360"/>
                  <a:gd name="connsiteY3" fmla="*/ 1483360 h 1483360"/>
                  <a:gd name="connsiteX4" fmla="*/ 0 w 1483360"/>
                  <a:gd name="connsiteY4" fmla="*/ 741680 h 1483360"/>
                  <a:gd name="connsiteX0" fmla="*/ 4020 w 1487380"/>
                  <a:gd name="connsiteY0" fmla="*/ 579120 h 1320800"/>
                  <a:gd name="connsiteX1" fmla="*/ 1030180 w 1487380"/>
                  <a:gd name="connsiteY1" fmla="*/ 0 h 1320800"/>
                  <a:gd name="connsiteX2" fmla="*/ 1487380 w 1487380"/>
                  <a:gd name="connsiteY2" fmla="*/ 579120 h 1320800"/>
                  <a:gd name="connsiteX3" fmla="*/ 745700 w 1487380"/>
                  <a:gd name="connsiteY3" fmla="*/ 1320800 h 1320800"/>
                  <a:gd name="connsiteX4" fmla="*/ 4020 w 1487380"/>
                  <a:gd name="connsiteY4" fmla="*/ 579120 h 1320800"/>
                  <a:gd name="connsiteX0" fmla="*/ 3026 w 1608306"/>
                  <a:gd name="connsiteY0" fmla="*/ 586009 h 1359740"/>
                  <a:gd name="connsiteX1" fmla="*/ 1029186 w 1608306"/>
                  <a:gd name="connsiteY1" fmla="*/ 6889 h 1359740"/>
                  <a:gd name="connsiteX2" fmla="*/ 1608306 w 1608306"/>
                  <a:gd name="connsiteY2" fmla="*/ 982249 h 1359740"/>
                  <a:gd name="connsiteX3" fmla="*/ 744706 w 1608306"/>
                  <a:gd name="connsiteY3" fmla="*/ 1327689 h 1359740"/>
                  <a:gd name="connsiteX4" fmla="*/ 3026 w 1608306"/>
                  <a:gd name="connsiteY4" fmla="*/ 586009 h 1359740"/>
                  <a:gd name="connsiteX0" fmla="*/ 20767 w 1626047"/>
                  <a:gd name="connsiteY0" fmla="*/ 586681 h 1602565"/>
                  <a:gd name="connsiteX1" fmla="*/ 1046927 w 1626047"/>
                  <a:gd name="connsiteY1" fmla="*/ 7561 h 1602565"/>
                  <a:gd name="connsiteX2" fmla="*/ 1626047 w 1626047"/>
                  <a:gd name="connsiteY2" fmla="*/ 982921 h 1602565"/>
                  <a:gd name="connsiteX3" fmla="*/ 457647 w 1626047"/>
                  <a:gd name="connsiteY3" fmla="*/ 1592521 h 1602565"/>
                  <a:gd name="connsiteX4" fmla="*/ 20767 w 1626047"/>
                  <a:gd name="connsiteY4" fmla="*/ 586681 h 1602565"/>
                  <a:gd name="connsiteX0" fmla="*/ 15154 w 1624157"/>
                  <a:gd name="connsiteY0" fmla="*/ 586681 h 1617821"/>
                  <a:gd name="connsiteX1" fmla="*/ 1041314 w 1624157"/>
                  <a:gd name="connsiteY1" fmla="*/ 7561 h 1617821"/>
                  <a:gd name="connsiteX2" fmla="*/ 1620434 w 1624157"/>
                  <a:gd name="connsiteY2" fmla="*/ 982921 h 1617821"/>
                  <a:gd name="connsiteX3" fmla="*/ 787315 w 1624157"/>
                  <a:gd name="connsiteY3" fmla="*/ 1287721 h 1617821"/>
                  <a:gd name="connsiteX4" fmla="*/ 452034 w 1624157"/>
                  <a:gd name="connsiteY4" fmla="*/ 1592521 h 1617821"/>
                  <a:gd name="connsiteX5" fmla="*/ 15154 w 1624157"/>
                  <a:gd name="connsiteY5" fmla="*/ 586681 h 1617821"/>
                  <a:gd name="connsiteX0" fmla="*/ 16905 w 1626333"/>
                  <a:gd name="connsiteY0" fmla="*/ 546675 h 1577815"/>
                  <a:gd name="connsiteX1" fmla="*/ 1083705 w 1626333"/>
                  <a:gd name="connsiteY1" fmla="*/ 8195 h 1577815"/>
                  <a:gd name="connsiteX2" fmla="*/ 1622185 w 1626333"/>
                  <a:gd name="connsiteY2" fmla="*/ 942915 h 1577815"/>
                  <a:gd name="connsiteX3" fmla="*/ 789066 w 1626333"/>
                  <a:gd name="connsiteY3" fmla="*/ 1247715 h 1577815"/>
                  <a:gd name="connsiteX4" fmla="*/ 453785 w 1626333"/>
                  <a:gd name="connsiteY4" fmla="*/ 1552515 h 1577815"/>
                  <a:gd name="connsiteX5" fmla="*/ 16905 w 1626333"/>
                  <a:gd name="connsiteY5" fmla="*/ 546675 h 1577815"/>
                  <a:gd name="connsiteX0" fmla="*/ 16905 w 1624742"/>
                  <a:gd name="connsiteY0" fmla="*/ 649936 h 1681076"/>
                  <a:gd name="connsiteX1" fmla="*/ 1083705 w 1624742"/>
                  <a:gd name="connsiteY1" fmla="*/ 111456 h 1681076"/>
                  <a:gd name="connsiteX2" fmla="*/ 1622185 w 1624742"/>
                  <a:gd name="connsiteY2" fmla="*/ 1046176 h 1681076"/>
                  <a:gd name="connsiteX3" fmla="*/ 789066 w 1624742"/>
                  <a:gd name="connsiteY3" fmla="*/ 1350976 h 1681076"/>
                  <a:gd name="connsiteX4" fmla="*/ 453785 w 1624742"/>
                  <a:gd name="connsiteY4" fmla="*/ 1655776 h 1681076"/>
                  <a:gd name="connsiteX5" fmla="*/ 16905 w 1624742"/>
                  <a:gd name="connsiteY5" fmla="*/ 649936 h 1681076"/>
                  <a:gd name="connsiteX0" fmla="*/ 16905 w 1626333"/>
                  <a:gd name="connsiteY0" fmla="*/ 546675 h 1577815"/>
                  <a:gd name="connsiteX1" fmla="*/ 1083705 w 1626333"/>
                  <a:gd name="connsiteY1" fmla="*/ 8195 h 1577815"/>
                  <a:gd name="connsiteX2" fmla="*/ 1622185 w 1626333"/>
                  <a:gd name="connsiteY2" fmla="*/ 942915 h 1577815"/>
                  <a:gd name="connsiteX3" fmla="*/ 789066 w 1626333"/>
                  <a:gd name="connsiteY3" fmla="*/ 1247715 h 1577815"/>
                  <a:gd name="connsiteX4" fmla="*/ 453785 w 1626333"/>
                  <a:gd name="connsiteY4" fmla="*/ 1552515 h 1577815"/>
                  <a:gd name="connsiteX5" fmla="*/ 16905 w 1626333"/>
                  <a:gd name="connsiteY5" fmla="*/ 546675 h 1577815"/>
                  <a:gd name="connsiteX0" fmla="*/ 6118 w 1615546"/>
                  <a:gd name="connsiteY0" fmla="*/ 546675 h 1577815"/>
                  <a:gd name="connsiteX1" fmla="*/ 1072918 w 1615546"/>
                  <a:gd name="connsiteY1" fmla="*/ 8195 h 1577815"/>
                  <a:gd name="connsiteX2" fmla="*/ 1611398 w 1615546"/>
                  <a:gd name="connsiteY2" fmla="*/ 942915 h 1577815"/>
                  <a:gd name="connsiteX3" fmla="*/ 778279 w 1615546"/>
                  <a:gd name="connsiteY3" fmla="*/ 1247715 h 1577815"/>
                  <a:gd name="connsiteX4" fmla="*/ 442998 w 1615546"/>
                  <a:gd name="connsiteY4" fmla="*/ 1552515 h 1577815"/>
                  <a:gd name="connsiteX5" fmla="*/ 6118 w 1615546"/>
                  <a:gd name="connsiteY5" fmla="*/ 546675 h 1577815"/>
                  <a:gd name="connsiteX0" fmla="*/ 12237 w 1620672"/>
                  <a:gd name="connsiteY0" fmla="*/ 245556 h 1276696"/>
                  <a:gd name="connsiteX1" fmla="*/ 967277 w 1620672"/>
                  <a:gd name="connsiteY1" fmla="*/ 22036 h 1276696"/>
                  <a:gd name="connsiteX2" fmla="*/ 1617517 w 1620672"/>
                  <a:gd name="connsiteY2" fmla="*/ 641796 h 1276696"/>
                  <a:gd name="connsiteX3" fmla="*/ 784398 w 1620672"/>
                  <a:gd name="connsiteY3" fmla="*/ 946596 h 1276696"/>
                  <a:gd name="connsiteX4" fmla="*/ 449117 w 1620672"/>
                  <a:gd name="connsiteY4" fmla="*/ 1251396 h 1276696"/>
                  <a:gd name="connsiteX5" fmla="*/ 12237 w 1620672"/>
                  <a:gd name="connsiteY5" fmla="*/ 245556 h 127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0672" h="1276696">
                    <a:moveTo>
                      <a:pt x="12237" y="245556"/>
                    </a:moveTo>
                    <a:cubicBezTo>
                      <a:pt x="98597" y="40663"/>
                      <a:pt x="699730" y="-44004"/>
                      <a:pt x="967277" y="22036"/>
                    </a:cubicBezTo>
                    <a:cubicBezTo>
                      <a:pt x="1234824" y="88076"/>
                      <a:pt x="1661543" y="382716"/>
                      <a:pt x="1617517" y="641796"/>
                    </a:cubicBezTo>
                    <a:cubicBezTo>
                      <a:pt x="1573491" y="900876"/>
                      <a:pt x="979131" y="844996"/>
                      <a:pt x="784398" y="946596"/>
                    </a:cubicBezTo>
                    <a:cubicBezTo>
                      <a:pt x="589665" y="1048196"/>
                      <a:pt x="577810" y="1368236"/>
                      <a:pt x="449117" y="1251396"/>
                    </a:cubicBezTo>
                    <a:cubicBezTo>
                      <a:pt x="320424" y="1134556"/>
                      <a:pt x="-74123" y="450449"/>
                      <a:pt x="12237" y="245556"/>
                    </a:cubicBez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662368" y="2481281"/>
                <a:ext cx="1358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Island</a:t>
                </a:r>
                <a:endParaRPr lang="en-US" sz="32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34" name="Flowchart: Process 33"/>
              <p:cNvSpPr/>
              <p:nvPr/>
            </p:nvSpPr>
            <p:spPr>
              <a:xfrm>
                <a:off x="4882678" y="2356878"/>
                <a:ext cx="2358190" cy="1140372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SOURCE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050285" y="1698264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42678" y="3651820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</p:grp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19325"/>
              </p:ext>
            </p:extLst>
          </p:nvPr>
        </p:nvGraphicFramePr>
        <p:xfrm>
          <a:off x="106477" y="2286813"/>
          <a:ext cx="5767710" cy="79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" name="Equation" r:id="rId3" imgW="3111480" imgH="431640" progId="Equation.DSMT4">
                  <p:embed/>
                </p:oleObj>
              </mc:Choice>
              <mc:Fallback>
                <p:oleObj name="Equation" r:id="rId3" imgW="31114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7" y="2286813"/>
                        <a:ext cx="5767710" cy="793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86538"/>
              </p:ext>
            </p:extLst>
          </p:nvPr>
        </p:nvGraphicFramePr>
        <p:xfrm>
          <a:off x="122595" y="3026813"/>
          <a:ext cx="2537760" cy="46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1" name="Equation" r:id="rId5" imgW="1295400" imgH="241300" progId="Equation.DSMT4">
                  <p:embed/>
                </p:oleObj>
              </mc:Choice>
              <mc:Fallback>
                <p:oleObj name="Equation" r:id="rId5" imgW="1295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95" y="3026813"/>
                        <a:ext cx="2537760" cy="466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28224"/>
              </p:ext>
            </p:extLst>
          </p:nvPr>
        </p:nvGraphicFramePr>
        <p:xfrm>
          <a:off x="122595" y="1868587"/>
          <a:ext cx="1412836" cy="36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" name="Equation" r:id="rId7" imgW="698197" imgH="177723" progId="Equation.DSMT4">
                  <p:embed/>
                </p:oleObj>
              </mc:Choice>
              <mc:Fallback>
                <p:oleObj name="Equation" r:id="rId7" imgW="698197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95" y="1868587"/>
                        <a:ext cx="1412836" cy="367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19444" r="11315" b="13703"/>
          <a:stretch/>
        </p:blipFill>
        <p:spPr>
          <a:xfrm>
            <a:off x="527873" y="3817487"/>
            <a:ext cx="5778502" cy="296733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462006" y="6425820"/>
            <a:ext cx="305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native oxide 1.5nm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83" y="3657059"/>
            <a:ext cx="5165168" cy="26995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987808" y="5476876"/>
            <a:ext cx="693994" cy="9489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78820" y="6518153"/>
            <a:ext cx="4917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 J </a:t>
            </a:r>
            <a:r>
              <a:rPr lang="en-US" sz="1200" dirty="0" smtClean="0"/>
              <a:t>Zeng </a:t>
            </a:r>
            <a:r>
              <a:rPr lang="en-US" sz="1200" i="1" dirty="0" smtClean="0"/>
              <a:t>et.al.,</a:t>
            </a:r>
            <a:r>
              <a:rPr lang="en-US" sz="1200" dirty="0"/>
              <a:t> Journal of Physics D: Applied </a:t>
            </a:r>
            <a:r>
              <a:rPr lang="en-US" sz="1200" dirty="0" smtClean="0"/>
              <a:t>Physics, </a:t>
            </a:r>
            <a:r>
              <a:rPr lang="en-US" sz="1200" dirty="0"/>
              <a:t>Volume </a:t>
            </a:r>
            <a:r>
              <a:rPr lang="en-US" sz="1200" dirty="0" smtClean="0"/>
              <a:t>48, </a:t>
            </a:r>
            <a:r>
              <a:rPr lang="en-US" sz="1200" dirty="0"/>
              <a:t>Number 39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05495" y="1226380"/>
            <a:ext cx="8854355" cy="461665"/>
            <a:chOff x="386649" y="1698526"/>
            <a:chExt cx="8854355" cy="461665"/>
          </a:xfrm>
        </p:grpSpPr>
        <p:sp>
          <p:nvSpPr>
            <p:cNvPr id="50" name="Flowchart: Connector 49"/>
            <p:cNvSpPr/>
            <p:nvPr/>
          </p:nvSpPr>
          <p:spPr>
            <a:xfrm>
              <a:off x="386649" y="1753968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4560" y="1698526"/>
              <a:ext cx="83164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Affecting charge while keeping it localized – Conflicting demands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4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Cooper Pair Box</a:t>
            </a:r>
            <a:endParaRPr lang="en-US" sz="3200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6" y="1143827"/>
            <a:ext cx="3162298" cy="133184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9467850" y="2076450"/>
            <a:ext cx="400050" cy="117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487024" y="2276062"/>
            <a:ext cx="647701" cy="971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50802" y="3241506"/>
            <a:ext cx="168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Superconductor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9" y="3619500"/>
            <a:ext cx="6920930" cy="2912338"/>
          </a:xfrm>
          <a:prstGeom prst="rect">
            <a:avLst/>
          </a:prstGeom>
        </p:spPr>
      </p:pic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18632"/>
              </p:ext>
            </p:extLst>
          </p:nvPr>
        </p:nvGraphicFramePr>
        <p:xfrm>
          <a:off x="803320" y="1712418"/>
          <a:ext cx="25923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5" name="Equation" r:id="rId5" imgW="1295280" imgH="469800" progId="Equation.DSMT4">
                  <p:embed/>
                </p:oleObj>
              </mc:Choice>
              <mc:Fallback>
                <p:oleObj name="Equation" r:id="rId5" imgW="129528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320" y="1712418"/>
                        <a:ext cx="2592388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77562"/>
              </p:ext>
            </p:extLst>
          </p:nvPr>
        </p:nvGraphicFramePr>
        <p:xfrm>
          <a:off x="7598375" y="6094564"/>
          <a:ext cx="779462" cy="55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6" name="Equation" r:id="rId7" imgW="495000" imgH="355320" progId="Equation.DSMT4">
                  <p:embed/>
                </p:oleObj>
              </mc:Choice>
              <mc:Fallback>
                <p:oleObj name="Equation" r:id="rId7" imgW="495000" imgH="35532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375" y="6094564"/>
                        <a:ext cx="779462" cy="553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31704"/>
              </p:ext>
            </p:extLst>
          </p:nvPr>
        </p:nvGraphicFramePr>
        <p:xfrm>
          <a:off x="4034026" y="2859944"/>
          <a:ext cx="406276" cy="7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" name="Equation" r:id="rId9" imgW="228600" imgH="431640" progId="Equation.DSMT4">
                  <p:embed/>
                </p:oleObj>
              </mc:Choice>
              <mc:Fallback>
                <p:oleObj name="Equation" r:id="rId9" imgW="228600" imgH="431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026" y="2859944"/>
                        <a:ext cx="406276" cy="759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 71"/>
          <p:cNvSpPr/>
          <p:nvPr/>
        </p:nvSpPr>
        <p:spPr>
          <a:xfrm>
            <a:off x="4721362" y="3610838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860633" y="3603218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996947" y="3611880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576722" y="3603218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439143" y="3595598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311021" y="3583126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398651" y="3781246"/>
            <a:ext cx="0" cy="25978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534393" y="3773626"/>
            <a:ext cx="0" cy="25978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84145" y="3793718"/>
            <a:ext cx="0" cy="25978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816612" y="3801338"/>
            <a:ext cx="0" cy="25978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955883" y="3801338"/>
            <a:ext cx="0" cy="25978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092197" y="3801338"/>
            <a:ext cx="0" cy="25978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63887" y="435238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N=0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14744" y="432875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280600" y="435161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838223" y="436301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N=-2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645871" y="43293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N=-4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5844685" y="1835759"/>
            <a:ext cx="1555971" cy="1458313"/>
            <a:chOff x="4889298" y="1401631"/>
            <a:chExt cx="1555971" cy="1458313"/>
          </a:xfrm>
        </p:grpSpPr>
        <p:cxnSp>
          <p:nvCxnSpPr>
            <p:cNvPr id="99" name="Straight Arrow Connector 98"/>
            <p:cNvCxnSpPr/>
            <p:nvPr/>
          </p:nvCxnSpPr>
          <p:spPr>
            <a:xfrm flipH="1">
              <a:off x="6152671" y="1499532"/>
              <a:ext cx="1" cy="13604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5175978" y="1401631"/>
              <a:ext cx="1" cy="13604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4889298" y="1783852"/>
              <a:ext cx="585196" cy="58519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860073" y="1800155"/>
              <a:ext cx="585196" cy="58519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473345" y="1966914"/>
              <a:ext cx="401574" cy="334630"/>
            </a:xfrm>
            <a:custGeom>
              <a:avLst/>
              <a:gdLst>
                <a:gd name="connsiteX0" fmla="*/ 0 w 571500"/>
                <a:gd name="connsiteY0" fmla="*/ 305867 h 572567"/>
                <a:gd name="connsiteX1" fmla="*/ 91440 w 571500"/>
                <a:gd name="connsiteY1" fmla="*/ 16307 h 572567"/>
                <a:gd name="connsiteX2" fmla="*/ 198120 w 571500"/>
                <a:gd name="connsiteY2" fmla="*/ 564947 h 572567"/>
                <a:gd name="connsiteX3" fmla="*/ 297180 w 571500"/>
                <a:gd name="connsiteY3" fmla="*/ 8687 h 572567"/>
                <a:gd name="connsiteX4" fmla="*/ 419100 w 571500"/>
                <a:gd name="connsiteY4" fmla="*/ 572567 h 572567"/>
                <a:gd name="connsiteX5" fmla="*/ 502920 w 571500"/>
                <a:gd name="connsiteY5" fmla="*/ 8687 h 572567"/>
                <a:gd name="connsiteX6" fmla="*/ 571500 w 571500"/>
                <a:gd name="connsiteY6" fmla="*/ 283007 h 57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0" h="572567">
                  <a:moveTo>
                    <a:pt x="0" y="305867"/>
                  </a:moveTo>
                  <a:cubicBezTo>
                    <a:pt x="29210" y="139497"/>
                    <a:pt x="58420" y="-26873"/>
                    <a:pt x="91440" y="16307"/>
                  </a:cubicBezTo>
                  <a:cubicBezTo>
                    <a:pt x="124460" y="59487"/>
                    <a:pt x="163830" y="566217"/>
                    <a:pt x="198120" y="564947"/>
                  </a:cubicBezTo>
                  <a:cubicBezTo>
                    <a:pt x="232410" y="563677"/>
                    <a:pt x="260350" y="7417"/>
                    <a:pt x="297180" y="8687"/>
                  </a:cubicBezTo>
                  <a:cubicBezTo>
                    <a:pt x="334010" y="9957"/>
                    <a:pt x="384810" y="572567"/>
                    <a:pt x="419100" y="572567"/>
                  </a:cubicBezTo>
                  <a:cubicBezTo>
                    <a:pt x="453390" y="572567"/>
                    <a:pt x="477520" y="56947"/>
                    <a:pt x="502920" y="8687"/>
                  </a:cubicBezTo>
                  <a:cubicBezTo>
                    <a:pt x="528320" y="-39573"/>
                    <a:pt x="549910" y="121717"/>
                    <a:pt x="571500" y="283007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93149" y="3465998"/>
            <a:ext cx="3217875" cy="3065840"/>
            <a:chOff x="8793149" y="3465998"/>
            <a:chExt cx="3217875" cy="3065840"/>
          </a:xfrm>
        </p:grpSpPr>
        <p:sp>
          <p:nvSpPr>
            <p:cNvPr id="36" name="TextBox 35"/>
            <p:cNvSpPr txBox="1"/>
            <p:nvPr/>
          </p:nvSpPr>
          <p:spPr>
            <a:xfrm>
              <a:off x="10493327" y="3465998"/>
              <a:ext cx="5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</a:t>
              </a:r>
              <a:r>
                <a:rPr lang="en-US" sz="4000" baseline="-25000" dirty="0"/>
                <a:t>J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93149" y="3894485"/>
              <a:ext cx="3217875" cy="2637353"/>
              <a:chOff x="8793149" y="3894485"/>
              <a:chExt cx="3217875" cy="2637353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8793149" y="4588222"/>
                <a:ext cx="75739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35880" y="4126260"/>
                <a:ext cx="0" cy="9048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550547" y="4140548"/>
                <a:ext cx="75739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9545786" y="5016054"/>
                <a:ext cx="821413" cy="79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307945" y="389448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463030" y="389448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0379104" y="5016254"/>
                <a:ext cx="886427" cy="1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0463029" y="4141341"/>
                <a:ext cx="790597" cy="79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253627" y="4126259"/>
                <a:ext cx="0" cy="89693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253626" y="4572028"/>
                <a:ext cx="75739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0521604" y="5045422"/>
                <a:ext cx="5437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E</a:t>
                </a:r>
                <a:r>
                  <a:rPr lang="en-US" sz="4000" baseline="-25000" dirty="0" smtClean="0"/>
                  <a:t>J</a:t>
                </a:r>
                <a:endParaRPr lang="en-US" sz="4000" baseline="-25000" dirty="0"/>
              </a:p>
            </p:txBody>
          </p:sp>
          <p:sp>
            <p:nvSpPr>
              <p:cNvPr id="38" name="Multiply 37"/>
              <p:cNvSpPr/>
              <p:nvPr/>
            </p:nvSpPr>
            <p:spPr>
              <a:xfrm>
                <a:off x="9991412" y="4627981"/>
                <a:ext cx="771384" cy="771384"/>
              </a:xfrm>
              <a:prstGeom prst="mathMultiply">
                <a:avLst>
                  <a:gd name="adj1" fmla="val 2573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9431072" y="5752081"/>
                <a:ext cx="1892064" cy="779757"/>
                <a:chOff x="9431072" y="5752081"/>
                <a:chExt cx="1892064" cy="779757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10212349" y="5752081"/>
                  <a:ext cx="4010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J</a:t>
                  </a:r>
                  <a:endParaRPr lang="en-US" sz="2400" baseline="-25000" dirty="0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9431072" y="6188938"/>
                  <a:ext cx="1892064" cy="342900"/>
                  <a:chOff x="2070210" y="5884862"/>
                  <a:chExt cx="1892064" cy="342900"/>
                </a:xfrm>
              </p:grpSpPr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2070210" y="6055518"/>
                    <a:ext cx="757398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Flowchart: Process 104"/>
                  <p:cNvSpPr/>
                  <p:nvPr/>
                </p:nvSpPr>
                <p:spPr>
                  <a:xfrm>
                    <a:off x="2843935" y="5884862"/>
                    <a:ext cx="353729" cy="342900"/>
                  </a:xfrm>
                  <a:prstGeom prst="flowChartProcess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3204876" y="6055518"/>
                    <a:ext cx="757398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0210800" y="6198394"/>
                  <a:ext cx="340519" cy="33344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10225219" y="6198394"/>
                  <a:ext cx="326100" cy="32616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Rectangle 112"/>
                <p:cNvSpPr/>
                <p:nvPr/>
              </p:nvSpPr>
              <p:spPr>
                <a:xfrm>
                  <a:off x="10429875" y="5766052"/>
                  <a:ext cx="49263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,C</a:t>
                  </a:r>
                  <a:r>
                    <a:rPr lang="en-US" sz="2400" baseline="-25000" dirty="0" smtClean="0"/>
                    <a:t>J</a:t>
                  </a:r>
                  <a:endParaRPr lang="en-US" sz="2400" baseline="-25000" dirty="0"/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>
          <a:xfrm>
            <a:off x="743406" y="1226380"/>
            <a:ext cx="640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 Josephson junction with island structure</a:t>
            </a:r>
            <a:endParaRPr lang="en-US" sz="2400" dirty="0"/>
          </a:p>
        </p:txBody>
      </p:sp>
      <p:sp>
        <p:nvSpPr>
          <p:cNvPr id="59" name="Flowchart: Connector 58"/>
          <p:cNvSpPr/>
          <p:nvPr/>
        </p:nvSpPr>
        <p:spPr>
          <a:xfrm>
            <a:off x="270899" y="1350476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5" grpId="0"/>
      <p:bldP spid="86" grpId="0"/>
      <p:bldP spid="87" grpId="0"/>
      <p:bldP spid="90" grpId="0"/>
      <p:bldP spid="91" grpId="0"/>
      <p:bldP spid="58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Charge Qubit</a:t>
            </a:r>
            <a:endParaRPr lang="en-US" sz="3200" dirty="0">
              <a:latin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5" y="1152059"/>
            <a:ext cx="4206030" cy="161925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224208" y="2789168"/>
            <a:ext cx="4828483" cy="2635996"/>
            <a:chOff x="204787" y="3130801"/>
            <a:chExt cx="4828483" cy="2635996"/>
          </a:xfrm>
        </p:grpSpPr>
        <p:grpSp>
          <p:nvGrpSpPr>
            <p:cNvPr id="50" name="Group 49"/>
            <p:cNvGrpSpPr/>
            <p:nvPr/>
          </p:nvGrpSpPr>
          <p:grpSpPr>
            <a:xfrm>
              <a:off x="838200" y="3130801"/>
              <a:ext cx="1892064" cy="779757"/>
              <a:chOff x="9431072" y="5752081"/>
              <a:chExt cx="1892064" cy="77975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0212349" y="5752081"/>
                <a:ext cx="50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r>
                  <a:rPr lang="en-US" sz="2400" baseline="-25000" dirty="0" smtClean="0"/>
                  <a:t>J1</a:t>
                </a:r>
                <a:endParaRPr lang="en-US" sz="2400" baseline="-25000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9431072" y="6188938"/>
                <a:ext cx="1892064" cy="342900"/>
                <a:chOff x="2070210" y="5884862"/>
                <a:chExt cx="1892064" cy="3429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070210" y="6055518"/>
                  <a:ext cx="75739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lowchart: Process 56"/>
                <p:cNvSpPr/>
                <p:nvPr/>
              </p:nvSpPr>
              <p:spPr>
                <a:xfrm>
                  <a:off x="2843935" y="5884862"/>
                  <a:ext cx="353729" cy="342900"/>
                </a:xfrm>
                <a:prstGeom prst="flowChartProcess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204876" y="6055518"/>
                  <a:ext cx="75739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10210800" y="6198394"/>
                <a:ext cx="340519" cy="3334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10225219" y="6198394"/>
                <a:ext cx="326100" cy="326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10551319" y="5774079"/>
                <a:ext cx="5968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,C</a:t>
                </a:r>
                <a:r>
                  <a:rPr lang="en-US" sz="2400" baseline="-25000" dirty="0" smtClean="0"/>
                  <a:t>J1</a:t>
                </a:r>
                <a:endParaRPr lang="en-US" sz="2400" baseline="-250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04787" y="3654934"/>
              <a:ext cx="4828483" cy="2111863"/>
              <a:chOff x="204787" y="3654934"/>
              <a:chExt cx="4828483" cy="211186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838200" y="4403341"/>
                <a:ext cx="1892064" cy="779757"/>
                <a:chOff x="9431072" y="5752081"/>
                <a:chExt cx="1892064" cy="779757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10212349" y="5752081"/>
                  <a:ext cx="5052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J2</a:t>
                  </a:r>
                  <a:endParaRPr lang="en-US" sz="2400" baseline="-25000" dirty="0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9431072" y="6188938"/>
                  <a:ext cx="1892064" cy="342900"/>
                  <a:chOff x="2070210" y="5884862"/>
                  <a:chExt cx="1892064" cy="34290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2070210" y="6055518"/>
                    <a:ext cx="757398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Flowchart: Process 65"/>
                  <p:cNvSpPr/>
                  <p:nvPr/>
                </p:nvSpPr>
                <p:spPr>
                  <a:xfrm>
                    <a:off x="2843935" y="5884862"/>
                    <a:ext cx="353729" cy="342900"/>
                  </a:xfrm>
                  <a:prstGeom prst="flowChartProcess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204876" y="6055518"/>
                    <a:ext cx="757398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0210800" y="6198394"/>
                  <a:ext cx="340519" cy="33344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0225219" y="6198394"/>
                  <a:ext cx="326100" cy="32616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/>
                <p:cNvSpPr/>
                <p:nvPr/>
              </p:nvSpPr>
              <p:spPr>
                <a:xfrm>
                  <a:off x="10551319" y="5785862"/>
                  <a:ext cx="5968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,C</a:t>
                  </a:r>
                  <a:r>
                    <a:rPr lang="en-US" sz="2400" baseline="-25000" dirty="0" smtClean="0"/>
                    <a:t>J2</a:t>
                  </a:r>
                  <a:endParaRPr lang="en-US" sz="2400" baseline="-25000" dirty="0"/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838200" y="3724274"/>
                <a:ext cx="0" cy="130086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54806" y="4374707"/>
                <a:ext cx="48339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204787" y="4360418"/>
                <a:ext cx="295275" cy="619332"/>
                <a:chOff x="204787" y="4360418"/>
                <a:chExt cx="295275" cy="619332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54806" y="4360418"/>
                  <a:ext cx="0" cy="4902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04787" y="4854300"/>
                  <a:ext cx="29527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62424" y="4915456"/>
                  <a:ext cx="18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14813" y="4979750"/>
                  <a:ext cx="72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/>
              <p:cNvCxnSpPr/>
              <p:nvPr/>
            </p:nvCxnSpPr>
            <p:spPr>
              <a:xfrm>
                <a:off x="2720739" y="3724274"/>
                <a:ext cx="0" cy="130086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2720739" y="4367914"/>
                <a:ext cx="298686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3021461" y="4220277"/>
                <a:ext cx="295274" cy="29527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</a:t>
                </a:r>
                <a:endParaRPr lang="en-US" dirty="0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H="1">
                <a:off x="3324782" y="4369058"/>
                <a:ext cx="48339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06339" y="4121408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961424" y="4121408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3961423" y="4368264"/>
                <a:ext cx="790597" cy="79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3672533" y="365493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C</a:t>
                </a:r>
                <a:r>
                  <a:rPr lang="en-US" sz="2400" baseline="-25000" dirty="0" smtClean="0"/>
                  <a:t>g</a:t>
                </a:r>
                <a:endParaRPr lang="en-US" sz="2400" baseline="-2500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472836" y="4587031"/>
                <a:ext cx="560434" cy="56043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Vg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4752020" y="4352357"/>
                <a:ext cx="0" cy="21964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4604382" y="5147465"/>
                <a:ext cx="295275" cy="619332"/>
                <a:chOff x="204787" y="4360418"/>
                <a:chExt cx="295275" cy="619332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354806" y="4360418"/>
                  <a:ext cx="0" cy="49029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04787" y="4854300"/>
                  <a:ext cx="29527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62424" y="4915456"/>
                  <a:ext cx="18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14813" y="4979750"/>
                  <a:ext cx="72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4" name="Flowchart: Connector 103"/>
          <p:cNvSpPr/>
          <p:nvPr/>
        </p:nvSpPr>
        <p:spPr>
          <a:xfrm>
            <a:off x="8518326" y="5586478"/>
            <a:ext cx="321362" cy="32136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7095078" y="5563424"/>
            <a:ext cx="344416" cy="34441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22897"/>
              </p:ext>
            </p:extLst>
          </p:nvPr>
        </p:nvGraphicFramePr>
        <p:xfrm>
          <a:off x="6760928" y="1534346"/>
          <a:ext cx="4343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0" name="Equation" r:id="rId4" imgW="2806560" imgH="393480" progId="Equation.DSMT4">
                  <p:embed/>
                </p:oleObj>
              </mc:Choice>
              <mc:Fallback>
                <p:oleObj name="Equation" r:id="rId4" imgW="2806560" imgH="39348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928" y="1534346"/>
                        <a:ext cx="4343400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6687958" y="1081722"/>
            <a:ext cx="284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Equation of Motion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6760928" y="2215708"/>
            <a:ext cx="203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Lagrangian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6493668" y="2592378"/>
            <a:ext cx="3327792" cy="728663"/>
            <a:chOff x="5464968" y="2592378"/>
            <a:chExt cx="3327792" cy="728663"/>
          </a:xfrm>
        </p:grpSpPr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919737"/>
                </p:ext>
              </p:extLst>
            </p:nvPr>
          </p:nvGraphicFramePr>
          <p:xfrm>
            <a:off x="5843185" y="2592378"/>
            <a:ext cx="2949575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1" name="Equation" r:id="rId6" imgW="1904760" imgH="469800" progId="Equation.DSMT4">
                    <p:embed/>
                  </p:oleObj>
                </mc:Choice>
                <mc:Fallback>
                  <p:oleObj name="Equation" r:id="rId6" imgW="1904760" imgH="469800" progId="Equation.DSMT4">
                    <p:embed/>
                    <p:pic>
                      <p:nvPicPr>
                        <p:cNvPr id="103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3185" y="2592378"/>
                          <a:ext cx="2949575" cy="728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Flowchart: Connector 112"/>
            <p:cNvSpPr/>
            <p:nvPr/>
          </p:nvSpPr>
          <p:spPr>
            <a:xfrm>
              <a:off x="5464968" y="2849552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499419" y="3329810"/>
            <a:ext cx="4228504" cy="688975"/>
            <a:chOff x="5470719" y="3329810"/>
            <a:chExt cx="4228504" cy="688975"/>
          </a:xfrm>
        </p:grpSpPr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6569260"/>
                </p:ext>
              </p:extLst>
            </p:nvPr>
          </p:nvGraphicFramePr>
          <p:xfrm>
            <a:off x="5843185" y="3329810"/>
            <a:ext cx="3856038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2" name="Equation" r:id="rId8" imgW="2489040" imgH="444240" progId="Equation.DSMT4">
                    <p:embed/>
                  </p:oleObj>
                </mc:Choice>
                <mc:Fallback>
                  <p:oleObj name="Equation" r:id="rId8" imgW="2489040" imgH="444240" progId="Equation.DSMT4">
                    <p:embed/>
                    <p:pic>
                      <p:nvPicPr>
                        <p:cNvPr id="11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3185" y="3329810"/>
                          <a:ext cx="3856038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Flowchart: Connector 113"/>
            <p:cNvSpPr/>
            <p:nvPr/>
          </p:nvSpPr>
          <p:spPr>
            <a:xfrm>
              <a:off x="5470719" y="3568925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507177" y="4095489"/>
            <a:ext cx="3666708" cy="708025"/>
            <a:chOff x="5478477" y="4095489"/>
            <a:chExt cx="3666708" cy="708025"/>
          </a:xfrm>
        </p:grpSpPr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4636192"/>
                </p:ext>
              </p:extLst>
            </p:nvPr>
          </p:nvGraphicFramePr>
          <p:xfrm>
            <a:off x="5843185" y="4095489"/>
            <a:ext cx="330200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3" name="Equation" r:id="rId10" imgW="2133360" imgH="457200" progId="Equation.DSMT4">
                    <p:embed/>
                  </p:oleObj>
                </mc:Choice>
                <mc:Fallback>
                  <p:oleObj name="Equation" r:id="rId10" imgW="2133360" imgH="457200" progId="Equation.DSMT4">
                    <p:embed/>
                    <p:pic>
                      <p:nvPicPr>
                        <p:cNvPr id="10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3185" y="4095489"/>
                          <a:ext cx="3302000" cy="708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Flowchart: Connector 114"/>
            <p:cNvSpPr/>
            <p:nvPr/>
          </p:nvSpPr>
          <p:spPr>
            <a:xfrm>
              <a:off x="5478477" y="4170652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504601" y="4637088"/>
            <a:ext cx="1624987" cy="787400"/>
            <a:chOff x="5475901" y="4637088"/>
            <a:chExt cx="1624987" cy="787400"/>
          </a:xfrm>
        </p:grpSpPr>
        <p:sp>
          <p:nvSpPr>
            <p:cNvPr id="116" name="Flowchart: Connector 115"/>
            <p:cNvSpPr/>
            <p:nvPr/>
          </p:nvSpPr>
          <p:spPr>
            <a:xfrm>
              <a:off x="5475901" y="4782868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17" name="Object 1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072667"/>
                </p:ext>
              </p:extLst>
            </p:nvPr>
          </p:nvGraphicFramePr>
          <p:xfrm>
            <a:off x="5959475" y="4637088"/>
            <a:ext cx="11414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4" name="Equation" r:id="rId12" imgW="736560" imgH="507960" progId="Equation.DSMT4">
                    <p:embed/>
                  </p:oleObj>
                </mc:Choice>
                <mc:Fallback>
                  <p:oleObj name="Equation" r:id="rId12" imgW="736560" imgH="507960" progId="Equation.DSMT4">
                    <p:embed/>
                    <p:pic>
                      <p:nvPicPr>
                        <p:cNvPr id="103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475" y="4637088"/>
                          <a:ext cx="1141413" cy="787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" name="Multiply 122"/>
          <p:cNvSpPr/>
          <p:nvPr/>
        </p:nvSpPr>
        <p:spPr>
          <a:xfrm>
            <a:off x="3088707" y="2964699"/>
            <a:ext cx="2423114" cy="2531340"/>
          </a:xfrm>
          <a:prstGeom prst="mathMultiply">
            <a:avLst>
              <a:gd name="adj1" fmla="val 46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73566"/>
              </p:ext>
            </p:extLst>
          </p:nvPr>
        </p:nvGraphicFramePr>
        <p:xfrm>
          <a:off x="6654621" y="5471502"/>
          <a:ext cx="3263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5" name="Equation" r:id="rId14" imgW="2108160" imgH="761760" progId="Equation.DSMT4">
                  <p:embed/>
                </p:oleObj>
              </mc:Choice>
              <mc:Fallback>
                <p:oleObj name="Equation" r:id="rId14" imgW="2108160" imgH="76176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621" y="5471502"/>
                        <a:ext cx="3263900" cy="118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7" grpId="0"/>
      <p:bldP spid="108" grpId="0"/>
      <p:bldP spid="123" grpId="0" animBg="1"/>
      <p:bldP spid="1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2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Charge Qubit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14664"/>
              </p:ext>
            </p:extLst>
          </p:nvPr>
        </p:nvGraphicFramePr>
        <p:xfrm>
          <a:off x="671513" y="2640052"/>
          <a:ext cx="1690688" cy="70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8" name="Equation" r:id="rId3" imgW="761760" imgH="317160" progId="Equation.DSMT4">
                  <p:embed/>
                </p:oleObj>
              </mc:Choice>
              <mc:Fallback>
                <p:oleObj name="Equation" r:id="rId3" imgW="761760" imgH="317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40052"/>
                        <a:ext cx="1690688" cy="705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91468"/>
              </p:ext>
            </p:extLst>
          </p:nvPr>
        </p:nvGraphicFramePr>
        <p:xfrm>
          <a:off x="671513" y="3469351"/>
          <a:ext cx="23955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9" name="Equation" r:id="rId5" imgW="1079280" imgH="253800" progId="Equation.DSMT4">
                  <p:embed/>
                </p:oleObj>
              </mc:Choice>
              <mc:Fallback>
                <p:oleObj name="Equation" r:id="rId5" imgW="107928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469351"/>
                        <a:ext cx="2395538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79856"/>
              </p:ext>
            </p:extLst>
          </p:nvPr>
        </p:nvGraphicFramePr>
        <p:xfrm>
          <a:off x="4027488" y="3469351"/>
          <a:ext cx="2789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0" name="Equation" r:id="rId7" imgW="1257120" imgH="342720" progId="Equation.DSMT4">
                  <p:embed/>
                </p:oleObj>
              </mc:Choice>
              <mc:Fallback>
                <p:oleObj name="Equation" r:id="rId7" imgW="1257120" imgH="342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3469351"/>
                        <a:ext cx="278923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3228182" y="3571845"/>
            <a:ext cx="638175" cy="3601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2888" y="1327988"/>
            <a:ext cx="4106679" cy="400110"/>
            <a:chOff x="242888" y="1327988"/>
            <a:chExt cx="4106679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514350" y="1327988"/>
              <a:ext cx="3835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Express Hamiltonian in the N basis</a:t>
              </a:r>
              <a:endParaRPr lang="en-US" sz="2000" dirty="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42888" y="1420886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2888" y="1947882"/>
            <a:ext cx="7843087" cy="400110"/>
            <a:chOff x="242888" y="1947882"/>
            <a:chExt cx="7843087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14350" y="1947882"/>
              <a:ext cx="7571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State with a certain charge N is a “plane wave” in phase representation</a:t>
              </a:r>
              <a:endParaRPr lang="en-US" sz="2000" dirty="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42888" y="2034106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lowchart: Connector 17"/>
          <p:cNvSpPr/>
          <p:nvPr/>
        </p:nvSpPr>
        <p:spPr>
          <a:xfrm>
            <a:off x="300036" y="4445840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350" y="4363545"/>
            <a:ext cx="2073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Final Hamiltonian </a:t>
            </a:r>
            <a:endParaRPr lang="en-US" sz="20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43227"/>
              </p:ext>
            </p:extLst>
          </p:nvPr>
        </p:nvGraphicFramePr>
        <p:xfrm>
          <a:off x="563563" y="5092700"/>
          <a:ext cx="78057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1" name="Equation" r:id="rId9" imgW="3517560" imgH="419040" progId="Equation.DSMT4">
                  <p:embed/>
                </p:oleObj>
              </mc:Choice>
              <mc:Fallback>
                <p:oleObj name="Equation" r:id="rId9" imgW="351756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092700"/>
                        <a:ext cx="7805737" cy="93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2856730" y="4374380"/>
            <a:ext cx="294486" cy="3529754"/>
          </a:xfrm>
          <a:prstGeom prst="leftBrace">
            <a:avLst>
              <a:gd name="adj1" fmla="val 126113"/>
              <a:gd name="adj2" fmla="val 46459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536556" y="4482330"/>
            <a:ext cx="294486" cy="3313854"/>
          </a:xfrm>
          <a:prstGeom prst="leftBrace">
            <a:avLst>
              <a:gd name="adj1" fmla="val 126113"/>
              <a:gd name="adj2" fmla="val 46459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79533" y="6360152"/>
            <a:ext cx="170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Charging Energy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79980" y="6360152"/>
            <a:ext cx="18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Josephson Energy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660" y="1083835"/>
            <a:ext cx="3410680" cy="19005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2680" y="3681459"/>
            <a:ext cx="3409660" cy="13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 animBg="1"/>
      <p:bldP spid="24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-1397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Charge Qubit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8043"/>
            <a:ext cx="12139356" cy="5297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150" y="5334000"/>
            <a:ext cx="381000" cy="428625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2888" y="1327988"/>
            <a:ext cx="4013512" cy="400110"/>
            <a:chOff x="242888" y="1327988"/>
            <a:chExt cx="4013512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14350" y="1327988"/>
              <a:ext cx="37420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Joesphson</a:t>
              </a:r>
              <a:r>
                <a:rPr lang="en-US" sz="2000" dirty="0" smtClean="0"/>
                <a:t> Energy lifts degeneracy</a:t>
              </a:r>
              <a:endParaRPr lang="en-US" sz="2000" dirty="0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42888" y="1420886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61356" y="252030"/>
            <a:ext cx="1248604" cy="1168856"/>
            <a:chOff x="9505950" y="5114552"/>
            <a:chExt cx="1562100" cy="1292082"/>
          </a:xfrm>
        </p:grpSpPr>
        <p:sp>
          <p:nvSpPr>
            <p:cNvPr id="10" name="Flowchart: Connector 9"/>
            <p:cNvSpPr/>
            <p:nvPr/>
          </p:nvSpPr>
          <p:spPr>
            <a:xfrm>
              <a:off x="9505950" y="5114552"/>
              <a:ext cx="1562100" cy="128657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9658350" y="5232844"/>
              <a:ext cx="1257300" cy="75917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9852025" y="5498199"/>
              <a:ext cx="434975" cy="504826"/>
            </a:xfrm>
            <a:prstGeom prst="straightConnector1">
              <a:avLst/>
            </a:prstGeom>
            <a:ln w="57150">
              <a:solidFill>
                <a:srgbClr val="0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839880"/>
                </p:ext>
              </p:extLst>
            </p:nvPr>
          </p:nvGraphicFramePr>
          <p:xfrm>
            <a:off x="10072687" y="6004112"/>
            <a:ext cx="442548" cy="402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8" name="Equation" r:id="rId4" imgW="419040" imgH="380880" progId="Equation.DSMT4">
                    <p:embed/>
                  </p:oleObj>
                </mc:Choice>
                <mc:Fallback>
                  <p:oleObj name="Equation" r:id="rId4" imgW="419040" imgH="38088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72687" y="6004112"/>
                          <a:ext cx="442548" cy="4025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9637806" y="549269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89943" y="520765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340977" y="520765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55535" y="551543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50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7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89127"/>
              </p:ext>
            </p:extLst>
          </p:nvPr>
        </p:nvGraphicFramePr>
        <p:xfrm>
          <a:off x="474663" y="1895475"/>
          <a:ext cx="42560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" name="Equation" r:id="rId3" imgW="1917360" imgH="393480" progId="Equation.DSMT4">
                  <p:embed/>
                </p:oleObj>
              </mc:Choice>
              <mc:Fallback>
                <p:oleObj name="Equation" r:id="rId3" imgW="191736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895475"/>
                        <a:ext cx="4256087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750" y="-13970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Two level system</a:t>
            </a:r>
            <a:endParaRPr lang="en-US" dirty="0">
              <a:latin typeface="+mn-lt"/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2345255" y="1985610"/>
            <a:ext cx="762384" cy="762384"/>
          </a:xfrm>
          <a:prstGeom prst="flowChartConnector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31" idx="1"/>
          </p:cNvCxnSpPr>
          <p:nvPr/>
        </p:nvCxnSpPr>
        <p:spPr>
          <a:xfrm flipH="1" flipV="1">
            <a:off x="2935947" y="2805778"/>
            <a:ext cx="1174456" cy="152155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957" y="3066736"/>
            <a:ext cx="2554445" cy="37310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039" y="5406232"/>
            <a:ext cx="1219322" cy="8781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657" y="3572364"/>
            <a:ext cx="4828483" cy="2635996"/>
            <a:chOff x="642657" y="3572364"/>
            <a:chExt cx="4828483" cy="2635996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8508831"/>
                </p:ext>
              </p:extLst>
            </p:nvPr>
          </p:nvGraphicFramePr>
          <p:xfrm>
            <a:off x="1296221" y="3775679"/>
            <a:ext cx="366712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2" name="Equation" r:id="rId7" imgW="164880" imgH="152280" progId="Equation.DSMT4">
                    <p:embed/>
                  </p:oleObj>
                </mc:Choice>
                <mc:Fallback>
                  <p:oleObj name="Equation" r:id="rId7" imgW="164880" imgH="15228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221" y="3775679"/>
                          <a:ext cx="366712" cy="3381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642657" y="3572364"/>
              <a:ext cx="4828483" cy="2635996"/>
              <a:chOff x="642657" y="3572364"/>
              <a:chExt cx="4828483" cy="263599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42657" y="3572364"/>
                <a:ext cx="4828483" cy="2635996"/>
                <a:chOff x="204787" y="3130801"/>
                <a:chExt cx="4828483" cy="2635996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838200" y="3130801"/>
                  <a:ext cx="1892064" cy="779757"/>
                  <a:chOff x="9431072" y="5752081"/>
                  <a:chExt cx="1892064" cy="779757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212349" y="5752081"/>
                    <a:ext cx="50526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E</a:t>
                    </a:r>
                    <a:r>
                      <a:rPr lang="en-US" sz="2400" baseline="-25000" dirty="0" smtClean="0"/>
                      <a:t>J1</a:t>
                    </a:r>
                    <a:endParaRPr lang="en-US" sz="2400" baseline="-25000" dirty="0"/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9431072" y="6188938"/>
                    <a:ext cx="1892064" cy="342900"/>
                    <a:chOff x="2070210" y="5884862"/>
                    <a:chExt cx="1892064" cy="342900"/>
                  </a:xfrm>
                </p:grpSpPr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2070210" y="6055518"/>
                      <a:ext cx="757398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Flowchart: Process 56"/>
                    <p:cNvSpPr/>
                    <p:nvPr/>
                  </p:nvSpPr>
                  <p:spPr>
                    <a:xfrm>
                      <a:off x="2843935" y="5884862"/>
                      <a:ext cx="353729" cy="342900"/>
                    </a:xfrm>
                    <a:prstGeom prst="flowChartProcess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3204876" y="6055518"/>
                      <a:ext cx="757398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0210800" y="6198394"/>
                    <a:ext cx="340519" cy="33344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10225219" y="6198394"/>
                    <a:ext cx="326100" cy="32616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0551319" y="5774079"/>
                    <a:ext cx="59683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 smtClean="0"/>
                      <a:t>,C</a:t>
                    </a:r>
                    <a:r>
                      <a:rPr lang="en-US" sz="2400" baseline="-25000" dirty="0" smtClean="0"/>
                      <a:t>J1</a:t>
                    </a:r>
                    <a:endParaRPr lang="en-US" sz="2400" baseline="-25000" dirty="0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04787" y="3654934"/>
                  <a:ext cx="4828483" cy="2111863"/>
                  <a:chOff x="204787" y="3654934"/>
                  <a:chExt cx="4828483" cy="2111863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838200" y="4403341"/>
                    <a:ext cx="1892064" cy="779757"/>
                    <a:chOff x="9431072" y="5752081"/>
                    <a:chExt cx="1892064" cy="779757"/>
                  </a:xfrm>
                </p:grpSpPr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0212349" y="5752081"/>
                      <a:ext cx="50526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/>
                        <a:t>E</a:t>
                      </a:r>
                      <a:r>
                        <a:rPr lang="en-US" sz="2400" baseline="-25000" dirty="0" smtClean="0"/>
                        <a:t>J2</a:t>
                      </a:r>
                      <a:endParaRPr lang="en-US" sz="2400" baseline="-25000" dirty="0"/>
                    </a:p>
                  </p:txBody>
                </p: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9431072" y="6188938"/>
                      <a:ext cx="1892064" cy="342900"/>
                      <a:chOff x="2070210" y="5884862"/>
                      <a:chExt cx="1892064" cy="342900"/>
                    </a:xfrm>
                  </p:grpSpPr>
                  <p:cxnSp>
                    <p:nvCxnSpPr>
                      <p:cNvPr id="48" name="Straight Connector 47"/>
                      <p:cNvCxnSpPr/>
                      <p:nvPr/>
                    </p:nvCxnSpPr>
                    <p:spPr>
                      <a:xfrm>
                        <a:off x="2070210" y="6055518"/>
                        <a:ext cx="757398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Flowchart: Process 48"/>
                      <p:cNvSpPr/>
                      <p:nvPr/>
                    </p:nvSpPr>
                    <p:spPr>
                      <a:xfrm>
                        <a:off x="2843935" y="5884862"/>
                        <a:ext cx="353729" cy="342900"/>
                      </a:xfrm>
                      <a:prstGeom prst="flowChartProcess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>
                        <a:off x="3204876" y="6055518"/>
                        <a:ext cx="757398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10210800" y="6198394"/>
                      <a:ext cx="340519" cy="3334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V="1">
                      <a:off x="10225219" y="6198394"/>
                      <a:ext cx="326100" cy="32616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10551319" y="5785862"/>
                      <a:ext cx="596830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 smtClean="0"/>
                        <a:t>,C</a:t>
                      </a:r>
                      <a:r>
                        <a:rPr lang="en-US" sz="2400" baseline="-25000" dirty="0" smtClean="0"/>
                        <a:t>J2</a:t>
                      </a:r>
                      <a:endParaRPr lang="en-US" sz="2400" baseline="-25000" dirty="0"/>
                    </a:p>
                  </p:txBody>
                </p:sp>
              </p:grp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838200" y="3724274"/>
                    <a:ext cx="0" cy="13008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54806" y="4374707"/>
                    <a:ext cx="48339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04787" y="4360418"/>
                    <a:ext cx="295275" cy="619332"/>
                    <a:chOff x="204787" y="4360418"/>
                    <a:chExt cx="295275" cy="619332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354806" y="4360418"/>
                      <a:ext cx="0" cy="490299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204787" y="4854300"/>
                      <a:ext cx="295275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262424" y="4915456"/>
                      <a:ext cx="180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314813" y="4979750"/>
                      <a:ext cx="72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720739" y="3724274"/>
                    <a:ext cx="0" cy="13008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2720739" y="4367914"/>
                    <a:ext cx="29868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25"/>
                  <p:cNvSpPr/>
                  <p:nvPr/>
                </p:nvSpPr>
                <p:spPr>
                  <a:xfrm>
                    <a:off x="3021461" y="4220277"/>
                    <a:ext cx="295274" cy="29527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I</a:t>
                    </a:r>
                    <a:endParaRPr lang="en-US" dirty="0"/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3324782" y="4369058"/>
                    <a:ext cx="48339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3806339" y="4121408"/>
                    <a:ext cx="0" cy="4921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3961424" y="4121408"/>
                    <a:ext cx="0" cy="4921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3961423" y="4368264"/>
                    <a:ext cx="790597" cy="79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/>
                  <p:nvPr/>
                </p:nvSpPr>
                <p:spPr>
                  <a:xfrm>
                    <a:off x="3672533" y="3654934"/>
                    <a:ext cx="4443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 smtClean="0"/>
                      <a:t>C</a:t>
                    </a:r>
                    <a:r>
                      <a:rPr lang="en-US" sz="2400" baseline="-25000" dirty="0" smtClean="0"/>
                      <a:t>g</a:t>
                    </a:r>
                    <a:endParaRPr lang="en-US" sz="2400" baseline="-25000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4472836" y="4587031"/>
                    <a:ext cx="560434" cy="5604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Vg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752020" y="4352357"/>
                    <a:ext cx="0" cy="21964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604382" y="5147465"/>
                    <a:ext cx="295275" cy="619332"/>
                    <a:chOff x="204787" y="4360418"/>
                    <a:chExt cx="295275" cy="619332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354806" y="4360418"/>
                      <a:ext cx="0" cy="490299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204787" y="4854300"/>
                      <a:ext cx="295275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262424" y="4915456"/>
                      <a:ext cx="180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314813" y="4979750"/>
                      <a:ext cx="72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04" name="Group 103"/>
              <p:cNvGrpSpPr/>
              <p:nvPr/>
            </p:nvGrpSpPr>
            <p:grpSpPr>
              <a:xfrm>
                <a:off x="1324384" y="4389755"/>
                <a:ext cx="810151" cy="875389"/>
                <a:chOff x="6013393" y="2621280"/>
                <a:chExt cx="810151" cy="875389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058804" y="2685268"/>
                  <a:ext cx="727489" cy="749317"/>
                  <a:chOff x="4961837" y="3284220"/>
                  <a:chExt cx="727489" cy="749317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4963507" y="3284220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75" name="Flowchart: Connector 74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Flowchart: Connector 75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236610" y="3284220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79" name="Flowchart: Connector 78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Flowchart: Connector 79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5511484" y="3284220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82" name="Flowchart: Connector 81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lowchart: Connector 82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4961837" y="3579743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85" name="Flowchart: Connector 84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lowchart: Connector 85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5234940" y="3579743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88" name="Flowchart: Connector 87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lowchart: Connector 88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5509814" y="3579743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91" name="Flowchart: Connector 90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Flowchart: Connector 91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4963507" y="3855695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94" name="Flowchart: Connector 93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Flowchart: Connector 94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5236610" y="3855695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97" name="Flowchart: Connector 96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Flowchart: Connector 97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511484" y="3855695"/>
                    <a:ext cx="177842" cy="177842"/>
                    <a:chOff x="4963507" y="3284220"/>
                    <a:chExt cx="177842" cy="177842"/>
                  </a:xfrm>
                </p:grpSpPr>
                <p:sp>
                  <p:nvSpPr>
                    <p:cNvPr id="100" name="Flowchart: Connector 99"/>
                    <p:cNvSpPr/>
                    <p:nvPr/>
                  </p:nvSpPr>
                  <p:spPr>
                    <a:xfrm>
                      <a:off x="4963507" y="3284220"/>
                      <a:ext cx="177842" cy="177842"/>
                    </a:xfrm>
                    <a:prstGeom prst="flowChartConnector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Flowchart: Connector 100"/>
                    <p:cNvSpPr/>
                    <p:nvPr/>
                  </p:nvSpPr>
                  <p:spPr>
                    <a:xfrm>
                      <a:off x="5029441" y="3350281"/>
                      <a:ext cx="45720" cy="45720"/>
                    </a:xfrm>
                    <a:prstGeom prst="flowChartConnec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03" name="Flowchart: Process 102"/>
                <p:cNvSpPr/>
                <p:nvPr/>
              </p:nvSpPr>
              <p:spPr>
                <a:xfrm>
                  <a:off x="6013393" y="2621280"/>
                  <a:ext cx="810151" cy="875389"/>
                </a:xfrm>
                <a:prstGeom prst="flowChartProcess">
                  <a:avLst/>
                </a:prstGeom>
                <a:noFill/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5" name="Flowchart: Connector 104"/>
          <p:cNvSpPr/>
          <p:nvPr/>
        </p:nvSpPr>
        <p:spPr>
          <a:xfrm>
            <a:off x="3612388" y="1867385"/>
            <a:ext cx="874264" cy="874264"/>
          </a:xfrm>
          <a:prstGeom prst="flowChartConnector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2551561" y="2781775"/>
            <a:ext cx="1419966" cy="18787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248128" y="902707"/>
            <a:ext cx="4782612" cy="2324695"/>
            <a:chOff x="6772176" y="902707"/>
            <a:chExt cx="5258564" cy="2324695"/>
          </a:xfrm>
        </p:grpSpPr>
        <p:sp>
          <p:nvSpPr>
            <p:cNvPr id="124" name="Flowchart: Connector 4"/>
            <p:cNvSpPr/>
            <p:nvPr/>
          </p:nvSpPr>
          <p:spPr>
            <a:xfrm>
              <a:off x="6772176" y="1540865"/>
              <a:ext cx="2140936" cy="1686537"/>
            </a:xfrm>
            <a:custGeom>
              <a:avLst/>
              <a:gdLst>
                <a:gd name="connsiteX0" fmla="*/ 0 w 1483360"/>
                <a:gd name="connsiteY0" fmla="*/ 741680 h 1483360"/>
                <a:gd name="connsiteX1" fmla="*/ 741680 w 1483360"/>
                <a:gd name="connsiteY1" fmla="*/ 0 h 1483360"/>
                <a:gd name="connsiteX2" fmla="*/ 1483360 w 1483360"/>
                <a:gd name="connsiteY2" fmla="*/ 741680 h 1483360"/>
                <a:gd name="connsiteX3" fmla="*/ 741680 w 1483360"/>
                <a:gd name="connsiteY3" fmla="*/ 1483360 h 1483360"/>
                <a:gd name="connsiteX4" fmla="*/ 0 w 1483360"/>
                <a:gd name="connsiteY4" fmla="*/ 741680 h 1483360"/>
                <a:gd name="connsiteX0" fmla="*/ 4020 w 1487380"/>
                <a:gd name="connsiteY0" fmla="*/ 579120 h 1320800"/>
                <a:gd name="connsiteX1" fmla="*/ 1030180 w 1487380"/>
                <a:gd name="connsiteY1" fmla="*/ 0 h 1320800"/>
                <a:gd name="connsiteX2" fmla="*/ 1487380 w 1487380"/>
                <a:gd name="connsiteY2" fmla="*/ 579120 h 1320800"/>
                <a:gd name="connsiteX3" fmla="*/ 745700 w 1487380"/>
                <a:gd name="connsiteY3" fmla="*/ 1320800 h 1320800"/>
                <a:gd name="connsiteX4" fmla="*/ 4020 w 1487380"/>
                <a:gd name="connsiteY4" fmla="*/ 579120 h 1320800"/>
                <a:gd name="connsiteX0" fmla="*/ 3026 w 1608306"/>
                <a:gd name="connsiteY0" fmla="*/ 586009 h 1359740"/>
                <a:gd name="connsiteX1" fmla="*/ 1029186 w 1608306"/>
                <a:gd name="connsiteY1" fmla="*/ 6889 h 1359740"/>
                <a:gd name="connsiteX2" fmla="*/ 1608306 w 1608306"/>
                <a:gd name="connsiteY2" fmla="*/ 982249 h 1359740"/>
                <a:gd name="connsiteX3" fmla="*/ 744706 w 1608306"/>
                <a:gd name="connsiteY3" fmla="*/ 1327689 h 1359740"/>
                <a:gd name="connsiteX4" fmla="*/ 3026 w 1608306"/>
                <a:gd name="connsiteY4" fmla="*/ 586009 h 1359740"/>
                <a:gd name="connsiteX0" fmla="*/ 20767 w 1626047"/>
                <a:gd name="connsiteY0" fmla="*/ 586681 h 1602565"/>
                <a:gd name="connsiteX1" fmla="*/ 1046927 w 1626047"/>
                <a:gd name="connsiteY1" fmla="*/ 7561 h 1602565"/>
                <a:gd name="connsiteX2" fmla="*/ 1626047 w 1626047"/>
                <a:gd name="connsiteY2" fmla="*/ 982921 h 1602565"/>
                <a:gd name="connsiteX3" fmla="*/ 457647 w 1626047"/>
                <a:gd name="connsiteY3" fmla="*/ 1592521 h 1602565"/>
                <a:gd name="connsiteX4" fmla="*/ 20767 w 1626047"/>
                <a:gd name="connsiteY4" fmla="*/ 586681 h 1602565"/>
                <a:gd name="connsiteX0" fmla="*/ 15154 w 1624157"/>
                <a:gd name="connsiteY0" fmla="*/ 586681 h 1617821"/>
                <a:gd name="connsiteX1" fmla="*/ 1041314 w 1624157"/>
                <a:gd name="connsiteY1" fmla="*/ 7561 h 1617821"/>
                <a:gd name="connsiteX2" fmla="*/ 1620434 w 1624157"/>
                <a:gd name="connsiteY2" fmla="*/ 982921 h 1617821"/>
                <a:gd name="connsiteX3" fmla="*/ 787315 w 1624157"/>
                <a:gd name="connsiteY3" fmla="*/ 1287721 h 1617821"/>
                <a:gd name="connsiteX4" fmla="*/ 452034 w 1624157"/>
                <a:gd name="connsiteY4" fmla="*/ 1592521 h 1617821"/>
                <a:gd name="connsiteX5" fmla="*/ 15154 w 1624157"/>
                <a:gd name="connsiteY5" fmla="*/ 586681 h 1617821"/>
                <a:gd name="connsiteX0" fmla="*/ 16905 w 1626333"/>
                <a:gd name="connsiteY0" fmla="*/ 546675 h 1577815"/>
                <a:gd name="connsiteX1" fmla="*/ 1083705 w 1626333"/>
                <a:gd name="connsiteY1" fmla="*/ 8195 h 1577815"/>
                <a:gd name="connsiteX2" fmla="*/ 1622185 w 1626333"/>
                <a:gd name="connsiteY2" fmla="*/ 942915 h 1577815"/>
                <a:gd name="connsiteX3" fmla="*/ 789066 w 1626333"/>
                <a:gd name="connsiteY3" fmla="*/ 1247715 h 1577815"/>
                <a:gd name="connsiteX4" fmla="*/ 453785 w 1626333"/>
                <a:gd name="connsiteY4" fmla="*/ 1552515 h 1577815"/>
                <a:gd name="connsiteX5" fmla="*/ 16905 w 1626333"/>
                <a:gd name="connsiteY5" fmla="*/ 546675 h 1577815"/>
                <a:gd name="connsiteX0" fmla="*/ 16905 w 1624742"/>
                <a:gd name="connsiteY0" fmla="*/ 649936 h 1681076"/>
                <a:gd name="connsiteX1" fmla="*/ 1083705 w 1624742"/>
                <a:gd name="connsiteY1" fmla="*/ 111456 h 1681076"/>
                <a:gd name="connsiteX2" fmla="*/ 1622185 w 1624742"/>
                <a:gd name="connsiteY2" fmla="*/ 1046176 h 1681076"/>
                <a:gd name="connsiteX3" fmla="*/ 789066 w 1624742"/>
                <a:gd name="connsiteY3" fmla="*/ 1350976 h 1681076"/>
                <a:gd name="connsiteX4" fmla="*/ 453785 w 1624742"/>
                <a:gd name="connsiteY4" fmla="*/ 1655776 h 1681076"/>
                <a:gd name="connsiteX5" fmla="*/ 16905 w 1624742"/>
                <a:gd name="connsiteY5" fmla="*/ 649936 h 1681076"/>
                <a:gd name="connsiteX0" fmla="*/ 16905 w 1626333"/>
                <a:gd name="connsiteY0" fmla="*/ 546675 h 1577815"/>
                <a:gd name="connsiteX1" fmla="*/ 1083705 w 1626333"/>
                <a:gd name="connsiteY1" fmla="*/ 8195 h 1577815"/>
                <a:gd name="connsiteX2" fmla="*/ 1622185 w 1626333"/>
                <a:gd name="connsiteY2" fmla="*/ 942915 h 1577815"/>
                <a:gd name="connsiteX3" fmla="*/ 789066 w 1626333"/>
                <a:gd name="connsiteY3" fmla="*/ 1247715 h 1577815"/>
                <a:gd name="connsiteX4" fmla="*/ 453785 w 1626333"/>
                <a:gd name="connsiteY4" fmla="*/ 1552515 h 1577815"/>
                <a:gd name="connsiteX5" fmla="*/ 16905 w 1626333"/>
                <a:gd name="connsiteY5" fmla="*/ 546675 h 1577815"/>
                <a:gd name="connsiteX0" fmla="*/ 6118 w 1615546"/>
                <a:gd name="connsiteY0" fmla="*/ 546675 h 1577815"/>
                <a:gd name="connsiteX1" fmla="*/ 1072918 w 1615546"/>
                <a:gd name="connsiteY1" fmla="*/ 8195 h 1577815"/>
                <a:gd name="connsiteX2" fmla="*/ 1611398 w 1615546"/>
                <a:gd name="connsiteY2" fmla="*/ 942915 h 1577815"/>
                <a:gd name="connsiteX3" fmla="*/ 778279 w 1615546"/>
                <a:gd name="connsiteY3" fmla="*/ 1247715 h 1577815"/>
                <a:gd name="connsiteX4" fmla="*/ 442998 w 1615546"/>
                <a:gd name="connsiteY4" fmla="*/ 1552515 h 1577815"/>
                <a:gd name="connsiteX5" fmla="*/ 6118 w 1615546"/>
                <a:gd name="connsiteY5" fmla="*/ 546675 h 1577815"/>
                <a:gd name="connsiteX0" fmla="*/ 12237 w 1620672"/>
                <a:gd name="connsiteY0" fmla="*/ 245556 h 1276696"/>
                <a:gd name="connsiteX1" fmla="*/ 967277 w 1620672"/>
                <a:gd name="connsiteY1" fmla="*/ 22036 h 1276696"/>
                <a:gd name="connsiteX2" fmla="*/ 1617517 w 1620672"/>
                <a:gd name="connsiteY2" fmla="*/ 641796 h 1276696"/>
                <a:gd name="connsiteX3" fmla="*/ 784398 w 1620672"/>
                <a:gd name="connsiteY3" fmla="*/ 946596 h 1276696"/>
                <a:gd name="connsiteX4" fmla="*/ 449117 w 1620672"/>
                <a:gd name="connsiteY4" fmla="*/ 1251396 h 1276696"/>
                <a:gd name="connsiteX5" fmla="*/ 12237 w 1620672"/>
                <a:gd name="connsiteY5" fmla="*/ 245556 h 127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672" h="1276696">
                  <a:moveTo>
                    <a:pt x="12237" y="245556"/>
                  </a:moveTo>
                  <a:cubicBezTo>
                    <a:pt x="98597" y="40663"/>
                    <a:pt x="699730" y="-44004"/>
                    <a:pt x="967277" y="22036"/>
                  </a:cubicBezTo>
                  <a:cubicBezTo>
                    <a:pt x="1234824" y="88076"/>
                    <a:pt x="1661543" y="382716"/>
                    <a:pt x="1617517" y="641796"/>
                  </a:cubicBezTo>
                  <a:cubicBezTo>
                    <a:pt x="1573491" y="900876"/>
                    <a:pt x="979131" y="844996"/>
                    <a:pt x="784398" y="946596"/>
                  </a:cubicBezTo>
                  <a:cubicBezTo>
                    <a:pt x="589665" y="1048196"/>
                    <a:pt x="577810" y="1368236"/>
                    <a:pt x="449117" y="1251396"/>
                  </a:cubicBezTo>
                  <a:cubicBezTo>
                    <a:pt x="320424" y="1134556"/>
                    <a:pt x="-74123" y="450449"/>
                    <a:pt x="12237" y="245556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052960" y="902707"/>
              <a:ext cx="1088553" cy="468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Island</a:t>
              </a:r>
              <a:endParaRPr lang="en-US" sz="32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995612" y="1540865"/>
              <a:ext cx="1555971" cy="1458313"/>
              <a:chOff x="4889298" y="1401631"/>
              <a:chExt cx="1555971" cy="1458313"/>
            </a:xfrm>
          </p:grpSpPr>
          <p:cxnSp>
            <p:nvCxnSpPr>
              <p:cNvPr id="127" name="Straight Arrow Connector 126"/>
              <p:cNvCxnSpPr/>
              <p:nvPr/>
            </p:nvCxnSpPr>
            <p:spPr>
              <a:xfrm flipH="1">
                <a:off x="6152671" y="1499532"/>
                <a:ext cx="1" cy="13604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H="1" flipV="1">
                <a:off x="5175978" y="1401631"/>
                <a:ext cx="1" cy="13604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4889298" y="1783852"/>
                <a:ext cx="585196" cy="58519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860073" y="1800155"/>
                <a:ext cx="585196" cy="58519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5473345" y="1966914"/>
                <a:ext cx="401574" cy="334630"/>
              </a:xfrm>
              <a:custGeom>
                <a:avLst/>
                <a:gdLst>
                  <a:gd name="connsiteX0" fmla="*/ 0 w 571500"/>
                  <a:gd name="connsiteY0" fmla="*/ 305867 h 572567"/>
                  <a:gd name="connsiteX1" fmla="*/ 91440 w 571500"/>
                  <a:gd name="connsiteY1" fmla="*/ 16307 h 572567"/>
                  <a:gd name="connsiteX2" fmla="*/ 198120 w 571500"/>
                  <a:gd name="connsiteY2" fmla="*/ 564947 h 572567"/>
                  <a:gd name="connsiteX3" fmla="*/ 297180 w 571500"/>
                  <a:gd name="connsiteY3" fmla="*/ 8687 h 572567"/>
                  <a:gd name="connsiteX4" fmla="*/ 419100 w 571500"/>
                  <a:gd name="connsiteY4" fmla="*/ 572567 h 572567"/>
                  <a:gd name="connsiteX5" fmla="*/ 502920 w 571500"/>
                  <a:gd name="connsiteY5" fmla="*/ 8687 h 572567"/>
                  <a:gd name="connsiteX6" fmla="*/ 571500 w 571500"/>
                  <a:gd name="connsiteY6" fmla="*/ 283007 h 57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572567">
                    <a:moveTo>
                      <a:pt x="0" y="305867"/>
                    </a:moveTo>
                    <a:cubicBezTo>
                      <a:pt x="29210" y="139497"/>
                      <a:pt x="58420" y="-26873"/>
                      <a:pt x="91440" y="16307"/>
                    </a:cubicBezTo>
                    <a:cubicBezTo>
                      <a:pt x="124460" y="59487"/>
                      <a:pt x="163830" y="566217"/>
                      <a:pt x="198120" y="564947"/>
                    </a:cubicBezTo>
                    <a:cubicBezTo>
                      <a:pt x="232410" y="563677"/>
                      <a:pt x="260350" y="7417"/>
                      <a:pt x="297180" y="8687"/>
                    </a:cubicBezTo>
                    <a:cubicBezTo>
                      <a:pt x="334010" y="9957"/>
                      <a:pt x="384810" y="572567"/>
                      <a:pt x="419100" y="572567"/>
                    </a:cubicBezTo>
                    <a:cubicBezTo>
                      <a:pt x="453390" y="572567"/>
                      <a:pt x="477520" y="56947"/>
                      <a:pt x="502920" y="8687"/>
                    </a:cubicBezTo>
                    <a:cubicBezTo>
                      <a:pt x="528320" y="-39573"/>
                      <a:pt x="549910" y="121717"/>
                      <a:pt x="571500" y="283007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2" name="Flowchart: Connector 4"/>
            <p:cNvSpPr/>
            <p:nvPr/>
          </p:nvSpPr>
          <p:spPr>
            <a:xfrm>
              <a:off x="9889804" y="1523533"/>
              <a:ext cx="2140936" cy="1686537"/>
            </a:xfrm>
            <a:custGeom>
              <a:avLst/>
              <a:gdLst>
                <a:gd name="connsiteX0" fmla="*/ 0 w 1483360"/>
                <a:gd name="connsiteY0" fmla="*/ 741680 h 1483360"/>
                <a:gd name="connsiteX1" fmla="*/ 741680 w 1483360"/>
                <a:gd name="connsiteY1" fmla="*/ 0 h 1483360"/>
                <a:gd name="connsiteX2" fmla="*/ 1483360 w 1483360"/>
                <a:gd name="connsiteY2" fmla="*/ 741680 h 1483360"/>
                <a:gd name="connsiteX3" fmla="*/ 741680 w 1483360"/>
                <a:gd name="connsiteY3" fmla="*/ 1483360 h 1483360"/>
                <a:gd name="connsiteX4" fmla="*/ 0 w 1483360"/>
                <a:gd name="connsiteY4" fmla="*/ 741680 h 1483360"/>
                <a:gd name="connsiteX0" fmla="*/ 4020 w 1487380"/>
                <a:gd name="connsiteY0" fmla="*/ 579120 h 1320800"/>
                <a:gd name="connsiteX1" fmla="*/ 1030180 w 1487380"/>
                <a:gd name="connsiteY1" fmla="*/ 0 h 1320800"/>
                <a:gd name="connsiteX2" fmla="*/ 1487380 w 1487380"/>
                <a:gd name="connsiteY2" fmla="*/ 579120 h 1320800"/>
                <a:gd name="connsiteX3" fmla="*/ 745700 w 1487380"/>
                <a:gd name="connsiteY3" fmla="*/ 1320800 h 1320800"/>
                <a:gd name="connsiteX4" fmla="*/ 4020 w 1487380"/>
                <a:gd name="connsiteY4" fmla="*/ 579120 h 1320800"/>
                <a:gd name="connsiteX0" fmla="*/ 3026 w 1608306"/>
                <a:gd name="connsiteY0" fmla="*/ 586009 h 1359740"/>
                <a:gd name="connsiteX1" fmla="*/ 1029186 w 1608306"/>
                <a:gd name="connsiteY1" fmla="*/ 6889 h 1359740"/>
                <a:gd name="connsiteX2" fmla="*/ 1608306 w 1608306"/>
                <a:gd name="connsiteY2" fmla="*/ 982249 h 1359740"/>
                <a:gd name="connsiteX3" fmla="*/ 744706 w 1608306"/>
                <a:gd name="connsiteY3" fmla="*/ 1327689 h 1359740"/>
                <a:gd name="connsiteX4" fmla="*/ 3026 w 1608306"/>
                <a:gd name="connsiteY4" fmla="*/ 586009 h 1359740"/>
                <a:gd name="connsiteX0" fmla="*/ 20767 w 1626047"/>
                <a:gd name="connsiteY0" fmla="*/ 586681 h 1602565"/>
                <a:gd name="connsiteX1" fmla="*/ 1046927 w 1626047"/>
                <a:gd name="connsiteY1" fmla="*/ 7561 h 1602565"/>
                <a:gd name="connsiteX2" fmla="*/ 1626047 w 1626047"/>
                <a:gd name="connsiteY2" fmla="*/ 982921 h 1602565"/>
                <a:gd name="connsiteX3" fmla="*/ 457647 w 1626047"/>
                <a:gd name="connsiteY3" fmla="*/ 1592521 h 1602565"/>
                <a:gd name="connsiteX4" fmla="*/ 20767 w 1626047"/>
                <a:gd name="connsiteY4" fmla="*/ 586681 h 1602565"/>
                <a:gd name="connsiteX0" fmla="*/ 15154 w 1624157"/>
                <a:gd name="connsiteY0" fmla="*/ 586681 h 1617821"/>
                <a:gd name="connsiteX1" fmla="*/ 1041314 w 1624157"/>
                <a:gd name="connsiteY1" fmla="*/ 7561 h 1617821"/>
                <a:gd name="connsiteX2" fmla="*/ 1620434 w 1624157"/>
                <a:gd name="connsiteY2" fmla="*/ 982921 h 1617821"/>
                <a:gd name="connsiteX3" fmla="*/ 787315 w 1624157"/>
                <a:gd name="connsiteY3" fmla="*/ 1287721 h 1617821"/>
                <a:gd name="connsiteX4" fmla="*/ 452034 w 1624157"/>
                <a:gd name="connsiteY4" fmla="*/ 1592521 h 1617821"/>
                <a:gd name="connsiteX5" fmla="*/ 15154 w 1624157"/>
                <a:gd name="connsiteY5" fmla="*/ 586681 h 1617821"/>
                <a:gd name="connsiteX0" fmla="*/ 16905 w 1626333"/>
                <a:gd name="connsiteY0" fmla="*/ 546675 h 1577815"/>
                <a:gd name="connsiteX1" fmla="*/ 1083705 w 1626333"/>
                <a:gd name="connsiteY1" fmla="*/ 8195 h 1577815"/>
                <a:gd name="connsiteX2" fmla="*/ 1622185 w 1626333"/>
                <a:gd name="connsiteY2" fmla="*/ 942915 h 1577815"/>
                <a:gd name="connsiteX3" fmla="*/ 789066 w 1626333"/>
                <a:gd name="connsiteY3" fmla="*/ 1247715 h 1577815"/>
                <a:gd name="connsiteX4" fmla="*/ 453785 w 1626333"/>
                <a:gd name="connsiteY4" fmla="*/ 1552515 h 1577815"/>
                <a:gd name="connsiteX5" fmla="*/ 16905 w 1626333"/>
                <a:gd name="connsiteY5" fmla="*/ 546675 h 1577815"/>
                <a:gd name="connsiteX0" fmla="*/ 16905 w 1624742"/>
                <a:gd name="connsiteY0" fmla="*/ 649936 h 1681076"/>
                <a:gd name="connsiteX1" fmla="*/ 1083705 w 1624742"/>
                <a:gd name="connsiteY1" fmla="*/ 111456 h 1681076"/>
                <a:gd name="connsiteX2" fmla="*/ 1622185 w 1624742"/>
                <a:gd name="connsiteY2" fmla="*/ 1046176 h 1681076"/>
                <a:gd name="connsiteX3" fmla="*/ 789066 w 1624742"/>
                <a:gd name="connsiteY3" fmla="*/ 1350976 h 1681076"/>
                <a:gd name="connsiteX4" fmla="*/ 453785 w 1624742"/>
                <a:gd name="connsiteY4" fmla="*/ 1655776 h 1681076"/>
                <a:gd name="connsiteX5" fmla="*/ 16905 w 1624742"/>
                <a:gd name="connsiteY5" fmla="*/ 649936 h 1681076"/>
                <a:gd name="connsiteX0" fmla="*/ 16905 w 1626333"/>
                <a:gd name="connsiteY0" fmla="*/ 546675 h 1577815"/>
                <a:gd name="connsiteX1" fmla="*/ 1083705 w 1626333"/>
                <a:gd name="connsiteY1" fmla="*/ 8195 h 1577815"/>
                <a:gd name="connsiteX2" fmla="*/ 1622185 w 1626333"/>
                <a:gd name="connsiteY2" fmla="*/ 942915 h 1577815"/>
                <a:gd name="connsiteX3" fmla="*/ 789066 w 1626333"/>
                <a:gd name="connsiteY3" fmla="*/ 1247715 h 1577815"/>
                <a:gd name="connsiteX4" fmla="*/ 453785 w 1626333"/>
                <a:gd name="connsiteY4" fmla="*/ 1552515 h 1577815"/>
                <a:gd name="connsiteX5" fmla="*/ 16905 w 1626333"/>
                <a:gd name="connsiteY5" fmla="*/ 546675 h 1577815"/>
                <a:gd name="connsiteX0" fmla="*/ 6118 w 1615546"/>
                <a:gd name="connsiteY0" fmla="*/ 546675 h 1577815"/>
                <a:gd name="connsiteX1" fmla="*/ 1072918 w 1615546"/>
                <a:gd name="connsiteY1" fmla="*/ 8195 h 1577815"/>
                <a:gd name="connsiteX2" fmla="*/ 1611398 w 1615546"/>
                <a:gd name="connsiteY2" fmla="*/ 942915 h 1577815"/>
                <a:gd name="connsiteX3" fmla="*/ 778279 w 1615546"/>
                <a:gd name="connsiteY3" fmla="*/ 1247715 h 1577815"/>
                <a:gd name="connsiteX4" fmla="*/ 442998 w 1615546"/>
                <a:gd name="connsiteY4" fmla="*/ 1552515 h 1577815"/>
                <a:gd name="connsiteX5" fmla="*/ 6118 w 1615546"/>
                <a:gd name="connsiteY5" fmla="*/ 546675 h 1577815"/>
                <a:gd name="connsiteX0" fmla="*/ 12237 w 1620672"/>
                <a:gd name="connsiteY0" fmla="*/ 245556 h 1276696"/>
                <a:gd name="connsiteX1" fmla="*/ 967277 w 1620672"/>
                <a:gd name="connsiteY1" fmla="*/ 22036 h 1276696"/>
                <a:gd name="connsiteX2" fmla="*/ 1617517 w 1620672"/>
                <a:gd name="connsiteY2" fmla="*/ 641796 h 1276696"/>
                <a:gd name="connsiteX3" fmla="*/ 784398 w 1620672"/>
                <a:gd name="connsiteY3" fmla="*/ 946596 h 1276696"/>
                <a:gd name="connsiteX4" fmla="*/ 449117 w 1620672"/>
                <a:gd name="connsiteY4" fmla="*/ 1251396 h 1276696"/>
                <a:gd name="connsiteX5" fmla="*/ 12237 w 1620672"/>
                <a:gd name="connsiteY5" fmla="*/ 245556 h 127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0672" h="1276696">
                  <a:moveTo>
                    <a:pt x="12237" y="245556"/>
                  </a:moveTo>
                  <a:cubicBezTo>
                    <a:pt x="98597" y="40663"/>
                    <a:pt x="699730" y="-44004"/>
                    <a:pt x="967277" y="22036"/>
                  </a:cubicBezTo>
                  <a:cubicBezTo>
                    <a:pt x="1234824" y="88076"/>
                    <a:pt x="1661543" y="382716"/>
                    <a:pt x="1617517" y="641796"/>
                  </a:cubicBezTo>
                  <a:cubicBezTo>
                    <a:pt x="1573491" y="900876"/>
                    <a:pt x="979131" y="844996"/>
                    <a:pt x="784398" y="946596"/>
                  </a:cubicBezTo>
                  <a:cubicBezTo>
                    <a:pt x="589665" y="1048196"/>
                    <a:pt x="577810" y="1368236"/>
                    <a:pt x="449117" y="1251396"/>
                  </a:cubicBezTo>
                  <a:cubicBezTo>
                    <a:pt x="320424" y="1134556"/>
                    <a:pt x="-74123" y="450449"/>
                    <a:pt x="12237" y="245556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116416" y="951500"/>
              <a:ext cx="1088553" cy="468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Island</a:t>
              </a:r>
              <a:endParaRPr lang="en-US" sz="32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aphicFrame>
          <p:nvGraphicFramePr>
            <p:cNvPr id="134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598246"/>
                </p:ext>
              </p:extLst>
            </p:nvPr>
          </p:nvGraphicFramePr>
          <p:xfrm>
            <a:off x="10706988" y="1578087"/>
            <a:ext cx="47942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3" name="Equation" r:id="rId9" imgW="215640" imgH="253800" progId="Equation.DSMT4">
                    <p:embed/>
                  </p:oleObj>
                </mc:Choice>
                <mc:Fallback>
                  <p:oleObj name="Equation" r:id="rId9" imgW="215640" imgH="25380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06988" y="1578087"/>
                          <a:ext cx="479425" cy="5651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339958"/>
                </p:ext>
              </p:extLst>
            </p:nvPr>
          </p:nvGraphicFramePr>
          <p:xfrm>
            <a:off x="7559686" y="1473440"/>
            <a:ext cx="42386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4" name="Equation" r:id="rId11" imgW="190440" imgH="253800" progId="Equation.DSMT4">
                    <p:embed/>
                  </p:oleObj>
                </mc:Choice>
                <mc:Fallback>
                  <p:oleObj name="Equation" r:id="rId11" imgW="190440" imgH="253800" progId="Equation.DSMT4">
                    <p:embed/>
                    <p:pic>
                      <p:nvPicPr>
                        <p:cNvPr id="134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9686" y="1473440"/>
                          <a:ext cx="423863" cy="5651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Group 109"/>
          <p:cNvGrpSpPr/>
          <p:nvPr/>
        </p:nvGrpSpPr>
        <p:grpSpPr>
          <a:xfrm>
            <a:off x="242888" y="1327988"/>
            <a:ext cx="7306337" cy="400110"/>
            <a:chOff x="242888" y="1327988"/>
            <a:chExt cx="7306337" cy="400110"/>
          </a:xfrm>
        </p:grpSpPr>
        <p:sp>
          <p:nvSpPr>
            <p:cNvPr id="111" name="TextBox 110"/>
            <p:cNvSpPr txBox="1"/>
            <p:nvPr/>
          </p:nvSpPr>
          <p:spPr>
            <a:xfrm>
              <a:off x="514350" y="1327988"/>
              <a:ext cx="7034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Cooper Pair box mapped to a pseudospin -1/2 particle description</a:t>
              </a:r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242888" y="1420886"/>
              <a:ext cx="214314" cy="2143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4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24" y="-588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Combined System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31059" r="23730" b="10275"/>
          <a:stretch/>
        </p:blipFill>
        <p:spPr>
          <a:xfrm>
            <a:off x="259643" y="5338818"/>
            <a:ext cx="2416882" cy="151918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9003"/>
            <a:ext cx="4450082" cy="3485976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16378" y="1512916"/>
            <a:ext cx="1911927" cy="2310939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028305" y="2294314"/>
            <a:ext cx="2360815" cy="28029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03614" y="1695795"/>
            <a:ext cx="665019" cy="95596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17326"/>
              </p:ext>
            </p:extLst>
          </p:nvPr>
        </p:nvGraphicFramePr>
        <p:xfrm>
          <a:off x="5109845" y="1880529"/>
          <a:ext cx="46799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" name="Equation" r:id="rId5" imgW="2108160" imgH="393480" progId="Equation.DSMT4">
                  <p:embed/>
                </p:oleObj>
              </mc:Choice>
              <mc:Fallback>
                <p:oleObj name="Equation" r:id="rId5" imgW="21081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845" y="1880529"/>
                        <a:ext cx="4679950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96871"/>
              </p:ext>
            </p:extLst>
          </p:nvPr>
        </p:nvGraphicFramePr>
        <p:xfrm>
          <a:off x="5180445" y="1146203"/>
          <a:ext cx="28749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Equation" r:id="rId7" imgW="1295280" imgH="330120" progId="Equation.DSMT4">
                  <p:embed/>
                </p:oleObj>
              </mc:Choice>
              <mc:Fallback>
                <p:oleObj name="Equation" r:id="rId7" imgW="1295280" imgH="330120" progId="Equation.DSMT4">
                  <p:embed/>
                  <p:pic>
                    <p:nvPicPr>
                      <p:cNvPr id="92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445" y="1146203"/>
                        <a:ext cx="2874963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699835"/>
              </p:ext>
            </p:extLst>
          </p:nvPr>
        </p:nvGraphicFramePr>
        <p:xfrm>
          <a:off x="5109008" y="2749408"/>
          <a:ext cx="52117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" name="Equation" r:id="rId9" imgW="2349360" imgH="419040" progId="Equation.DSMT4">
                  <p:embed/>
                </p:oleObj>
              </mc:Choice>
              <mc:Fallback>
                <p:oleObj name="Equation" r:id="rId9" imgW="2349360" imgH="41904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008" y="2749408"/>
                        <a:ext cx="5211762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353422"/>
              </p:ext>
            </p:extLst>
          </p:nvPr>
        </p:nvGraphicFramePr>
        <p:xfrm>
          <a:off x="5128058" y="3756978"/>
          <a:ext cx="58928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11" imgW="2654280" imgH="888840" progId="Equation.DSMT4">
                  <p:embed/>
                </p:oleObj>
              </mc:Choice>
              <mc:Fallback>
                <p:oleObj name="Equation" r:id="rId11" imgW="2654280" imgH="88884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058" y="3756978"/>
                        <a:ext cx="5892800" cy="1978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Outline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584" y="1698526"/>
            <a:ext cx="9536674" cy="707886"/>
            <a:chOff x="352584" y="1698526"/>
            <a:chExt cx="9536674" cy="707886"/>
          </a:xfrm>
        </p:grpSpPr>
        <p:sp>
          <p:nvSpPr>
            <p:cNvPr id="4" name="Flowchart: Connector 3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4560" y="1698526"/>
              <a:ext cx="89646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Cavity Quantum Electrodynamics - review </a:t>
              </a:r>
              <a:endParaRPr lang="en-US" sz="4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584" y="2463221"/>
            <a:ext cx="7709956" cy="707886"/>
            <a:chOff x="352584" y="1698526"/>
            <a:chExt cx="7709956" cy="707886"/>
          </a:xfrm>
        </p:grpSpPr>
        <p:sp>
          <p:nvSpPr>
            <p:cNvPr id="8" name="Flowchart: Connector 7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4560" y="1698526"/>
              <a:ext cx="71379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Circuit Implementation of CQED </a:t>
              </a:r>
              <a:endParaRPr lang="en-US" sz="4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2584" y="4358222"/>
            <a:ext cx="3876983" cy="707886"/>
            <a:chOff x="352584" y="1698526"/>
            <a:chExt cx="3876983" cy="707886"/>
          </a:xfrm>
        </p:grpSpPr>
        <p:sp>
          <p:nvSpPr>
            <p:cNvPr id="11" name="Flowchart: Connector 10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560" y="1698526"/>
              <a:ext cx="33050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Charging Effect</a:t>
              </a:r>
              <a:endParaRPr lang="en-US" sz="4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584" y="5074929"/>
            <a:ext cx="5666640" cy="707886"/>
            <a:chOff x="352584" y="1698526"/>
            <a:chExt cx="5666640" cy="707886"/>
          </a:xfrm>
        </p:grpSpPr>
        <p:sp>
          <p:nvSpPr>
            <p:cNvPr id="14" name="Flowchart: Connector 13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4560" y="1698526"/>
              <a:ext cx="5094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Cooper Pair Box Physics</a:t>
              </a:r>
              <a:endParaRPr lang="en-US" sz="4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2702" y="5791636"/>
            <a:ext cx="4490165" cy="707886"/>
            <a:chOff x="352702" y="5791636"/>
            <a:chExt cx="4490165" cy="707886"/>
          </a:xfrm>
        </p:grpSpPr>
        <p:sp>
          <p:nvSpPr>
            <p:cNvPr id="16" name="Flowchart: Connector 15"/>
            <p:cNvSpPr/>
            <p:nvPr/>
          </p:nvSpPr>
          <p:spPr>
            <a:xfrm>
              <a:off x="352702" y="599921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4678" y="5791636"/>
              <a:ext cx="3918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Combined System</a:t>
              </a:r>
              <a:endParaRPr lang="en-US" sz="4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7790" y="3088541"/>
            <a:ext cx="6191974" cy="707886"/>
            <a:chOff x="434340" y="1698526"/>
            <a:chExt cx="6191974" cy="707886"/>
          </a:xfrm>
        </p:grpSpPr>
        <p:sp>
          <p:nvSpPr>
            <p:cNvPr id="19" name="Flowchart: Connector 18"/>
            <p:cNvSpPr/>
            <p:nvPr/>
          </p:nvSpPr>
          <p:spPr>
            <a:xfrm>
              <a:off x="434340" y="1987858"/>
              <a:ext cx="181610" cy="18161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4560" y="1698526"/>
              <a:ext cx="57017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Superconducting 1D cavity</a:t>
              </a:r>
              <a:endParaRPr lang="en-US" sz="4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67790" y="3713861"/>
            <a:ext cx="7240594" cy="707886"/>
            <a:chOff x="434340" y="1698526"/>
            <a:chExt cx="7240594" cy="707886"/>
          </a:xfrm>
        </p:grpSpPr>
        <p:sp>
          <p:nvSpPr>
            <p:cNvPr id="22" name="Flowchart: Connector 21"/>
            <p:cNvSpPr/>
            <p:nvPr/>
          </p:nvSpPr>
          <p:spPr>
            <a:xfrm>
              <a:off x="434340" y="1987858"/>
              <a:ext cx="181610" cy="181610"/>
            </a:xfrm>
            <a:prstGeom prst="flowChartConnector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4560" y="1698526"/>
              <a:ext cx="67503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Artificial Atom- Cooper Pair Box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71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8324" y="-588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Combined System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14584"/>
              </p:ext>
            </p:extLst>
          </p:nvPr>
        </p:nvGraphicFramePr>
        <p:xfrm>
          <a:off x="459105" y="1107198"/>
          <a:ext cx="1155858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4" name="Equation" r:id="rId3" imgW="5206680" imgH="482400" progId="Equation.DSMT4">
                  <p:embed/>
                </p:oleObj>
              </mc:Choice>
              <mc:Fallback>
                <p:oleObj name="Equation" r:id="rId3" imgW="5206680" imgH="4824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" y="1107198"/>
                        <a:ext cx="11558588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13940"/>
              </p:ext>
            </p:extLst>
          </p:nvPr>
        </p:nvGraphicFramePr>
        <p:xfrm>
          <a:off x="280733" y="2233065"/>
          <a:ext cx="383381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5" name="Equation" r:id="rId5" imgW="1726920" imgH="558720" progId="Equation.DSMT4">
                  <p:embed/>
                </p:oleObj>
              </mc:Choice>
              <mc:Fallback>
                <p:oleObj name="Equation" r:id="rId5" imgW="17269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3" y="2233065"/>
                        <a:ext cx="3833812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80981"/>
              </p:ext>
            </p:extLst>
          </p:nvPr>
        </p:nvGraphicFramePr>
        <p:xfrm>
          <a:off x="4403061" y="2431502"/>
          <a:ext cx="44529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6" name="Equation" r:id="rId7" imgW="2006280" imgH="380880" progId="Equation.DSMT4">
                  <p:embed/>
                </p:oleObj>
              </mc:Choice>
              <mc:Fallback>
                <p:oleObj name="Equation" r:id="rId7" imgW="2006280" imgH="380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061" y="2431502"/>
                        <a:ext cx="4452938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64558"/>
              </p:ext>
            </p:extLst>
          </p:nvPr>
        </p:nvGraphicFramePr>
        <p:xfrm>
          <a:off x="459105" y="3955721"/>
          <a:ext cx="4735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7" name="Equation" r:id="rId9" imgW="2133360" imgH="393480" progId="Equation.DSMT4">
                  <p:embed/>
                </p:oleObj>
              </mc:Choice>
              <mc:Fallback>
                <p:oleObj name="Equation" r:id="rId9" imgW="21333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" y="3955721"/>
                        <a:ext cx="4735513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86638"/>
              </p:ext>
            </p:extLst>
          </p:nvPr>
        </p:nvGraphicFramePr>
        <p:xfrm>
          <a:off x="238125" y="5251450"/>
          <a:ext cx="62880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Equation" r:id="rId11" imgW="2831760" imgH="393480" progId="Equation.DSMT4">
                  <p:embed/>
                </p:oleObj>
              </mc:Choice>
              <mc:Fallback>
                <p:oleObj name="Equation" r:id="rId11" imgW="28317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5251450"/>
                        <a:ext cx="6288088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44833"/>
              </p:ext>
            </p:extLst>
          </p:nvPr>
        </p:nvGraphicFramePr>
        <p:xfrm>
          <a:off x="7128193" y="3815517"/>
          <a:ext cx="22272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9" name="Equation" r:id="rId13" imgW="1002960" imgH="469800" progId="Equation.DSMT4">
                  <p:embed/>
                </p:oleObj>
              </mc:Choice>
              <mc:Fallback>
                <p:oleObj name="Equation" r:id="rId13" imgW="100296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193" y="3815517"/>
                        <a:ext cx="22272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lowchart: Connector 12"/>
          <p:cNvSpPr/>
          <p:nvPr/>
        </p:nvSpPr>
        <p:spPr>
          <a:xfrm>
            <a:off x="65564" y="1440788"/>
            <a:ext cx="345122" cy="34512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5564" y="4167625"/>
            <a:ext cx="345122" cy="34512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0524" y="5401144"/>
            <a:ext cx="3733802" cy="8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06" y="679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Conclusion and Remarks</a:t>
            </a:r>
            <a:endParaRPr lang="en-US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2064" y="4081377"/>
            <a:ext cx="11939936" cy="461665"/>
            <a:chOff x="351518" y="1698526"/>
            <a:chExt cx="11939936" cy="461665"/>
          </a:xfrm>
        </p:grpSpPr>
        <p:sp>
          <p:nvSpPr>
            <p:cNvPr id="6" name="Flowchart: Connector 5"/>
            <p:cNvSpPr/>
            <p:nvPr/>
          </p:nvSpPr>
          <p:spPr>
            <a:xfrm>
              <a:off x="351518" y="1756797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4560" y="1698526"/>
              <a:ext cx="11366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Overall structure (relatively) simple to fabricate and scale up (multiple cavities and qubits)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3130" y="3117111"/>
            <a:ext cx="9006336" cy="461665"/>
            <a:chOff x="352584" y="1698526"/>
            <a:chExt cx="9006336" cy="461665"/>
          </a:xfrm>
        </p:grpSpPr>
        <p:sp>
          <p:nvSpPr>
            <p:cNvPr id="9" name="Flowchart: Connector 8"/>
            <p:cNvSpPr/>
            <p:nvPr/>
          </p:nvSpPr>
          <p:spPr>
            <a:xfrm>
              <a:off x="352584" y="1756797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4560" y="1698526"/>
              <a:ext cx="8434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1D Cavity offers strong dipole interaction due to field confinement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064" y="5150564"/>
            <a:ext cx="10657982" cy="461665"/>
            <a:chOff x="351518" y="1698526"/>
            <a:chExt cx="10657982" cy="461665"/>
          </a:xfrm>
        </p:grpSpPr>
        <p:sp>
          <p:nvSpPr>
            <p:cNvPr id="16" name="Flowchart: Connector 15"/>
            <p:cNvSpPr/>
            <p:nvPr/>
          </p:nvSpPr>
          <p:spPr>
            <a:xfrm>
              <a:off x="351518" y="1756797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4560" y="1698526"/>
              <a:ext cx="100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Multiple qubits can be placed in same cavity and addressed via different modes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2064" y="2149598"/>
            <a:ext cx="8495171" cy="461665"/>
            <a:chOff x="352584" y="1698526"/>
            <a:chExt cx="8495171" cy="461665"/>
          </a:xfrm>
        </p:grpSpPr>
        <p:sp>
          <p:nvSpPr>
            <p:cNvPr id="19" name="Flowchart: Connector 18"/>
            <p:cNvSpPr/>
            <p:nvPr/>
          </p:nvSpPr>
          <p:spPr>
            <a:xfrm>
              <a:off x="352584" y="1756797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4560" y="1698526"/>
              <a:ext cx="7923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Conventional QED </a:t>
              </a:r>
              <a:r>
                <a:rPr lang="en-US" sz="2400" smtClean="0"/>
                <a:t>system mapped to </a:t>
              </a:r>
              <a:r>
                <a:rPr lang="en-US" sz="2400" dirty="0" smtClean="0"/>
                <a:t>macroscopic QED system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0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06" y="679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Motivation</a:t>
            </a:r>
            <a:endParaRPr lang="en-US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584" y="2760577"/>
            <a:ext cx="8201501" cy="707886"/>
            <a:chOff x="352584" y="1698526"/>
            <a:chExt cx="8201501" cy="707886"/>
          </a:xfrm>
        </p:grpSpPr>
        <p:sp>
          <p:nvSpPr>
            <p:cNvPr id="6" name="Flowchart: Connector 5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4560" y="1698526"/>
              <a:ext cx="76295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Strong light matter coupling on chip</a:t>
              </a:r>
              <a:endParaRPr lang="en-US" sz="4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584" y="1796311"/>
            <a:ext cx="11401287" cy="707886"/>
            <a:chOff x="352584" y="1698526"/>
            <a:chExt cx="11401287" cy="707886"/>
          </a:xfrm>
        </p:grpSpPr>
        <p:sp>
          <p:nvSpPr>
            <p:cNvPr id="9" name="Flowchart: Connector 8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4560" y="1698526"/>
              <a:ext cx="10829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Macroscopic analog of atomic physics experiments </a:t>
              </a:r>
              <a:endParaRPr lang="en-US" sz="4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584" y="4935588"/>
            <a:ext cx="7572034" cy="707886"/>
            <a:chOff x="352584" y="1736626"/>
            <a:chExt cx="7572034" cy="707886"/>
          </a:xfrm>
        </p:grpSpPr>
        <p:sp>
          <p:nvSpPr>
            <p:cNvPr id="13" name="Flowchart: Connector 12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560" y="1736626"/>
              <a:ext cx="70000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Quantum computing and control</a:t>
              </a:r>
              <a:endParaRPr lang="en-US" sz="4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2584" y="3829764"/>
            <a:ext cx="7531125" cy="707886"/>
            <a:chOff x="352584" y="1698526"/>
            <a:chExt cx="7531125" cy="707886"/>
          </a:xfrm>
        </p:grpSpPr>
        <p:sp>
          <p:nvSpPr>
            <p:cNvPr id="16" name="Flowchart: Connector 15"/>
            <p:cNvSpPr/>
            <p:nvPr/>
          </p:nvSpPr>
          <p:spPr>
            <a:xfrm>
              <a:off x="352584" y="1906102"/>
              <a:ext cx="345122" cy="345122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4560" y="1698526"/>
              <a:ext cx="69591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Spontaneous emission inhibition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1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>
          <a:xfrm>
            <a:off x="7695161" y="2349809"/>
            <a:ext cx="3656358" cy="2389240"/>
          </a:xfrm>
          <a:custGeom>
            <a:avLst/>
            <a:gdLst>
              <a:gd name="connsiteX0" fmla="*/ 0 w 3656358"/>
              <a:gd name="connsiteY0" fmla="*/ 0 h 2389240"/>
              <a:gd name="connsiteX1" fmla="*/ 1838997 w 3656358"/>
              <a:gd name="connsiteY1" fmla="*/ 528068 h 2389240"/>
              <a:gd name="connsiteX2" fmla="*/ 3656358 w 3656358"/>
              <a:gd name="connsiteY2" fmla="*/ 0 h 2389240"/>
              <a:gd name="connsiteX3" fmla="*/ 3656358 w 3656358"/>
              <a:gd name="connsiteY3" fmla="*/ 2389240 h 2389240"/>
              <a:gd name="connsiteX4" fmla="*/ 1838997 w 3656358"/>
              <a:gd name="connsiteY4" fmla="*/ 1861172 h 2389240"/>
              <a:gd name="connsiteX5" fmla="*/ 0 w 3656358"/>
              <a:gd name="connsiteY5" fmla="*/ 2389240 h 238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6358" h="2389240">
                <a:moveTo>
                  <a:pt x="0" y="0"/>
                </a:moveTo>
                <a:cubicBezTo>
                  <a:pt x="614801" y="264034"/>
                  <a:pt x="1229604" y="528068"/>
                  <a:pt x="1838997" y="528068"/>
                </a:cubicBezTo>
                <a:cubicBezTo>
                  <a:pt x="2448390" y="528068"/>
                  <a:pt x="3052374" y="264034"/>
                  <a:pt x="3656358" y="0"/>
                </a:cubicBezTo>
                <a:lnTo>
                  <a:pt x="3656358" y="2389240"/>
                </a:lnTo>
                <a:cubicBezTo>
                  <a:pt x="3052374" y="2125204"/>
                  <a:pt x="2448390" y="1861172"/>
                  <a:pt x="1838997" y="1861172"/>
                </a:cubicBezTo>
                <a:cubicBezTo>
                  <a:pt x="1229604" y="1861172"/>
                  <a:pt x="614801" y="2125204"/>
                  <a:pt x="0" y="2389240"/>
                </a:cubicBezTo>
                <a:close/>
              </a:path>
            </a:pathLst>
          </a:custGeom>
          <a:gradFill flip="none" rotWithShape="1">
            <a:gsLst>
              <a:gs pos="3000">
                <a:srgbClr val="A365D1">
                  <a:alpha val="98000"/>
                  <a:lumMod val="84000"/>
                  <a:lumOff val="16000"/>
                </a:srgbClr>
              </a:gs>
              <a:gs pos="0">
                <a:srgbClr val="7030A0">
                  <a:lumMod val="92000"/>
                </a:srgbClr>
              </a:gs>
              <a:gs pos="100000">
                <a:srgbClr val="FCEDFD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5BFF9">
                <a:alpha val="59000"/>
              </a:srgb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58" y="40119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Cavity Quantum Electrodynamics (CQED) </a:t>
            </a:r>
            <a:endParaRPr lang="en-US" dirty="0"/>
          </a:p>
        </p:txBody>
      </p:sp>
      <p:sp>
        <p:nvSpPr>
          <p:cNvPr id="16" name="Flowchart: Direct Access Storage 15"/>
          <p:cNvSpPr/>
          <p:nvPr/>
        </p:nvSpPr>
        <p:spPr>
          <a:xfrm flipV="1">
            <a:off x="178418" y="2295399"/>
            <a:ext cx="529439" cy="2523633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lumMod val="36000"/>
                </a:schemeClr>
              </a:gs>
              <a:gs pos="50000">
                <a:schemeClr val="bg1">
                  <a:lumMod val="83000"/>
                </a:schemeClr>
              </a:gs>
              <a:gs pos="100000">
                <a:schemeClr val="bg1">
                  <a:lumMod val="57000"/>
                  <a:lumOff val="43000"/>
                </a:schemeClr>
              </a:gs>
            </a:gsLst>
            <a:lin ang="54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028038" y="3061332"/>
            <a:ext cx="2450370" cy="1168264"/>
            <a:chOff x="7146990" y="2406264"/>
            <a:chExt cx="2755348" cy="1313669"/>
          </a:xfrm>
        </p:grpSpPr>
        <p:grpSp>
          <p:nvGrpSpPr>
            <p:cNvPr id="8" name="Group 7"/>
            <p:cNvGrpSpPr/>
            <p:nvPr/>
          </p:nvGrpSpPr>
          <p:grpSpPr>
            <a:xfrm>
              <a:off x="7146990" y="2590930"/>
              <a:ext cx="2183363" cy="1129003"/>
              <a:chOff x="3349690" y="4413380"/>
              <a:chExt cx="2183363" cy="1129003"/>
            </a:xfrm>
            <a:solidFill>
              <a:srgbClr val="0070C0"/>
            </a:solidFill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349690" y="5047861"/>
                <a:ext cx="2183363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" name="Flowchart: Connector 3"/>
              <p:cNvSpPr/>
              <p:nvPr/>
            </p:nvSpPr>
            <p:spPr>
              <a:xfrm>
                <a:off x="3965511" y="4553339"/>
                <a:ext cx="989044" cy="989044"/>
              </a:xfrm>
              <a:prstGeom prst="flowChartConnector">
                <a:avLst/>
              </a:prstGeom>
              <a:grpFill/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349690" y="4413380"/>
                <a:ext cx="2183363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363025" y="2406264"/>
                  <a:ext cx="5131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〉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025" y="2406264"/>
                  <a:ext cx="51315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0667" t="-135185" r="-110667" b="-220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9363024" y="3121840"/>
                  <a:ext cx="5393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〉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024" y="3121840"/>
                  <a:ext cx="53931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051" t="-137736" r="-105063" b="-2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97781" y="5141344"/>
                <a:ext cx="9211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81" y="5141344"/>
                <a:ext cx="921120" cy="707886"/>
              </a:xfrm>
              <a:prstGeom prst="rect">
                <a:avLst/>
              </a:prstGeom>
              <a:blipFill>
                <a:blip r:embed="rId5"/>
                <a:stretch>
                  <a:fillRect r="-29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326033" y="2282613"/>
            <a:ext cx="4499325" cy="2524024"/>
            <a:chOff x="1192865" y="2496753"/>
            <a:chExt cx="2669226" cy="1497378"/>
          </a:xfrm>
        </p:grpSpPr>
        <p:sp>
          <p:nvSpPr>
            <p:cNvPr id="57" name="Flowchart: Direct Access Storage 56"/>
            <p:cNvSpPr/>
            <p:nvPr/>
          </p:nvSpPr>
          <p:spPr>
            <a:xfrm flipV="1">
              <a:off x="1192865" y="2496753"/>
              <a:ext cx="314090" cy="1497146"/>
            </a:xfrm>
            <a:prstGeom prst="flowChartMagneticDrum">
              <a:avLst/>
            </a:prstGeom>
            <a:gradFill flip="none" rotWithShape="1">
              <a:gsLst>
                <a:gs pos="0">
                  <a:schemeClr val="bg1">
                    <a:lumMod val="36000"/>
                  </a:schemeClr>
                </a:gs>
                <a:gs pos="50000">
                  <a:schemeClr val="bg1">
                    <a:lumMod val="83000"/>
                  </a:schemeClr>
                </a:gs>
                <a:gs pos="100000">
                  <a:schemeClr val="bg1">
                    <a:lumMod val="57000"/>
                    <a:lumOff val="43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Direct Access Storage 57"/>
            <p:cNvSpPr/>
            <p:nvPr/>
          </p:nvSpPr>
          <p:spPr>
            <a:xfrm>
              <a:off x="3548001" y="2496753"/>
              <a:ext cx="314090" cy="1497378"/>
            </a:xfrm>
            <a:prstGeom prst="flowChartMagneticDrum">
              <a:avLst/>
            </a:prstGeom>
            <a:gradFill flip="none" rotWithShape="1">
              <a:gsLst>
                <a:gs pos="100000">
                  <a:schemeClr val="bg1">
                    <a:lumMod val="36000"/>
                  </a:schemeClr>
                </a:gs>
                <a:gs pos="50000">
                  <a:schemeClr val="bg1">
                    <a:lumMod val="83000"/>
                  </a:schemeClr>
                </a:gs>
                <a:gs pos="0">
                  <a:schemeClr val="bg1">
                    <a:lumMod val="57000"/>
                    <a:lumOff val="43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573788" y="2960613"/>
            <a:ext cx="2450370" cy="1208023"/>
            <a:chOff x="7146990" y="2132796"/>
            <a:chExt cx="2755348" cy="1358376"/>
          </a:xfrm>
        </p:grpSpPr>
        <p:grpSp>
          <p:nvGrpSpPr>
            <p:cNvPr id="62" name="Group 61"/>
            <p:cNvGrpSpPr/>
            <p:nvPr/>
          </p:nvGrpSpPr>
          <p:grpSpPr>
            <a:xfrm>
              <a:off x="7146990" y="2132796"/>
              <a:ext cx="2183363" cy="1092615"/>
              <a:chOff x="3349690" y="3955246"/>
              <a:chExt cx="2183363" cy="1092615"/>
            </a:xfrm>
            <a:solidFill>
              <a:srgbClr val="0070C0"/>
            </a:solidFill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349690" y="5047861"/>
                <a:ext cx="2183363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Flowchart: Connector 65"/>
              <p:cNvSpPr/>
              <p:nvPr/>
            </p:nvSpPr>
            <p:spPr>
              <a:xfrm>
                <a:off x="3946849" y="3955246"/>
                <a:ext cx="989044" cy="989045"/>
              </a:xfrm>
              <a:prstGeom prst="flowChartConnector">
                <a:avLst/>
              </a:prstGeom>
              <a:grpFill/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349690" y="4413380"/>
                <a:ext cx="2183363" cy="0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9363025" y="2406264"/>
                  <a:ext cx="5131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〉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025" y="2406264"/>
                  <a:ext cx="51315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2000" t="-137736" r="-109333" b="-2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9363024" y="3121840"/>
                  <a:ext cx="5393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〉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024" y="3121840"/>
                  <a:ext cx="53931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5641" t="-135185" r="-106410" b="-220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9028038" y="5003994"/>
                <a:ext cx="9211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038" y="5003994"/>
                <a:ext cx="921120" cy="707886"/>
              </a:xfrm>
              <a:prstGeom prst="rect">
                <a:avLst/>
              </a:prstGeom>
              <a:blipFill>
                <a:blip r:embed="rId8"/>
                <a:stretch>
                  <a:fillRect r="-2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582562" y="2371130"/>
            <a:ext cx="3656358" cy="2389240"/>
          </a:xfrm>
          <a:custGeom>
            <a:avLst/>
            <a:gdLst>
              <a:gd name="connsiteX0" fmla="*/ 0 w 3656358"/>
              <a:gd name="connsiteY0" fmla="*/ 0 h 2389240"/>
              <a:gd name="connsiteX1" fmla="*/ 1838997 w 3656358"/>
              <a:gd name="connsiteY1" fmla="*/ 528068 h 2389240"/>
              <a:gd name="connsiteX2" fmla="*/ 3656358 w 3656358"/>
              <a:gd name="connsiteY2" fmla="*/ 0 h 2389240"/>
              <a:gd name="connsiteX3" fmla="*/ 3656358 w 3656358"/>
              <a:gd name="connsiteY3" fmla="*/ 2389240 h 2389240"/>
              <a:gd name="connsiteX4" fmla="*/ 1838997 w 3656358"/>
              <a:gd name="connsiteY4" fmla="*/ 1861172 h 2389240"/>
              <a:gd name="connsiteX5" fmla="*/ 0 w 3656358"/>
              <a:gd name="connsiteY5" fmla="*/ 2389240 h 238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6358" h="2389240">
                <a:moveTo>
                  <a:pt x="0" y="0"/>
                </a:moveTo>
                <a:cubicBezTo>
                  <a:pt x="614801" y="264034"/>
                  <a:pt x="1229604" y="528068"/>
                  <a:pt x="1838997" y="528068"/>
                </a:cubicBezTo>
                <a:cubicBezTo>
                  <a:pt x="2448390" y="528068"/>
                  <a:pt x="3052374" y="264034"/>
                  <a:pt x="3656358" y="0"/>
                </a:cubicBezTo>
                <a:lnTo>
                  <a:pt x="3656358" y="2389240"/>
                </a:lnTo>
                <a:cubicBezTo>
                  <a:pt x="3052374" y="2125204"/>
                  <a:pt x="2448390" y="1861172"/>
                  <a:pt x="1838997" y="1861172"/>
                </a:cubicBezTo>
                <a:cubicBezTo>
                  <a:pt x="1229604" y="1861172"/>
                  <a:pt x="614801" y="2125204"/>
                  <a:pt x="0" y="2389240"/>
                </a:cubicBezTo>
                <a:close/>
              </a:path>
            </a:pathLst>
          </a:custGeom>
          <a:gradFill flip="none" rotWithShape="1">
            <a:gsLst>
              <a:gs pos="40000">
                <a:srgbClr val="E97AF2">
                  <a:alpha val="58000"/>
                </a:srgbClr>
              </a:gs>
              <a:gs pos="60000">
                <a:srgbClr val="E97AF2">
                  <a:alpha val="32000"/>
                </a:srgbClr>
              </a:gs>
              <a:gs pos="0">
                <a:srgbClr val="7030A0">
                  <a:lumMod val="92000"/>
                </a:srgbClr>
              </a:gs>
              <a:gs pos="100000">
                <a:srgbClr val="7030A0"/>
              </a:gs>
            </a:gsLst>
            <a:lin ang="0" scaled="0"/>
            <a:tileRect/>
          </a:gradFill>
          <a:ln>
            <a:solidFill>
              <a:srgbClr val="F5BFF9">
                <a:alpha val="59000"/>
              </a:srgbClr>
            </a:solidFill>
          </a:ln>
          <a:effectLst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irect Access Storage 17"/>
          <p:cNvSpPr/>
          <p:nvPr/>
        </p:nvSpPr>
        <p:spPr>
          <a:xfrm>
            <a:off x="4133507" y="2295399"/>
            <a:ext cx="529439" cy="2524024"/>
          </a:xfrm>
          <a:prstGeom prst="flowChartMagneticDrum">
            <a:avLst/>
          </a:prstGeom>
          <a:gradFill flip="none" rotWithShape="1">
            <a:gsLst>
              <a:gs pos="100000">
                <a:schemeClr val="bg1">
                  <a:lumMod val="36000"/>
                </a:schemeClr>
              </a:gs>
              <a:gs pos="50000">
                <a:schemeClr val="bg1">
                  <a:lumMod val="83000"/>
                </a:schemeClr>
              </a:gs>
              <a:gs pos="0">
                <a:schemeClr val="bg1">
                  <a:lumMod val="57000"/>
                  <a:lumOff val="43000"/>
                </a:schemeClr>
              </a:gs>
            </a:gsLst>
            <a:lin ang="54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041181" y="2799497"/>
            <a:ext cx="1925694" cy="1796413"/>
            <a:chOff x="5029510" y="4806246"/>
            <a:chExt cx="1925694" cy="1796413"/>
          </a:xfrm>
        </p:grpSpPr>
        <p:sp>
          <p:nvSpPr>
            <p:cNvPr id="69" name="Curved Down Arrow 68"/>
            <p:cNvSpPr/>
            <p:nvPr/>
          </p:nvSpPr>
          <p:spPr>
            <a:xfrm>
              <a:off x="5115571" y="4806246"/>
              <a:ext cx="1839633" cy="753429"/>
            </a:xfrm>
            <a:prstGeom prst="curved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Down Arrow 69"/>
            <p:cNvSpPr/>
            <p:nvPr/>
          </p:nvSpPr>
          <p:spPr>
            <a:xfrm flipH="1" flipV="1">
              <a:off x="5029510" y="5849230"/>
              <a:ext cx="1839633" cy="753429"/>
            </a:xfrm>
            <a:prstGeom prst="curved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725551" y="6148455"/>
            <a:ext cx="2156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364768"/>
              </p:ext>
            </p:extLst>
          </p:nvPr>
        </p:nvGraphicFramePr>
        <p:xfrm>
          <a:off x="4238920" y="5956705"/>
          <a:ext cx="3804338" cy="62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9" imgW="1459866" imgH="241195" progId="Equation.DSMT4">
                  <p:embed/>
                </p:oleObj>
              </mc:Choice>
              <mc:Fallback>
                <p:oleObj name="Equation" r:id="rId9" imgW="145986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920" y="5956705"/>
                        <a:ext cx="3804338" cy="621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1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63269 -0.00347 " pathEditMode="relative" rAng="0" ptsTypes="AA">
                                      <p:cBhvr>
                                        <p:cTn id="2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/>
      <p:bldP spid="16" grpId="0" animBg="1"/>
      <p:bldP spid="15" grpId="0"/>
      <p:bldP spid="68" grpId="0"/>
      <p:bldP spid="4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Circuit Implementation of Cavity QED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31059" r="23730" b="10275"/>
          <a:stretch/>
        </p:blipFill>
        <p:spPr>
          <a:xfrm>
            <a:off x="2753959" y="2130014"/>
            <a:ext cx="6400800" cy="4023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23979" y="4991548"/>
            <a:ext cx="2669075" cy="1036306"/>
            <a:chOff x="923979" y="4991548"/>
            <a:chExt cx="2669075" cy="1036306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710466" y="4991548"/>
              <a:ext cx="1882588" cy="6669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23979" y="5658522"/>
              <a:ext cx="1727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Silicon Substrate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59337" y="2668716"/>
            <a:ext cx="2862056" cy="1021157"/>
            <a:chOff x="1559337" y="2668716"/>
            <a:chExt cx="2862056" cy="102115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753959" y="2969979"/>
              <a:ext cx="1667434" cy="719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559337" y="2668716"/>
              <a:ext cx="238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Superconducting Cavity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79498" y="3649472"/>
            <a:ext cx="4262137" cy="1102146"/>
            <a:chOff x="7196866" y="3593054"/>
            <a:chExt cx="4262137" cy="1102146"/>
          </a:xfrm>
        </p:grpSpPr>
        <p:cxnSp>
          <p:nvCxnSpPr>
            <p:cNvPr id="28" name="Straight Arrow Connector 27"/>
            <p:cNvCxnSpPr/>
            <p:nvPr/>
          </p:nvCxnSpPr>
          <p:spPr>
            <a:xfrm flipH="1" flipV="1">
              <a:off x="7196866" y="3593054"/>
              <a:ext cx="2667896" cy="3576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784955" y="3771870"/>
              <a:ext cx="16740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Artificial Atom </a:t>
              </a:r>
            </a:p>
            <a:p>
              <a:pPr algn="ctr"/>
              <a:r>
                <a:rPr lang="en-US" dirty="0"/>
                <a:t>-</a:t>
              </a:r>
              <a:endParaRPr lang="en-US" dirty="0" smtClean="0"/>
            </a:p>
            <a:p>
              <a:pPr algn="ctr"/>
              <a:r>
                <a:rPr lang="en-US" dirty="0" smtClean="0"/>
                <a:t>Cooper Pair Box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23991" y="1945348"/>
            <a:ext cx="3717644" cy="553998"/>
            <a:chOff x="7723991" y="1945348"/>
            <a:chExt cx="3717644" cy="553998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723991" y="2268077"/>
              <a:ext cx="1188721" cy="2312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756669" y="1945348"/>
              <a:ext cx="268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Superconducting “Mirror”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53959" y="4763851"/>
            <a:ext cx="2684966" cy="1554459"/>
            <a:chOff x="2753959" y="4763851"/>
            <a:chExt cx="2684966" cy="1554459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4148251" y="4763851"/>
              <a:ext cx="231290" cy="11223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53959" y="5948978"/>
              <a:ext cx="268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Superconducting “Mirror”</a:t>
              </a:r>
              <a:endParaRPr lang="en-US" dirty="0"/>
            </a:p>
          </p:txBody>
        </p:sp>
      </p:grpSp>
      <p:sp>
        <p:nvSpPr>
          <p:cNvPr id="3" name="Flowchart: Connector 2"/>
          <p:cNvSpPr/>
          <p:nvPr/>
        </p:nvSpPr>
        <p:spPr>
          <a:xfrm>
            <a:off x="6191250" y="3111754"/>
            <a:ext cx="1743075" cy="895350"/>
          </a:xfrm>
          <a:prstGeom prst="flowChartConnector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" y="828521"/>
            <a:ext cx="333375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61" y="-64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Circuit Implementation of CQED</a:t>
            </a:r>
            <a:endParaRPr lang="en-US" sz="3200" dirty="0"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951589" y="2134188"/>
            <a:ext cx="7089289" cy="4034118"/>
            <a:chOff x="795168" y="-4263"/>
            <a:chExt cx="7089289" cy="40341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0" t="25108" r="18700" b="16069"/>
            <a:stretch/>
          </p:blipFill>
          <p:spPr>
            <a:xfrm>
              <a:off x="795168" y="-4263"/>
              <a:ext cx="7089289" cy="4034118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409713" y="720761"/>
              <a:ext cx="4406153" cy="1567637"/>
              <a:chOff x="4665007" y="3674411"/>
              <a:chExt cx="4463753" cy="1722948"/>
            </a:xfrm>
            <a:scene3d>
              <a:camera prst="isometricTopUp"/>
              <a:lightRig rig="threePt" dir="t"/>
            </a:scene3d>
          </p:grpSpPr>
          <p:sp>
            <p:nvSpPr>
              <p:cNvPr id="10" name="Freeform 9"/>
              <p:cNvSpPr/>
              <p:nvPr/>
            </p:nvSpPr>
            <p:spPr>
              <a:xfrm>
                <a:off x="4665007" y="3674411"/>
                <a:ext cx="4463753" cy="1722948"/>
              </a:xfrm>
              <a:custGeom>
                <a:avLst/>
                <a:gdLst>
                  <a:gd name="connsiteX0" fmla="*/ 0 w 2893807"/>
                  <a:gd name="connsiteY0" fmla="*/ 2009274 h 4515820"/>
                  <a:gd name="connsiteX1" fmla="*/ 720763 w 2893807"/>
                  <a:gd name="connsiteY1" fmla="*/ 137443 h 4515820"/>
                  <a:gd name="connsiteX2" fmla="*/ 1473798 w 2893807"/>
                  <a:gd name="connsiteY2" fmla="*/ 4515805 h 4515820"/>
                  <a:gd name="connsiteX3" fmla="*/ 2151530 w 2893807"/>
                  <a:gd name="connsiteY3" fmla="*/ 83655 h 4515820"/>
                  <a:gd name="connsiteX4" fmla="*/ 2893807 w 2893807"/>
                  <a:gd name="connsiteY4" fmla="*/ 2041547 h 4515820"/>
                  <a:gd name="connsiteX0" fmla="*/ 0 w 2893807"/>
                  <a:gd name="connsiteY0" fmla="*/ 1970664 h 3669775"/>
                  <a:gd name="connsiteX1" fmla="*/ 720763 w 2893807"/>
                  <a:gd name="connsiteY1" fmla="*/ 98833 h 3669775"/>
                  <a:gd name="connsiteX2" fmla="*/ 1480856 w 2893807"/>
                  <a:gd name="connsiteY2" fmla="*/ 3669757 h 3669775"/>
                  <a:gd name="connsiteX3" fmla="*/ 2151530 w 2893807"/>
                  <a:gd name="connsiteY3" fmla="*/ 45045 h 3669775"/>
                  <a:gd name="connsiteX4" fmla="*/ 2893807 w 2893807"/>
                  <a:gd name="connsiteY4" fmla="*/ 2002937 h 3669775"/>
                  <a:gd name="connsiteX0" fmla="*/ 0 w 2893807"/>
                  <a:gd name="connsiteY0" fmla="*/ 2010377 h 3709527"/>
                  <a:gd name="connsiteX1" fmla="*/ 720763 w 2893807"/>
                  <a:gd name="connsiteY1" fmla="*/ 138546 h 3709527"/>
                  <a:gd name="connsiteX2" fmla="*/ 1480856 w 2893807"/>
                  <a:gd name="connsiteY2" fmla="*/ 3709470 h 3709527"/>
                  <a:gd name="connsiteX3" fmla="*/ 2207998 w 2893807"/>
                  <a:gd name="connsiteY3" fmla="*/ 43702 h 3709527"/>
                  <a:gd name="connsiteX4" fmla="*/ 2893807 w 2893807"/>
                  <a:gd name="connsiteY4" fmla="*/ 2042650 h 3709527"/>
                  <a:gd name="connsiteX0" fmla="*/ 0 w 2893807"/>
                  <a:gd name="connsiteY0" fmla="*/ 1966786 h 3665936"/>
                  <a:gd name="connsiteX1" fmla="*/ 720763 w 2893807"/>
                  <a:gd name="connsiteY1" fmla="*/ 94955 h 3665936"/>
                  <a:gd name="connsiteX2" fmla="*/ 1480856 w 2893807"/>
                  <a:gd name="connsiteY2" fmla="*/ 3665879 h 3665936"/>
                  <a:gd name="connsiteX3" fmla="*/ 2207998 w 2893807"/>
                  <a:gd name="connsiteY3" fmla="*/ 111 h 3665936"/>
                  <a:gd name="connsiteX4" fmla="*/ 2893807 w 2893807"/>
                  <a:gd name="connsiteY4" fmla="*/ 1999059 h 3665936"/>
                  <a:gd name="connsiteX0" fmla="*/ 0 w 2682053"/>
                  <a:gd name="connsiteY0" fmla="*/ 2008381 h 3707531"/>
                  <a:gd name="connsiteX1" fmla="*/ 720763 w 2682053"/>
                  <a:gd name="connsiteY1" fmla="*/ 136550 h 3707531"/>
                  <a:gd name="connsiteX2" fmla="*/ 1480856 w 2682053"/>
                  <a:gd name="connsiteY2" fmla="*/ 3707474 h 3707531"/>
                  <a:gd name="connsiteX3" fmla="*/ 2207998 w 2682053"/>
                  <a:gd name="connsiteY3" fmla="*/ 41706 h 3707531"/>
                  <a:gd name="connsiteX4" fmla="*/ 2682053 w 2682053"/>
                  <a:gd name="connsiteY4" fmla="*/ 2068025 h 3707531"/>
                  <a:gd name="connsiteX0" fmla="*/ 0 w 2682053"/>
                  <a:gd name="connsiteY0" fmla="*/ 2014157 h 3713307"/>
                  <a:gd name="connsiteX1" fmla="*/ 720763 w 2682053"/>
                  <a:gd name="connsiteY1" fmla="*/ 142326 h 3713307"/>
                  <a:gd name="connsiteX2" fmla="*/ 1480856 w 2682053"/>
                  <a:gd name="connsiteY2" fmla="*/ 3713250 h 3713307"/>
                  <a:gd name="connsiteX3" fmla="*/ 2207998 w 2682053"/>
                  <a:gd name="connsiteY3" fmla="*/ 47482 h 3713307"/>
                  <a:gd name="connsiteX4" fmla="*/ 2682053 w 2682053"/>
                  <a:gd name="connsiteY4" fmla="*/ 2073801 h 3713307"/>
                  <a:gd name="connsiteX0" fmla="*/ 0 w 2682053"/>
                  <a:gd name="connsiteY0" fmla="*/ 2014157 h 3713260"/>
                  <a:gd name="connsiteX1" fmla="*/ 653708 w 2682053"/>
                  <a:gd name="connsiteY1" fmla="*/ 87584 h 3713260"/>
                  <a:gd name="connsiteX2" fmla="*/ 1480856 w 2682053"/>
                  <a:gd name="connsiteY2" fmla="*/ 3713250 h 3713260"/>
                  <a:gd name="connsiteX3" fmla="*/ 2207998 w 2682053"/>
                  <a:gd name="connsiteY3" fmla="*/ 47482 h 3713260"/>
                  <a:gd name="connsiteX4" fmla="*/ 2682053 w 2682053"/>
                  <a:gd name="connsiteY4" fmla="*/ 2073801 h 3713260"/>
                  <a:gd name="connsiteX0" fmla="*/ 0 w 2682053"/>
                  <a:gd name="connsiteY0" fmla="*/ 2014157 h 3713260"/>
                  <a:gd name="connsiteX1" fmla="*/ 653708 w 2682053"/>
                  <a:gd name="connsiteY1" fmla="*/ 87584 h 3713260"/>
                  <a:gd name="connsiteX2" fmla="*/ 1480856 w 2682053"/>
                  <a:gd name="connsiteY2" fmla="*/ 3713250 h 3713260"/>
                  <a:gd name="connsiteX3" fmla="*/ 2207998 w 2682053"/>
                  <a:gd name="connsiteY3" fmla="*/ 47482 h 3713260"/>
                  <a:gd name="connsiteX4" fmla="*/ 2682053 w 2682053"/>
                  <a:gd name="connsiteY4" fmla="*/ 2073801 h 3713260"/>
                  <a:gd name="connsiteX0" fmla="*/ 0 w 2480887"/>
                  <a:gd name="connsiteY0" fmla="*/ 2000471 h 3713260"/>
                  <a:gd name="connsiteX1" fmla="*/ 452542 w 2480887"/>
                  <a:gd name="connsiteY1" fmla="*/ 87584 h 3713260"/>
                  <a:gd name="connsiteX2" fmla="*/ 1279690 w 2480887"/>
                  <a:gd name="connsiteY2" fmla="*/ 3713250 h 3713260"/>
                  <a:gd name="connsiteX3" fmla="*/ 2006832 w 2480887"/>
                  <a:gd name="connsiteY3" fmla="*/ 47482 h 3713260"/>
                  <a:gd name="connsiteX4" fmla="*/ 2480887 w 2480887"/>
                  <a:gd name="connsiteY4" fmla="*/ 2073801 h 3713260"/>
                  <a:gd name="connsiteX0" fmla="*/ 0 w 2480887"/>
                  <a:gd name="connsiteY0" fmla="*/ 2000471 h 3713260"/>
                  <a:gd name="connsiteX1" fmla="*/ 452542 w 2480887"/>
                  <a:gd name="connsiteY1" fmla="*/ 87584 h 3713260"/>
                  <a:gd name="connsiteX2" fmla="*/ 1279690 w 2480887"/>
                  <a:gd name="connsiteY2" fmla="*/ 3713250 h 3713260"/>
                  <a:gd name="connsiteX3" fmla="*/ 2006832 w 2480887"/>
                  <a:gd name="connsiteY3" fmla="*/ 47482 h 3713260"/>
                  <a:gd name="connsiteX4" fmla="*/ 2480887 w 2480887"/>
                  <a:gd name="connsiteY4" fmla="*/ 2073801 h 371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0887" h="3713260">
                    <a:moveTo>
                      <a:pt x="0" y="2000471"/>
                    </a:moveTo>
                    <a:cubicBezTo>
                      <a:pt x="170509" y="595657"/>
                      <a:pt x="239260" y="-197879"/>
                      <a:pt x="452542" y="87584"/>
                    </a:cubicBezTo>
                    <a:cubicBezTo>
                      <a:pt x="665824" y="373047"/>
                      <a:pt x="1020642" y="3719934"/>
                      <a:pt x="1279690" y="3713250"/>
                    </a:cubicBezTo>
                    <a:cubicBezTo>
                      <a:pt x="1538738" y="3706566"/>
                      <a:pt x="1806633" y="320724"/>
                      <a:pt x="2006832" y="47482"/>
                    </a:cubicBezTo>
                    <a:cubicBezTo>
                      <a:pt x="2207032" y="-225760"/>
                      <a:pt x="2288079" y="710756"/>
                      <a:pt x="2480887" y="2073801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029200" y="3905250"/>
                <a:ext cx="0" cy="6876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314950" y="3674411"/>
                <a:ext cx="0" cy="9185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581650" y="3803650"/>
                <a:ext cx="0" cy="7892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848350" y="4133664"/>
                <a:ext cx="0" cy="45925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565900" y="4592918"/>
                <a:ext cx="0" cy="52518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906409" y="4592918"/>
                <a:ext cx="0" cy="8044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7217559" y="4592918"/>
                <a:ext cx="0" cy="6585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535059" y="4592918"/>
                <a:ext cx="0" cy="19498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906048" y="4133664"/>
                <a:ext cx="0" cy="45925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8191798" y="3803650"/>
                <a:ext cx="0" cy="7892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8509298" y="3731561"/>
                <a:ext cx="0" cy="864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807748" y="4034118"/>
                <a:ext cx="0" cy="558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4794250" y="4313518"/>
                <a:ext cx="0" cy="279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43683" y="1631464"/>
            <a:ext cx="2426886" cy="11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49" name="Group 48"/>
          <p:cNvGrpSpPr/>
          <p:nvPr/>
        </p:nvGrpSpPr>
        <p:grpSpPr>
          <a:xfrm>
            <a:off x="2159129" y="2093582"/>
            <a:ext cx="6078071" cy="883219"/>
            <a:chOff x="1768420" y="2093582"/>
            <a:chExt cx="6078071" cy="88321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768420" y="2976801"/>
              <a:ext cx="60780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  <a:scene3d>
              <a:camera prst="isometricTopUp">
                <a:rot lat="18850971" lon="17974588" rev="4401569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7217" y="2093582"/>
              <a:ext cx="2450510" cy="575132"/>
            </a:xfrm>
            <a:prstGeom prst="rect">
              <a:avLst/>
            </a:prstGeom>
          </p:spPr>
        </p:pic>
      </p:grp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373808" y="5486401"/>
            <a:ext cx="3087616" cy="913858"/>
            <a:chOff x="1983099" y="5486401"/>
            <a:chExt cx="3087616" cy="9138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112362" y="5486401"/>
              <a:ext cx="29583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  <a:scene3d>
              <a:camera prst="isometricOffAxis2Top">
                <a:rot lat="365283" lon="331979" rev="1949742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63084"/>
                </p:ext>
              </p:extLst>
            </p:nvPr>
          </p:nvGraphicFramePr>
          <p:xfrm>
            <a:off x="1983099" y="5794497"/>
            <a:ext cx="2076908" cy="60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" name="Equation" r:id="rId6" imgW="685800" imgH="203200" progId="Equation.DSMT4">
                    <p:embed/>
                  </p:oleObj>
                </mc:Choice>
                <mc:Fallback>
                  <p:oleObj name="Equation" r:id="rId6" imgW="685800" imgH="203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3099" y="5794497"/>
                          <a:ext cx="2076908" cy="6057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3231645" y="4038291"/>
            <a:ext cx="233924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9733982" y="700336"/>
            <a:ext cx="2470166" cy="1150692"/>
            <a:chOff x="9267861" y="1721253"/>
            <a:chExt cx="2470166" cy="1150692"/>
          </a:xfrm>
        </p:grpSpPr>
        <p:grpSp>
          <p:nvGrpSpPr>
            <p:cNvPr id="67" name="Group 66"/>
            <p:cNvGrpSpPr/>
            <p:nvPr/>
          </p:nvGrpSpPr>
          <p:grpSpPr>
            <a:xfrm>
              <a:off x="9269451" y="1721253"/>
              <a:ext cx="1731758" cy="713198"/>
              <a:chOff x="9269451" y="1721253"/>
              <a:chExt cx="1731758" cy="71319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0011836" y="1721253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Niobium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269451" y="1845481"/>
                <a:ext cx="742385" cy="13391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2925475"/>
                  </p:ext>
                </p:extLst>
              </p:nvPr>
            </p:nvGraphicFramePr>
            <p:xfrm>
              <a:off x="10066591" y="2063983"/>
              <a:ext cx="879862" cy="3704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4" name="Equation" r:id="rId8" imgW="545863" imgH="228501" progId="Equation.DSMT4">
                      <p:embed/>
                    </p:oleObj>
                  </mc:Choice>
                  <mc:Fallback>
                    <p:oleObj name="Equation" r:id="rId8" imgW="545863" imgH="228501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66591" y="2063983"/>
                            <a:ext cx="879862" cy="37046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Group 67"/>
            <p:cNvGrpSpPr/>
            <p:nvPr/>
          </p:nvGrpSpPr>
          <p:grpSpPr>
            <a:xfrm>
              <a:off x="9267861" y="2502613"/>
              <a:ext cx="2470166" cy="369332"/>
              <a:chOff x="9269451" y="1721253"/>
              <a:chExt cx="2470166" cy="36933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0011836" y="1721253"/>
                <a:ext cx="1727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Silicon Substrate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269451" y="1845481"/>
                <a:ext cx="742385" cy="133914"/>
              </a:xfrm>
              <a:prstGeom prst="rect">
                <a:avLst/>
              </a:prstGeom>
              <a:solidFill>
                <a:srgbClr val="C6C6C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0819" y="5127184"/>
            <a:ext cx="2594386" cy="1462418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 rot="-2040000">
            <a:off x="2652080" y="4913397"/>
            <a:ext cx="1539416" cy="726176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/>
          <p:cNvSpPr/>
          <p:nvPr/>
        </p:nvSpPr>
        <p:spPr>
          <a:xfrm rot="-2040000">
            <a:off x="8683037" y="1739355"/>
            <a:ext cx="1111220" cy="726176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riped Right Arrow 42"/>
          <p:cNvSpPr/>
          <p:nvPr/>
        </p:nvSpPr>
        <p:spPr>
          <a:xfrm>
            <a:off x="7455267" y="5653614"/>
            <a:ext cx="891692" cy="42063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riped Right Arrow 43"/>
          <p:cNvSpPr/>
          <p:nvPr/>
        </p:nvSpPr>
        <p:spPr>
          <a:xfrm>
            <a:off x="10969065" y="5585226"/>
            <a:ext cx="858626" cy="561108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5944" y="3483566"/>
            <a:ext cx="2028011" cy="2492116"/>
            <a:chOff x="325944" y="3483566"/>
            <a:chExt cx="2028011" cy="2492116"/>
          </a:xfrm>
        </p:grpSpPr>
        <p:grpSp>
          <p:nvGrpSpPr>
            <p:cNvPr id="45" name="Group 44"/>
            <p:cNvGrpSpPr/>
            <p:nvPr/>
          </p:nvGrpSpPr>
          <p:grpSpPr>
            <a:xfrm>
              <a:off x="383211" y="3483566"/>
              <a:ext cx="1913856" cy="2492116"/>
              <a:chOff x="1524000" y="1208435"/>
              <a:chExt cx="1913856" cy="2492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524000" y="1454498"/>
                <a:ext cx="49719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021195" y="120843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76280" y="120843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176279" y="1455688"/>
                <a:ext cx="297046" cy="39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463154" y="1440844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477505" y="1455131"/>
                <a:ext cx="297046" cy="39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785576" y="120843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40661" y="120843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940661" y="1454497"/>
                <a:ext cx="497195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049154" y="1941282"/>
                <a:ext cx="82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" name="Group 70"/>
              <p:cNvGrpSpPr/>
              <p:nvPr/>
            </p:nvGrpSpPr>
            <p:grpSpPr>
              <a:xfrm rot="16200000">
                <a:off x="2794548" y="2238944"/>
                <a:ext cx="155085" cy="492125"/>
                <a:chOff x="2790156" y="2218085"/>
                <a:chExt cx="155085" cy="492125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790156" y="2218085"/>
                  <a:ext cx="0" cy="4921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945241" y="2218085"/>
                  <a:ext cx="0" cy="4921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2878098" y="1925826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 rot="16200000">
                <a:off x="1740648" y="2257824"/>
                <a:ext cx="643921" cy="420002"/>
                <a:chOff x="5031580" y="1208435"/>
                <a:chExt cx="2242512" cy="914400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5031580" y="1208435"/>
                  <a:ext cx="561499" cy="914400"/>
                </a:xfrm>
                <a:prstGeom prst="arc">
                  <a:avLst>
                    <a:gd name="adj1" fmla="val 10720327"/>
                    <a:gd name="adj2" fmla="val 0"/>
                  </a:avLst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>
                  <a:off x="5591337" y="1208435"/>
                  <a:ext cx="561499" cy="914400"/>
                </a:xfrm>
                <a:prstGeom prst="arc">
                  <a:avLst>
                    <a:gd name="adj1" fmla="val 10720327"/>
                    <a:gd name="adj2" fmla="val 0"/>
                  </a:avLst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>
                  <a:off x="6152836" y="1208435"/>
                  <a:ext cx="561499" cy="914400"/>
                </a:xfrm>
                <a:prstGeom prst="arc">
                  <a:avLst>
                    <a:gd name="adj1" fmla="val 10720327"/>
                    <a:gd name="adj2" fmla="val 0"/>
                  </a:avLst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>
                  <a:off x="6712593" y="1208435"/>
                  <a:ext cx="561499" cy="914400"/>
                </a:xfrm>
                <a:prstGeom prst="arc">
                  <a:avLst>
                    <a:gd name="adj1" fmla="val 10720327"/>
                    <a:gd name="adj2" fmla="val 0"/>
                  </a:avLst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74"/>
              <p:cNvCxnSpPr/>
              <p:nvPr/>
            </p:nvCxnSpPr>
            <p:spPr>
              <a:xfrm>
                <a:off x="2062608" y="1925826"/>
                <a:ext cx="0" cy="22898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78704" y="2567813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062608" y="2789785"/>
                <a:ext cx="0" cy="27785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049154" y="3058120"/>
                <a:ext cx="842286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474731" y="3058120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263619" y="3543389"/>
                <a:ext cx="41944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344582" y="3626733"/>
                <a:ext cx="24666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418401" y="3700551"/>
                <a:ext cx="9902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Rectangle 89"/>
            <p:cNvSpPr/>
            <p:nvPr/>
          </p:nvSpPr>
          <p:spPr>
            <a:xfrm rot="10800000" flipV="1">
              <a:off x="2005783" y="4350892"/>
              <a:ext cx="34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baseline="-25000" dirty="0"/>
            </a:p>
          </p:txBody>
        </p:sp>
        <p:sp>
          <p:nvSpPr>
            <p:cNvPr id="91" name="Rectangle 90"/>
            <p:cNvSpPr/>
            <p:nvPr/>
          </p:nvSpPr>
          <p:spPr>
            <a:xfrm rot="10800000" flipV="1">
              <a:off x="325944" y="4350893"/>
              <a:ext cx="314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</a:t>
              </a:r>
              <a:endParaRPr lang="en-US" sz="2400" baseline="-25000" dirty="0"/>
            </a:p>
          </p:txBody>
        </p:sp>
      </p:grp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87766"/>
              </p:ext>
            </p:extLst>
          </p:nvPr>
        </p:nvGraphicFramePr>
        <p:xfrm>
          <a:off x="8547100" y="4210050"/>
          <a:ext cx="28749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Equation" r:id="rId11" imgW="1295280" imgH="330120" progId="Equation.DSMT4">
                  <p:embed/>
                </p:oleObj>
              </mc:Choice>
              <mc:Fallback>
                <p:oleObj name="Equation" r:id="rId11" imgW="1295280" imgH="330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100" y="4210050"/>
                        <a:ext cx="2874963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50863"/>
              </p:ext>
            </p:extLst>
          </p:nvPr>
        </p:nvGraphicFramePr>
        <p:xfrm>
          <a:off x="247336" y="6074244"/>
          <a:ext cx="1804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13" imgW="812520" imgH="342720" progId="Equation.DSMT4">
                  <p:embed/>
                </p:oleObj>
              </mc:Choice>
              <mc:Fallback>
                <p:oleObj name="Equation" r:id="rId13" imgW="812520" imgH="342720" progId="Equation.DSMT4">
                  <p:embed/>
                  <p:pic>
                    <p:nvPicPr>
                      <p:cNvPr id="92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6" y="6074244"/>
                        <a:ext cx="180498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4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-136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Cooper Pair Box as an Artificial Atom – Josephson Junction</a:t>
            </a:r>
            <a:endParaRPr lang="en-US" sz="320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21616" y="981144"/>
            <a:ext cx="1566069" cy="1895149"/>
            <a:chOff x="1814161" y="3674428"/>
            <a:chExt cx="1566069" cy="1895149"/>
          </a:xfrm>
        </p:grpSpPr>
        <p:grpSp>
          <p:nvGrpSpPr>
            <p:cNvPr id="40" name="Group 39"/>
            <p:cNvGrpSpPr/>
            <p:nvPr/>
          </p:nvGrpSpPr>
          <p:grpSpPr>
            <a:xfrm>
              <a:off x="1814161" y="4111264"/>
              <a:ext cx="1555971" cy="1458313"/>
              <a:chOff x="4889298" y="1401631"/>
              <a:chExt cx="1555971" cy="1458313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6152671" y="1499532"/>
                <a:ext cx="1" cy="13604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5175978" y="1401631"/>
                <a:ext cx="1" cy="13604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4889298" y="1783852"/>
                <a:ext cx="585196" cy="58519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860073" y="1800155"/>
                <a:ext cx="585196" cy="58519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473345" y="1966914"/>
                <a:ext cx="401574" cy="334630"/>
              </a:xfrm>
              <a:custGeom>
                <a:avLst/>
                <a:gdLst>
                  <a:gd name="connsiteX0" fmla="*/ 0 w 571500"/>
                  <a:gd name="connsiteY0" fmla="*/ 305867 h 572567"/>
                  <a:gd name="connsiteX1" fmla="*/ 91440 w 571500"/>
                  <a:gd name="connsiteY1" fmla="*/ 16307 h 572567"/>
                  <a:gd name="connsiteX2" fmla="*/ 198120 w 571500"/>
                  <a:gd name="connsiteY2" fmla="*/ 564947 h 572567"/>
                  <a:gd name="connsiteX3" fmla="*/ 297180 w 571500"/>
                  <a:gd name="connsiteY3" fmla="*/ 8687 h 572567"/>
                  <a:gd name="connsiteX4" fmla="*/ 419100 w 571500"/>
                  <a:gd name="connsiteY4" fmla="*/ 572567 h 572567"/>
                  <a:gd name="connsiteX5" fmla="*/ 502920 w 571500"/>
                  <a:gd name="connsiteY5" fmla="*/ 8687 h 572567"/>
                  <a:gd name="connsiteX6" fmla="*/ 571500 w 571500"/>
                  <a:gd name="connsiteY6" fmla="*/ 283007 h 57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572567">
                    <a:moveTo>
                      <a:pt x="0" y="305867"/>
                    </a:moveTo>
                    <a:cubicBezTo>
                      <a:pt x="29210" y="139497"/>
                      <a:pt x="58420" y="-26873"/>
                      <a:pt x="91440" y="16307"/>
                    </a:cubicBezTo>
                    <a:cubicBezTo>
                      <a:pt x="124460" y="59487"/>
                      <a:pt x="163830" y="566217"/>
                      <a:pt x="198120" y="564947"/>
                    </a:cubicBezTo>
                    <a:cubicBezTo>
                      <a:pt x="232410" y="563677"/>
                      <a:pt x="260350" y="7417"/>
                      <a:pt x="297180" y="8687"/>
                    </a:cubicBezTo>
                    <a:cubicBezTo>
                      <a:pt x="334010" y="9957"/>
                      <a:pt x="384810" y="572567"/>
                      <a:pt x="419100" y="572567"/>
                    </a:cubicBezTo>
                    <a:cubicBezTo>
                      <a:pt x="453390" y="572567"/>
                      <a:pt x="477520" y="56947"/>
                      <a:pt x="502920" y="8687"/>
                    </a:cubicBezTo>
                    <a:cubicBezTo>
                      <a:pt x="528320" y="-39573"/>
                      <a:pt x="549910" y="121717"/>
                      <a:pt x="571500" y="283007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100841" y="3674428"/>
              <a:ext cx="1279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Cooper Pair</a:t>
              </a:r>
              <a:endParaRPr lang="en-US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43406" y="1226380"/>
            <a:ext cx="717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Superconducting condensate composed of Cooper-pairs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743406" y="1796886"/>
            <a:ext cx="831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Condensate is non-dissipative and has some defined global phase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743406" y="2422834"/>
            <a:ext cx="8558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Josephson Junction – SIS junction – 2 weakly linked SC condensates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778751" y="2939531"/>
            <a:ext cx="4129442" cy="1769431"/>
            <a:chOff x="576743" y="1595680"/>
            <a:chExt cx="4129442" cy="1769431"/>
          </a:xfrm>
        </p:grpSpPr>
        <p:grpSp>
          <p:nvGrpSpPr>
            <p:cNvPr id="48" name="Group 47"/>
            <p:cNvGrpSpPr/>
            <p:nvPr/>
          </p:nvGrpSpPr>
          <p:grpSpPr>
            <a:xfrm>
              <a:off x="576743" y="2162101"/>
              <a:ext cx="4129442" cy="1203010"/>
              <a:chOff x="988659" y="1277924"/>
              <a:chExt cx="4129442" cy="1203010"/>
            </a:xfrm>
          </p:grpSpPr>
          <p:grpSp>
            <p:nvGrpSpPr>
              <p:cNvPr id="50" name="Group 49"/>
              <p:cNvGrpSpPr/>
              <p:nvPr/>
            </p:nvGrpSpPr>
            <p:grpSpPr>
              <a:xfrm rot="16200000">
                <a:off x="2721257" y="84090"/>
                <a:ext cx="664246" cy="4129442"/>
                <a:chOff x="9449069" y="2076058"/>
                <a:chExt cx="383422" cy="2383631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9450443" y="3398907"/>
                  <a:ext cx="382048" cy="106078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9450443" y="2076058"/>
                  <a:ext cx="382048" cy="1040171"/>
                </a:xfrm>
                <a:prstGeom prst="rect">
                  <a:avLst/>
                </a:prstGeom>
                <a:solidFill>
                  <a:srgbClr val="009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9449069" y="3117069"/>
                  <a:ext cx="382048" cy="27945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4075112" y="1844069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S</a:t>
                </a:r>
                <a:endPara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91580" y="1855221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S</a:t>
                </a:r>
                <a:endPara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903182" y="1856181"/>
                <a:ext cx="2936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I</a:t>
                </a:r>
                <a:endPara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00714" y="1277924"/>
              <a:ext cx="977900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0" name="Equation" r:id="rId3" imgW="469800" imgH="266400" progId="Equation.DSMT4">
                      <p:embed/>
                    </p:oleObj>
                  </mc:Choice>
                  <mc:Fallback>
                    <p:oleObj name="Equation" r:id="rId3" imgW="469800" imgH="266400" progId="Equation.DSMT4">
                      <p:embed/>
                      <p:pic>
                        <p:nvPicPr>
                          <p:cNvPr id="60" name="Object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0714" y="1277924"/>
                            <a:ext cx="977900" cy="5524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75477" y="1277924"/>
              <a:ext cx="977900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1" name="Equation" r:id="rId5" imgW="469800" imgH="266400" progId="Equation.DSMT4">
                      <p:embed/>
                    </p:oleObj>
                  </mc:Choice>
                  <mc:Fallback>
                    <p:oleObj name="Equation" r:id="rId5" imgW="469800" imgH="266400" progId="Equation.DSMT4">
                      <p:embed/>
                      <p:pic>
                        <p:nvPicPr>
                          <p:cNvPr id="61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5477" y="1277924"/>
                            <a:ext cx="977900" cy="5524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" name="TextBox 48"/>
            <p:cNvSpPr txBox="1"/>
            <p:nvPr/>
          </p:nvSpPr>
          <p:spPr>
            <a:xfrm>
              <a:off x="1489224" y="1595680"/>
              <a:ext cx="2004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Josephson Junction</a:t>
              </a:r>
              <a:endParaRPr lang="en-US" dirty="0"/>
            </a:p>
          </p:txBody>
        </p:sp>
      </p:grpSp>
      <p:sp>
        <p:nvSpPr>
          <p:cNvPr id="59" name="Flowchart: Connector 58"/>
          <p:cNvSpPr/>
          <p:nvPr/>
        </p:nvSpPr>
        <p:spPr>
          <a:xfrm>
            <a:off x="270899" y="1350476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lowchart: Connector 59"/>
          <p:cNvSpPr/>
          <p:nvPr/>
        </p:nvSpPr>
        <p:spPr>
          <a:xfrm>
            <a:off x="270899" y="1914376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lowchart: Connector 60"/>
          <p:cNvSpPr/>
          <p:nvPr/>
        </p:nvSpPr>
        <p:spPr>
          <a:xfrm>
            <a:off x="270899" y="2546509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-136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Cooper Pair Box as an Artificial Atom – Josephson Junction</a:t>
            </a:r>
            <a:endParaRPr lang="en-US" sz="320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21616" y="981144"/>
            <a:ext cx="1566069" cy="1895149"/>
            <a:chOff x="1814161" y="3674428"/>
            <a:chExt cx="1566069" cy="1895149"/>
          </a:xfrm>
        </p:grpSpPr>
        <p:grpSp>
          <p:nvGrpSpPr>
            <p:cNvPr id="40" name="Group 39"/>
            <p:cNvGrpSpPr/>
            <p:nvPr/>
          </p:nvGrpSpPr>
          <p:grpSpPr>
            <a:xfrm>
              <a:off x="1814161" y="4111264"/>
              <a:ext cx="1555971" cy="1458313"/>
              <a:chOff x="4889298" y="1401631"/>
              <a:chExt cx="1555971" cy="1458313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6152671" y="1499532"/>
                <a:ext cx="1" cy="13604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5175978" y="1401631"/>
                <a:ext cx="1" cy="136041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4889298" y="1783852"/>
                <a:ext cx="585196" cy="58519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860073" y="1800155"/>
                <a:ext cx="585196" cy="585196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5473345" y="1966914"/>
                <a:ext cx="401574" cy="334630"/>
              </a:xfrm>
              <a:custGeom>
                <a:avLst/>
                <a:gdLst>
                  <a:gd name="connsiteX0" fmla="*/ 0 w 571500"/>
                  <a:gd name="connsiteY0" fmla="*/ 305867 h 572567"/>
                  <a:gd name="connsiteX1" fmla="*/ 91440 w 571500"/>
                  <a:gd name="connsiteY1" fmla="*/ 16307 h 572567"/>
                  <a:gd name="connsiteX2" fmla="*/ 198120 w 571500"/>
                  <a:gd name="connsiteY2" fmla="*/ 564947 h 572567"/>
                  <a:gd name="connsiteX3" fmla="*/ 297180 w 571500"/>
                  <a:gd name="connsiteY3" fmla="*/ 8687 h 572567"/>
                  <a:gd name="connsiteX4" fmla="*/ 419100 w 571500"/>
                  <a:gd name="connsiteY4" fmla="*/ 572567 h 572567"/>
                  <a:gd name="connsiteX5" fmla="*/ 502920 w 571500"/>
                  <a:gd name="connsiteY5" fmla="*/ 8687 h 572567"/>
                  <a:gd name="connsiteX6" fmla="*/ 571500 w 571500"/>
                  <a:gd name="connsiteY6" fmla="*/ 283007 h 57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572567">
                    <a:moveTo>
                      <a:pt x="0" y="305867"/>
                    </a:moveTo>
                    <a:cubicBezTo>
                      <a:pt x="29210" y="139497"/>
                      <a:pt x="58420" y="-26873"/>
                      <a:pt x="91440" y="16307"/>
                    </a:cubicBezTo>
                    <a:cubicBezTo>
                      <a:pt x="124460" y="59487"/>
                      <a:pt x="163830" y="566217"/>
                      <a:pt x="198120" y="564947"/>
                    </a:cubicBezTo>
                    <a:cubicBezTo>
                      <a:pt x="232410" y="563677"/>
                      <a:pt x="260350" y="7417"/>
                      <a:pt x="297180" y="8687"/>
                    </a:cubicBezTo>
                    <a:cubicBezTo>
                      <a:pt x="334010" y="9957"/>
                      <a:pt x="384810" y="572567"/>
                      <a:pt x="419100" y="572567"/>
                    </a:cubicBezTo>
                    <a:cubicBezTo>
                      <a:pt x="453390" y="572567"/>
                      <a:pt x="477520" y="56947"/>
                      <a:pt x="502920" y="8687"/>
                    </a:cubicBezTo>
                    <a:cubicBezTo>
                      <a:pt x="528320" y="-39573"/>
                      <a:pt x="549910" y="121717"/>
                      <a:pt x="571500" y="283007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100841" y="3674428"/>
              <a:ext cx="1279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Cooper Pair</a:t>
              </a:r>
              <a:endParaRPr lang="en-US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43406" y="1226380"/>
            <a:ext cx="711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Junction dynamics described through two key relations: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19063" y="1873266"/>
            <a:ext cx="4078287" cy="1281097"/>
            <a:chOff x="6117793" y="1369483"/>
            <a:chExt cx="4078287" cy="1281097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384355"/>
                </p:ext>
              </p:extLst>
            </p:nvPr>
          </p:nvGraphicFramePr>
          <p:xfrm>
            <a:off x="6117793" y="1758405"/>
            <a:ext cx="4078287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0" name="Equation" r:id="rId3" imgW="2234880" imgH="482400" progId="Equation.DSMT4">
                    <p:embed/>
                  </p:oleObj>
                </mc:Choice>
                <mc:Fallback>
                  <p:oleObj name="Equation" r:id="rId3" imgW="2234880" imgH="482400" progId="Equation.DSMT4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7793" y="1758405"/>
                          <a:ext cx="4078287" cy="8921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6633103" y="1369483"/>
              <a:ext cx="3137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First Josephson Relation</a:t>
              </a:r>
              <a:endParaRPr lang="en-US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01805" y="1885705"/>
            <a:ext cx="3447419" cy="1287708"/>
            <a:chOff x="6633103" y="3006707"/>
            <a:chExt cx="3447419" cy="1287708"/>
          </a:xfrm>
        </p:grpSpPr>
        <p:sp>
          <p:nvSpPr>
            <p:cNvPr id="51" name="TextBox 50"/>
            <p:cNvSpPr txBox="1"/>
            <p:nvPr/>
          </p:nvSpPr>
          <p:spPr>
            <a:xfrm>
              <a:off x="6633103" y="3006707"/>
              <a:ext cx="3447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Second Josephson Relation</a:t>
              </a:r>
              <a:endParaRPr lang="en-US" sz="2000" dirty="0"/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354777"/>
                </p:ext>
              </p:extLst>
            </p:nvPr>
          </p:nvGraphicFramePr>
          <p:xfrm>
            <a:off x="7497086" y="3565752"/>
            <a:ext cx="1317625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81" name="Equation" r:id="rId5" imgW="723600" imgH="393480" progId="Equation.DSMT4">
                    <p:embed/>
                  </p:oleObj>
                </mc:Choice>
                <mc:Fallback>
                  <p:oleObj name="Equation" r:id="rId5" imgW="723600" imgH="393480" progId="Equation.DSMT4">
                    <p:embed/>
                    <p:pic>
                      <p:nvPicPr>
                        <p:cNvPr id="57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7086" y="3565752"/>
                          <a:ext cx="1317625" cy="728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7778751" y="2939531"/>
            <a:ext cx="4129442" cy="1769431"/>
            <a:chOff x="576743" y="1595680"/>
            <a:chExt cx="4129442" cy="1769431"/>
          </a:xfrm>
        </p:grpSpPr>
        <p:grpSp>
          <p:nvGrpSpPr>
            <p:cNvPr id="54" name="Group 53"/>
            <p:cNvGrpSpPr/>
            <p:nvPr/>
          </p:nvGrpSpPr>
          <p:grpSpPr>
            <a:xfrm>
              <a:off x="576743" y="2162101"/>
              <a:ext cx="4129442" cy="1203010"/>
              <a:chOff x="988659" y="1277924"/>
              <a:chExt cx="4129442" cy="1203010"/>
            </a:xfrm>
          </p:grpSpPr>
          <p:grpSp>
            <p:nvGrpSpPr>
              <p:cNvPr id="56" name="Group 55"/>
              <p:cNvGrpSpPr/>
              <p:nvPr/>
            </p:nvGrpSpPr>
            <p:grpSpPr>
              <a:xfrm rot="16200000">
                <a:off x="2721257" y="84090"/>
                <a:ext cx="664246" cy="4129442"/>
                <a:chOff x="9449069" y="2076058"/>
                <a:chExt cx="383422" cy="2383631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9450443" y="3398907"/>
                  <a:ext cx="382048" cy="106078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9450443" y="2076058"/>
                  <a:ext cx="382048" cy="1040171"/>
                </a:xfrm>
                <a:prstGeom prst="rect">
                  <a:avLst/>
                </a:prstGeom>
                <a:solidFill>
                  <a:srgbClr val="009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9449069" y="3117069"/>
                  <a:ext cx="382048" cy="27945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4075112" y="1844069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S</a:t>
                </a:r>
                <a:endPara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691580" y="1855221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S</a:t>
                </a:r>
                <a:endPara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03182" y="1856181"/>
                <a:ext cx="2936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I</a:t>
                </a:r>
                <a:endPara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graphicFrame>
            <p:nvGraphicFramePr>
              <p:cNvPr id="60" name="Object 5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00714" y="1277924"/>
              <a:ext cx="977900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2" name="Equation" r:id="rId7" imgW="469800" imgH="266400" progId="Equation.DSMT4">
                      <p:embed/>
                    </p:oleObj>
                  </mc:Choice>
                  <mc:Fallback>
                    <p:oleObj name="Equation" r:id="rId7" imgW="469800" imgH="266400" progId="Equation.DSMT4">
                      <p:embed/>
                      <p:pic>
                        <p:nvPicPr>
                          <p:cNvPr id="34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0714" y="1277924"/>
                            <a:ext cx="977900" cy="5524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75477" y="1277924"/>
              <a:ext cx="977900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83" name="Equation" r:id="rId9" imgW="469800" imgH="266400" progId="Equation.DSMT4">
                      <p:embed/>
                    </p:oleObj>
                  </mc:Choice>
                  <mc:Fallback>
                    <p:oleObj name="Equation" r:id="rId9" imgW="469800" imgH="266400" progId="Equation.DSMT4">
                      <p:embed/>
                      <p:pic>
                        <p:nvPicPr>
                          <p:cNvPr id="35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5477" y="1277924"/>
                            <a:ext cx="977900" cy="5524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TextBox 54"/>
            <p:cNvSpPr txBox="1"/>
            <p:nvPr/>
          </p:nvSpPr>
          <p:spPr>
            <a:xfrm>
              <a:off x="1489224" y="1595680"/>
              <a:ext cx="2004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Josephson Junction</a:t>
              </a:r>
              <a:endParaRPr lang="en-US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43406" y="3194184"/>
            <a:ext cx="249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Josephson Energy:</a:t>
            </a:r>
            <a:endParaRPr lang="en-US" sz="2400" dirty="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8705"/>
              </p:ext>
            </p:extLst>
          </p:nvPr>
        </p:nvGraphicFramePr>
        <p:xfrm>
          <a:off x="176213" y="3733800"/>
          <a:ext cx="71342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" name="Equation" r:id="rId11" imgW="3911400" imgH="482400" progId="Equation.DSMT4">
                  <p:embed/>
                </p:oleObj>
              </mc:Choice>
              <mc:Fallback>
                <p:oleObj name="Equation" r:id="rId11" imgW="3911400" imgH="482400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3733800"/>
                        <a:ext cx="7134225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43406" y="4702887"/>
            <a:ext cx="648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Physical meaning: Kinetic energy of charge carriers</a:t>
            </a:r>
          </a:p>
          <a:p>
            <a:r>
              <a:rPr lang="en-US" sz="2400" dirty="0" smtClean="0"/>
              <a:t>Moving through the junction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8426408" y="4743695"/>
            <a:ext cx="2615980" cy="1935802"/>
            <a:chOff x="633638" y="2397422"/>
            <a:chExt cx="3217875" cy="2486086"/>
          </a:xfrm>
        </p:grpSpPr>
        <p:sp>
          <p:nvSpPr>
            <p:cNvPr id="75" name="TextBox 74"/>
            <p:cNvSpPr txBox="1"/>
            <p:nvPr/>
          </p:nvSpPr>
          <p:spPr>
            <a:xfrm>
              <a:off x="2335035" y="2397422"/>
              <a:ext cx="570797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</a:t>
              </a:r>
              <a:r>
                <a:rPr lang="en-US" sz="4000" baseline="-25000" dirty="0"/>
                <a:t>J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33638" y="3024685"/>
              <a:ext cx="3217875" cy="1858823"/>
              <a:chOff x="1425251" y="3165475"/>
              <a:chExt cx="3217875" cy="185882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425251" y="3859212"/>
                <a:ext cx="75739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67982" y="3397250"/>
                <a:ext cx="0" cy="90487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182649" y="3411538"/>
                <a:ext cx="75739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2177888" y="4287044"/>
                <a:ext cx="821413" cy="79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940047" y="316547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095132" y="3165475"/>
                <a:ext cx="0" cy="4921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3011206" y="4287244"/>
                <a:ext cx="886427" cy="1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3095131" y="3412331"/>
                <a:ext cx="790597" cy="79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85729" y="3397249"/>
                <a:ext cx="0" cy="89693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85728" y="3843018"/>
                <a:ext cx="75739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3153706" y="4316412"/>
                <a:ext cx="5437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E</a:t>
                </a:r>
                <a:r>
                  <a:rPr lang="en-US" sz="4000" baseline="-25000" dirty="0" smtClean="0"/>
                  <a:t>J</a:t>
                </a:r>
                <a:endParaRPr lang="en-US" sz="4000" baseline="-25000" dirty="0"/>
              </a:p>
            </p:txBody>
          </p:sp>
        </p:grpSp>
        <p:sp>
          <p:nvSpPr>
            <p:cNvPr id="77" name="Multiply 76"/>
            <p:cNvSpPr/>
            <p:nvPr/>
          </p:nvSpPr>
          <p:spPr>
            <a:xfrm>
              <a:off x="1831901" y="3758181"/>
              <a:ext cx="771384" cy="771384"/>
            </a:xfrm>
            <a:prstGeom prst="mathMultiply">
              <a:avLst>
                <a:gd name="adj1" fmla="val 25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Flowchart: Connector 99"/>
          <p:cNvSpPr/>
          <p:nvPr/>
        </p:nvSpPr>
        <p:spPr>
          <a:xfrm>
            <a:off x="270899" y="1350476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Flowchart: Connector 100"/>
          <p:cNvSpPr/>
          <p:nvPr/>
        </p:nvSpPr>
        <p:spPr>
          <a:xfrm>
            <a:off x="270899" y="3322707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Flowchart: Connector 101"/>
          <p:cNvSpPr/>
          <p:nvPr/>
        </p:nvSpPr>
        <p:spPr>
          <a:xfrm>
            <a:off x="270899" y="4912137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7" grpId="0"/>
      <p:bldP spid="73" grpId="0"/>
      <p:bldP spid="100" grpId="0" animBg="1"/>
      <p:bldP spid="101" grpId="0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296331" y="646648"/>
            <a:ext cx="2514682" cy="3140255"/>
            <a:chOff x="2676525" y="3498670"/>
            <a:chExt cx="2514682" cy="3140255"/>
          </a:xfrm>
        </p:grpSpPr>
        <p:grpSp>
          <p:nvGrpSpPr>
            <p:cNvPr id="42" name="Group 41"/>
            <p:cNvGrpSpPr/>
            <p:nvPr/>
          </p:nvGrpSpPr>
          <p:grpSpPr>
            <a:xfrm>
              <a:off x="2676525" y="3948534"/>
              <a:ext cx="2514682" cy="2690391"/>
              <a:chOff x="2676525" y="3948534"/>
              <a:chExt cx="2514682" cy="269039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053386" y="4339613"/>
                <a:ext cx="269824" cy="17656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44761" y="4339445"/>
                <a:ext cx="269824" cy="17656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6200000" flipV="1">
                <a:off x="3796842" y="3200615"/>
                <a:ext cx="269824" cy="176566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054938" y="4218358"/>
                <a:ext cx="269824" cy="1210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544761" y="4218358"/>
                <a:ext cx="269824" cy="1210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676525" y="5972175"/>
                <a:ext cx="2514682" cy="66675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98921" y="4328770"/>
              <a:ext cx="3786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90358" y="4328770"/>
              <a:ext cx="3786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32519" y="3498670"/>
              <a:ext cx="3786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021369" y="1437684"/>
            <a:ext cx="934482" cy="1231453"/>
            <a:chOff x="3401563" y="4289706"/>
            <a:chExt cx="934482" cy="1231453"/>
          </a:xfrm>
        </p:grpSpPr>
        <p:grpSp>
          <p:nvGrpSpPr>
            <p:cNvPr id="70" name="Group 69"/>
            <p:cNvGrpSpPr/>
            <p:nvPr/>
          </p:nvGrpSpPr>
          <p:grpSpPr>
            <a:xfrm>
              <a:off x="3525894" y="4645770"/>
              <a:ext cx="810151" cy="875389"/>
              <a:chOff x="6013393" y="2621280"/>
              <a:chExt cx="810151" cy="87538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058804" y="2685268"/>
                <a:ext cx="727489" cy="749317"/>
                <a:chOff x="4961837" y="3284220"/>
                <a:chExt cx="727489" cy="749317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4963507" y="3284220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101" name="Flowchart: Connector 100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Flowchart: Connector 101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5236610" y="3284220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99" name="Flowchart: Connector 98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lowchart: Connector 99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5511484" y="3284220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97" name="Flowchart: Connector 96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lowchart: Connector 97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4961837" y="3579743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95" name="Flowchart: Connector 94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lowchart: Connector 95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5234940" y="3579743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Flowchart: Connector 93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5509814" y="3579743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4963507" y="3855695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5236610" y="3855695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5511484" y="3855695"/>
                  <a:ext cx="177842" cy="177842"/>
                  <a:chOff x="4963507" y="3284220"/>
                  <a:chExt cx="177842" cy="177842"/>
                </a:xfrm>
              </p:grpSpPr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4963507" y="3284220"/>
                    <a:ext cx="177842" cy="177842"/>
                  </a:xfrm>
                  <a:prstGeom prst="flowChartConnec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5029441" y="3350281"/>
                    <a:ext cx="45720" cy="4572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5" name="Flowchart: Process 74"/>
              <p:cNvSpPr/>
              <p:nvPr/>
            </p:nvSpPr>
            <p:spPr>
              <a:xfrm>
                <a:off x="6013393" y="2621280"/>
                <a:ext cx="810151" cy="875389"/>
              </a:xfrm>
              <a:prstGeom prst="flowChartProcess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256651"/>
                </p:ext>
              </p:extLst>
            </p:nvPr>
          </p:nvGraphicFramePr>
          <p:xfrm>
            <a:off x="3401563" y="4289706"/>
            <a:ext cx="366712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9" name="Equation" r:id="rId3" imgW="164880" imgH="152280" progId="Equation.DSMT4">
                    <p:embed/>
                  </p:oleObj>
                </mc:Choice>
                <mc:Fallback>
                  <p:oleObj name="Equation" r:id="rId3" imgW="164880" imgH="152280" progId="Equation.DSMT4">
                    <p:embed/>
                    <p:pic>
                      <p:nvPicPr>
                        <p:cNvPr id="85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563" y="4289706"/>
                          <a:ext cx="366712" cy="3381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24636" r="19665" b="12273"/>
          <a:stretch/>
        </p:blipFill>
        <p:spPr>
          <a:xfrm>
            <a:off x="2128049" y="3268654"/>
            <a:ext cx="5389584" cy="3582958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1783806" y="2633159"/>
            <a:ext cx="2375458" cy="1221041"/>
            <a:chOff x="1312434" y="2242921"/>
            <a:chExt cx="2375458" cy="1221041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2355925" y="2565450"/>
              <a:ext cx="462579" cy="8985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312434" y="2242921"/>
              <a:ext cx="2375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Superconducting Island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017841" y="2633159"/>
            <a:ext cx="3317930" cy="1583034"/>
            <a:chOff x="2546469" y="2242921"/>
            <a:chExt cx="3317930" cy="1583034"/>
          </a:xfrm>
        </p:grpSpPr>
        <p:cxnSp>
          <p:nvCxnSpPr>
            <p:cNvPr id="110" name="Straight Arrow Connector 109"/>
            <p:cNvCxnSpPr/>
            <p:nvPr/>
          </p:nvCxnSpPr>
          <p:spPr>
            <a:xfrm flipH="1">
              <a:off x="3377903" y="2661870"/>
              <a:ext cx="785306" cy="678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3770556" y="2242921"/>
              <a:ext cx="2093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Josephson Junctions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2546469" y="2622119"/>
              <a:ext cx="2706013" cy="1203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515595" y="2633159"/>
            <a:ext cx="1767728" cy="1898773"/>
            <a:chOff x="6044223" y="2242921"/>
            <a:chExt cx="1767728" cy="1898773"/>
          </a:xfrm>
        </p:grpSpPr>
        <p:cxnSp>
          <p:nvCxnSpPr>
            <p:cNvPr id="114" name="Straight Arrow Connector 113"/>
            <p:cNvCxnSpPr/>
            <p:nvPr/>
          </p:nvCxnSpPr>
          <p:spPr>
            <a:xfrm flipH="1">
              <a:off x="6174889" y="2667896"/>
              <a:ext cx="677732" cy="14737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6044223" y="2242921"/>
              <a:ext cx="1767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 Electrode</a:t>
              </a:r>
              <a:endParaRPr lang="en-US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031394" y="3404944"/>
            <a:ext cx="3270162" cy="2656772"/>
            <a:chOff x="1560022" y="3014706"/>
            <a:chExt cx="3270162" cy="2656772"/>
          </a:xfrm>
        </p:grpSpPr>
        <p:sp>
          <p:nvSpPr>
            <p:cNvPr id="117" name="Flowchart: Process 116"/>
            <p:cNvSpPr/>
            <p:nvPr/>
          </p:nvSpPr>
          <p:spPr>
            <a:xfrm>
              <a:off x="2861534" y="3014706"/>
              <a:ext cx="1968650" cy="2144446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  <a:prstDash val="sysDash"/>
            </a:ln>
            <a:scene3d>
              <a:camera prst="isometricTopUp">
                <a:rot lat="19059449" lon="19447748" rev="3768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560022" y="4651690"/>
              <a:ext cx="1396538" cy="1019788"/>
              <a:chOff x="1560022" y="4651690"/>
              <a:chExt cx="1396538" cy="1019788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flipV="1">
                <a:off x="2389095" y="4651690"/>
                <a:ext cx="567465" cy="65045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560022" y="5302146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DC SQUID</a:t>
                </a:r>
                <a:endParaRPr lang="en-US" dirty="0"/>
              </a:p>
            </p:txBody>
          </p:sp>
        </p:grpSp>
      </p:grpSp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29025"/>
              </p:ext>
            </p:extLst>
          </p:nvPr>
        </p:nvGraphicFramePr>
        <p:xfrm>
          <a:off x="1157892" y="1806367"/>
          <a:ext cx="23796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6" imgW="1536480" imgH="406080" progId="Equation.DSMT4">
                  <p:embed/>
                </p:oleObj>
              </mc:Choice>
              <mc:Fallback>
                <p:oleObj name="Equation" r:id="rId6" imgW="1536480" imgH="406080" progId="Equation.DSMT4">
                  <p:embed/>
                  <p:pic>
                    <p:nvPicPr>
                      <p:cNvPr id="8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892" y="1806367"/>
                        <a:ext cx="237966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itle 1"/>
          <p:cNvSpPr txBox="1">
            <a:spLocks/>
          </p:cNvSpPr>
          <p:nvPr/>
        </p:nvSpPr>
        <p:spPr>
          <a:xfrm>
            <a:off x="866775" y="-136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+mn-lt"/>
              </a:rPr>
              <a:t>Cooper Pair Box as an Artificial Atom – DC SQUID</a:t>
            </a:r>
            <a:endParaRPr 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43406" y="1226380"/>
                <a:ext cx="6656053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Fine tuning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2400" dirty="0" smtClean="0"/>
                  <a:t> through magnetic flux </a:t>
                </a: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n-US" sz="2400" dirty="0" smtClean="0"/>
                  <a:t> (DC-SQUID):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6" y="1226380"/>
                <a:ext cx="6656053" cy="487569"/>
              </a:xfrm>
              <a:prstGeom prst="rect">
                <a:avLst/>
              </a:prstGeom>
              <a:blipFill>
                <a:blip r:embed="rId11"/>
                <a:stretch>
                  <a:fillRect l="-1465" t="-11250" r="-641" b="-237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Flowchart: Connector 125"/>
          <p:cNvSpPr/>
          <p:nvPr/>
        </p:nvSpPr>
        <p:spPr>
          <a:xfrm>
            <a:off x="366784" y="1363007"/>
            <a:ext cx="214314" cy="2143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21846</TotalTime>
  <Words>555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Cambria Math</vt:lpstr>
      <vt:lpstr>Office Theme</vt:lpstr>
      <vt:lpstr>MathType 6.0 Equation</vt:lpstr>
      <vt:lpstr>Equation</vt:lpstr>
      <vt:lpstr>Cavity Quantum Electrodynamics for Superconducting Electrical Circuits</vt:lpstr>
      <vt:lpstr>Outline</vt:lpstr>
      <vt:lpstr>Motivation</vt:lpstr>
      <vt:lpstr>Cavity Quantum Electrodynamics (CQED) </vt:lpstr>
      <vt:lpstr>Circuit Implementation of Cavity QED</vt:lpstr>
      <vt:lpstr>Circuit Implementation of CQED</vt:lpstr>
      <vt:lpstr>Cooper Pair Box as an Artificial Atom – Josephson Junction</vt:lpstr>
      <vt:lpstr>Cooper Pair Box as an Artificial Atom – Josephson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Cooper Pair Box</vt:lpstr>
      <vt:lpstr>Charge Qubit</vt:lpstr>
      <vt:lpstr>PowerPoint Presentation</vt:lpstr>
      <vt:lpstr>Charge Qubit</vt:lpstr>
      <vt:lpstr>Two level system</vt:lpstr>
      <vt:lpstr>Combined System</vt:lpstr>
      <vt:lpstr>PowerPoint Presentation</vt:lpstr>
      <vt:lpstr>Conclusion and Remarks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Quantum Electrodynamics for Superconducting Electrical Circuits</dc:title>
  <dc:creator>Dmitry Panna</dc:creator>
  <cp:lastModifiedBy>Shlomi Bouscher</cp:lastModifiedBy>
  <cp:revision>222</cp:revision>
  <dcterms:created xsi:type="dcterms:W3CDTF">2017-07-25T11:06:12Z</dcterms:created>
  <dcterms:modified xsi:type="dcterms:W3CDTF">2017-08-10T09:18:31Z</dcterms:modified>
</cp:coreProperties>
</file>