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ad Laredo" initials="GL" lastIdx="1" clrIdx="0">
    <p:extLst>
      <p:ext uri="{19B8F6BF-5375-455C-9EA6-DF929625EA0E}">
        <p15:presenceInfo xmlns:p15="http://schemas.microsoft.com/office/powerpoint/2012/main" userId="6fffcb726fc805b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5.wmf"/><Relationship Id="rId7" Type="http://schemas.openxmlformats.org/officeDocument/2006/relationships/image" Target="../media/image53.wmf"/><Relationship Id="rId2" Type="http://schemas.openxmlformats.org/officeDocument/2006/relationships/image" Target="../media/image46.wmf"/><Relationship Id="rId1" Type="http://schemas.openxmlformats.org/officeDocument/2006/relationships/image" Target="../media/image44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47.wmf"/><Relationship Id="rId9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.wmf"/><Relationship Id="rId1" Type="http://schemas.openxmlformats.org/officeDocument/2006/relationships/image" Target="../media/image17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image" Target="../media/image29.wmf"/><Relationship Id="rId1" Type="http://schemas.openxmlformats.org/officeDocument/2006/relationships/image" Target="../media/image27.wmf"/><Relationship Id="rId6" Type="http://schemas.openxmlformats.org/officeDocument/2006/relationships/image" Target="../media/image16.wmf"/><Relationship Id="rId5" Type="http://schemas.openxmlformats.org/officeDocument/2006/relationships/image" Target="../media/image12.wmf"/><Relationship Id="rId10" Type="http://schemas.openxmlformats.org/officeDocument/2006/relationships/image" Target="../media/image35.wmf"/><Relationship Id="rId4" Type="http://schemas.openxmlformats.org/officeDocument/2006/relationships/image" Target="../media/image31.wmf"/><Relationship Id="rId9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1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2565E-0F9B-45A2-ADA9-9C2BC56CE0C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D931B-DA8F-4510-AD03-601653D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 level system with oscillating interaction: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D931B-DA8F-4510-AD03-601653D1BB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3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97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70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4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91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77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83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40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7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67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50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88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2853-3EA8-46FA-88D1-402D24DC336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71E2-4DF0-4F97-8461-F550C9F91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6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image" Target="../media/image38.png"/><Relationship Id="rId10" Type="http://schemas.openxmlformats.org/officeDocument/2006/relationships/image" Target="../media/image35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9.png"/><Relationship Id="rId18" Type="http://schemas.openxmlformats.org/officeDocument/2006/relationships/image" Target="../media/image45.w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8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0.png"/><Relationship Id="rId22" Type="http://schemas.openxmlformats.org/officeDocument/2006/relationships/image" Target="../media/image4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7.bin"/><Relationship Id="rId18" Type="http://schemas.openxmlformats.org/officeDocument/2006/relationships/oleObject" Target="../embeddings/oleObject70.bin"/><Relationship Id="rId26" Type="http://schemas.openxmlformats.org/officeDocument/2006/relationships/oleObject" Target="../embeddings/oleObject74.bin"/><Relationship Id="rId3" Type="http://schemas.openxmlformats.org/officeDocument/2006/relationships/image" Target="../media/image49.png"/><Relationship Id="rId21" Type="http://schemas.openxmlformats.org/officeDocument/2006/relationships/image" Target="../media/image53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51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9.bin"/><Relationship Id="rId20" Type="http://schemas.openxmlformats.org/officeDocument/2006/relationships/oleObject" Target="../embeddings/oleObject71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5.bin"/><Relationship Id="rId24" Type="http://schemas.openxmlformats.org/officeDocument/2006/relationships/oleObject" Target="../embeddings/oleObject73.bin"/><Relationship Id="rId5" Type="http://schemas.openxmlformats.org/officeDocument/2006/relationships/image" Target="../media/image44.wmf"/><Relationship Id="rId15" Type="http://schemas.openxmlformats.org/officeDocument/2006/relationships/image" Target="../media/image47.wmf"/><Relationship Id="rId23" Type="http://schemas.openxmlformats.org/officeDocument/2006/relationships/image" Target="../media/image54.wmf"/><Relationship Id="rId10" Type="http://schemas.openxmlformats.org/officeDocument/2006/relationships/image" Target="../media/image45.wmf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4.bin"/><Relationship Id="rId14" Type="http://schemas.openxmlformats.org/officeDocument/2006/relationships/oleObject" Target="../embeddings/oleObject68.bin"/><Relationship Id="rId22" Type="http://schemas.openxmlformats.org/officeDocument/2006/relationships/oleObject" Target="../embeddings/oleObject7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7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6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1.wmf"/><Relationship Id="rId3" Type="http://schemas.openxmlformats.org/officeDocument/2006/relationships/oleObject" Target="../embeddings/oleObject89.bin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70.wmf"/><Relationship Id="rId5" Type="http://schemas.openxmlformats.org/officeDocument/2006/relationships/image" Target="../media/image73.gi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91.bin"/><Relationship Id="rId4" Type="http://schemas.openxmlformats.org/officeDocument/2006/relationships/image" Target="../media/image68.wmf"/><Relationship Id="rId9" Type="http://schemas.openxmlformats.org/officeDocument/2006/relationships/image" Target="../media/image75.png"/><Relationship Id="rId14" Type="http://schemas.openxmlformats.org/officeDocument/2006/relationships/oleObject" Target="../embeddings/oleObject9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7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3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7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6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4.bin"/><Relationship Id="rId7" Type="http://schemas.openxmlformats.org/officeDocument/2006/relationships/image" Target="../media/image5.emf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16.wmf"/><Relationship Id="rId22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" y="1426464"/>
            <a:ext cx="11868150" cy="193357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3728" y="449815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Presented by </a:t>
            </a:r>
          </a:p>
          <a:p>
            <a:r>
              <a:rPr lang="en-US" sz="2800" dirty="0" smtClean="0"/>
              <a:t> Gilad Laredo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340529" y="6211669"/>
            <a:ext cx="3730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Atom-photons interactions 118137  </a:t>
            </a:r>
          </a:p>
          <a:p>
            <a:pPr algn="ctr"/>
            <a:r>
              <a:rPr lang="en-US" dirty="0" smtClean="0"/>
              <a:t>Spring 2017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uantized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ield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/>
              <a:t>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31079"/>
            <a:ext cx="10515600" cy="1845884"/>
          </a:xfrm>
        </p:spPr>
        <p:txBody>
          <a:bodyPr/>
          <a:lstStyle/>
          <a:p>
            <a:r>
              <a:rPr lang="en-US" dirty="0" smtClean="0"/>
              <a:t>The transition amplitudes </a:t>
            </a:r>
            <a:r>
              <a:rPr lang="en-US" dirty="0"/>
              <a:t>in </a:t>
            </a:r>
            <a:r>
              <a:rPr lang="en-US" dirty="0" smtClean="0"/>
              <a:t>Floquet space is</a:t>
            </a:r>
            <a:r>
              <a:rPr lang="en-US" dirty="0" smtClean="0">
                <a:solidFill>
                  <a:srgbClr val="FF0000"/>
                </a:solidFill>
              </a:rPr>
              <a:t> the Fourier series coefficients of the time evolution operator(!)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b="1" u="sng" dirty="0" err="1" smtClean="0">
                <a:solidFill>
                  <a:srgbClr val="FF0000"/>
                </a:solidFill>
              </a:rPr>
              <a:t>resolvant</a:t>
            </a:r>
            <a:r>
              <a:rPr lang="en-US" b="1" u="sng" dirty="0" smtClean="0">
                <a:solidFill>
                  <a:srgbClr val="FF0000"/>
                </a:solidFill>
              </a:rPr>
              <a:t> operator </a:t>
            </a:r>
            <a:r>
              <a:rPr lang="en-US" dirty="0" smtClean="0">
                <a:solidFill>
                  <a:srgbClr val="FF0000"/>
                </a:solidFill>
              </a:rPr>
              <a:t>is the Fourier transform of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720905"/>
              </p:ext>
            </p:extLst>
          </p:nvPr>
        </p:nvGraphicFramePr>
        <p:xfrm>
          <a:off x="2632183" y="1599607"/>
          <a:ext cx="7534338" cy="864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3" imgW="3098520" imgH="355320" progId="Equation.DSMT4">
                  <p:embed/>
                </p:oleObj>
              </mc:Choice>
              <mc:Fallback>
                <p:oleObj name="Equation" r:id="rId3" imgW="3098520" imgH="355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2183" y="1599607"/>
                        <a:ext cx="7534338" cy="864596"/>
                      </a:xfrm>
                      <a:prstGeom prst="rect">
                        <a:avLst/>
                      </a:prstGeom>
                      <a:ln w="254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60457"/>
              </p:ext>
            </p:extLst>
          </p:nvPr>
        </p:nvGraphicFramePr>
        <p:xfrm>
          <a:off x="4872680" y="1826430"/>
          <a:ext cx="4548111" cy="161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5" imgW="965160" imgH="342720" progId="Equation.DSMT4">
                  <p:embed/>
                </p:oleObj>
              </mc:Choice>
              <mc:Fallback>
                <p:oleObj name="Equation" r:id="rId5" imgW="96516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2680" y="1826430"/>
                        <a:ext cx="4548111" cy="1617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872680" y="1576620"/>
            <a:ext cx="4548111" cy="1058405"/>
          </a:xfrm>
          <a:prstGeom prst="roundRect">
            <a:avLst/>
          </a:prstGeom>
          <a:solidFill>
            <a:srgbClr val="FFC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03457" y="2895375"/>
            <a:ext cx="1983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Transition amplitude in  </a:t>
            </a:r>
            <a:r>
              <a:rPr lang="en-US" sz="2400" dirty="0" smtClean="0">
                <a:solidFill>
                  <a:srgbClr val="FF0000"/>
                </a:solidFill>
              </a:rPr>
              <a:t>Floquet space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32183" y="2910323"/>
            <a:ext cx="2413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 evolution operator of 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834290"/>
              </p:ext>
            </p:extLst>
          </p:nvPr>
        </p:nvGraphicFramePr>
        <p:xfrm>
          <a:off x="2611582" y="1616536"/>
          <a:ext cx="1671967" cy="1802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7" imgW="342720" imgH="368280" progId="Equation.DSMT4">
                  <p:embed/>
                </p:oleObj>
              </mc:Choice>
              <mc:Fallback>
                <p:oleObj name="Equation" r:id="rId7" imgW="342720" imgH="3682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11582" y="1616536"/>
                        <a:ext cx="1671967" cy="1802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328124"/>
              </p:ext>
            </p:extLst>
          </p:nvPr>
        </p:nvGraphicFramePr>
        <p:xfrm>
          <a:off x="3007648" y="3704762"/>
          <a:ext cx="1038334" cy="535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9" imgW="431640" imgH="253800" progId="Equation.DSMT4">
                  <p:embed/>
                </p:oleObj>
              </mc:Choice>
              <mc:Fallback>
                <p:oleObj name="Equation" r:id="rId9" imgW="431640" imgH="2538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07648" y="3704762"/>
                        <a:ext cx="1038334" cy="535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337820"/>
              </p:ext>
            </p:extLst>
          </p:nvPr>
        </p:nvGraphicFramePr>
        <p:xfrm>
          <a:off x="8459987" y="5205329"/>
          <a:ext cx="1100504" cy="550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Equation" r:id="rId11" imgW="507960" imgH="253800" progId="Equation.DSMT4">
                  <p:embed/>
                </p:oleObj>
              </mc:Choice>
              <mc:Fallback>
                <p:oleObj name="Equation" r:id="rId11" imgW="507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459987" y="5205329"/>
                        <a:ext cx="1100504" cy="550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49364"/>
              </p:ext>
            </p:extLst>
          </p:nvPr>
        </p:nvGraphicFramePr>
        <p:xfrm>
          <a:off x="828675" y="5765800"/>
          <a:ext cx="1010443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tion" r:id="rId13" imgW="4330440" imgH="330120" progId="Equation.DSMT4">
                  <p:embed/>
                </p:oleObj>
              </mc:Choice>
              <mc:Fallback>
                <p:oleObj name="Equation" r:id="rId13" imgW="43304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28675" y="5765800"/>
                        <a:ext cx="10104438" cy="769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862138" y="5936361"/>
            <a:ext cx="413850" cy="43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4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962" y="1250408"/>
            <a:ext cx="10515600" cy="5257800"/>
          </a:xfrm>
        </p:spPr>
        <p:txBody>
          <a:bodyPr/>
          <a:lstStyle/>
          <a:p>
            <a:r>
              <a:rPr lang="en-US" dirty="0" smtClean="0"/>
              <a:t>But        is in Floquet space (not Hilbert-</a:t>
            </a:r>
            <a:r>
              <a:rPr lang="en-US" dirty="0" err="1" smtClean="0"/>
              <a:t>Fock</a:t>
            </a:r>
            <a:r>
              <a:rPr lang="en-US" dirty="0" smtClean="0"/>
              <a:t> quantum space…)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498877"/>
              </p:ext>
            </p:extLst>
          </p:nvPr>
        </p:nvGraphicFramePr>
        <p:xfrm>
          <a:off x="2930525" y="282575"/>
          <a:ext cx="63293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0" name="Equation" r:id="rId3" imgW="2603160" imgH="279360" progId="Equation.DSMT4">
                  <p:embed/>
                </p:oleObj>
              </mc:Choice>
              <mc:Fallback>
                <p:oleObj name="Equation" r:id="rId3" imgW="260316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0525" y="282575"/>
                        <a:ext cx="6329363" cy="679450"/>
                      </a:xfrm>
                      <a:prstGeom prst="rect">
                        <a:avLst/>
                      </a:prstGeom>
                      <a:ln w="254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833066"/>
              </p:ext>
            </p:extLst>
          </p:nvPr>
        </p:nvGraphicFramePr>
        <p:xfrm>
          <a:off x="3648075" y="2082800"/>
          <a:ext cx="47180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1" name="Equation" r:id="rId5" imgW="1815840" imgH="241200" progId="Equation.DSMT4">
                  <p:embed/>
                </p:oleObj>
              </mc:Choice>
              <mc:Fallback>
                <p:oleObj name="Equation" r:id="rId5" imgW="1815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48075" y="2082800"/>
                        <a:ext cx="4718050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395865"/>
              </p:ext>
            </p:extLst>
          </p:nvPr>
        </p:nvGraphicFramePr>
        <p:xfrm>
          <a:off x="1065181" y="3568700"/>
          <a:ext cx="1263650" cy="537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" name="Equation" r:id="rId7" imgW="596880" imgH="253800" progId="Equation.DSMT4">
                  <p:embed/>
                </p:oleObj>
              </mc:Choice>
              <mc:Fallback>
                <p:oleObj name="Equation" r:id="rId7" imgW="596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5181" y="3568700"/>
                        <a:ext cx="1263650" cy="537314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40402"/>
              </p:ext>
            </p:extLst>
          </p:nvPr>
        </p:nvGraphicFramePr>
        <p:xfrm>
          <a:off x="2815786" y="3450685"/>
          <a:ext cx="2541587" cy="98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3" name="Equation" r:id="rId9" imgW="1143000" imgH="444240" progId="Equation.DSMT4">
                  <p:embed/>
                </p:oleObj>
              </mc:Choice>
              <mc:Fallback>
                <p:oleObj name="Equation" r:id="rId9" imgW="1143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15786" y="3450685"/>
                        <a:ext cx="2541587" cy="98850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038964"/>
              </p:ext>
            </p:extLst>
          </p:nvPr>
        </p:nvGraphicFramePr>
        <p:xfrm>
          <a:off x="5495819" y="3417889"/>
          <a:ext cx="660199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4" name="Equation" r:id="rId11" imgW="3022560" imgH="482400" progId="Equation.DSMT4">
                  <p:embed/>
                </p:oleObj>
              </mc:Choice>
              <mc:Fallback>
                <p:oleObj name="Equation" r:id="rId11" imgW="3022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95819" y="3417889"/>
                        <a:ext cx="6601995" cy="105410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7454900" y="2709863"/>
            <a:ext cx="744182" cy="5857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778001" y="2591371"/>
            <a:ext cx="2940581" cy="8593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801310" y="2627913"/>
            <a:ext cx="1028699" cy="7032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699500" y="4479180"/>
            <a:ext cx="3365855" cy="237882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72423" y="4479180"/>
            <a:ext cx="3727077" cy="237882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16682" y="4638929"/>
            <a:ext cx="4966948" cy="18466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differences between        and        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         start form n=0  while           at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           off-diagonal elements </a:t>
            </a:r>
            <a:r>
              <a:rPr lang="en-US" dirty="0" smtClean="0">
                <a:solidFill>
                  <a:srgbClr val="FF0000"/>
                </a:solidFill>
              </a:rPr>
              <a:t>depend on ‘n’.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27017"/>
              </p:ext>
            </p:extLst>
          </p:nvPr>
        </p:nvGraphicFramePr>
        <p:xfrm>
          <a:off x="3397050" y="4685883"/>
          <a:ext cx="460375" cy="46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5" name="Equation" r:id="rId15" imgW="241200" imgH="241200" progId="Equation.DSMT4">
                  <p:embed/>
                </p:oleObj>
              </mc:Choice>
              <mc:Fallback>
                <p:oleObj name="Equation" r:id="rId15" imgW="241200" imgH="24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97050" y="4685883"/>
                        <a:ext cx="460375" cy="460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255857"/>
              </p:ext>
            </p:extLst>
          </p:nvPr>
        </p:nvGraphicFramePr>
        <p:xfrm>
          <a:off x="4393618" y="4694038"/>
          <a:ext cx="487929" cy="463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6" name="Equation" r:id="rId17" imgW="241200" imgH="228600" progId="Equation.DSMT4">
                  <p:embed/>
                </p:oleObj>
              </mc:Choice>
              <mc:Fallback>
                <p:oleObj name="Equation" r:id="rId17" imgW="241200" imgH="2286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393618" y="4694038"/>
                        <a:ext cx="487929" cy="463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203378"/>
              </p:ext>
            </p:extLst>
          </p:nvPr>
        </p:nvGraphicFramePr>
        <p:xfrm>
          <a:off x="517525" y="5221493"/>
          <a:ext cx="500636" cy="50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7" name="Equation" r:id="rId19" imgW="241200" imgH="241200" progId="Equation.DSMT4">
                  <p:embed/>
                </p:oleObj>
              </mc:Choice>
              <mc:Fallback>
                <p:oleObj name="Equation" r:id="rId19" imgW="241200" imgH="2412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7525" y="5221493"/>
                        <a:ext cx="500636" cy="50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851561"/>
              </p:ext>
            </p:extLst>
          </p:nvPr>
        </p:nvGraphicFramePr>
        <p:xfrm>
          <a:off x="519233" y="5788230"/>
          <a:ext cx="500636" cy="50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8" name="Equation" r:id="rId20" imgW="241200" imgH="241200" progId="Equation.DSMT4">
                  <p:embed/>
                </p:oleObj>
              </mc:Choice>
              <mc:Fallback>
                <p:oleObj name="Equation" r:id="rId20" imgW="241200" imgH="2412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9233" y="5788230"/>
                        <a:ext cx="500636" cy="50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777459"/>
              </p:ext>
            </p:extLst>
          </p:nvPr>
        </p:nvGraphicFramePr>
        <p:xfrm>
          <a:off x="3094517" y="5221493"/>
          <a:ext cx="5000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9" name="Equation" r:id="rId21" imgW="241200" imgH="228600" progId="Equation.DSMT4">
                  <p:embed/>
                </p:oleObj>
              </mc:Choice>
              <mc:Fallback>
                <p:oleObj name="Equation" r:id="rId21" imgW="241200" imgH="2286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094517" y="5221493"/>
                        <a:ext cx="500062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426337"/>
              </p:ext>
            </p:extLst>
          </p:nvPr>
        </p:nvGraphicFramePr>
        <p:xfrm>
          <a:off x="3857425" y="5347595"/>
          <a:ext cx="413282" cy="279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0" name="Equation" r:id="rId23" imgW="241200" imgH="126720" progId="Equation.DSMT4">
                  <p:embed/>
                </p:oleObj>
              </mc:Choice>
              <mc:Fallback>
                <p:oleObj name="Equation" r:id="rId23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857425" y="5347595"/>
                        <a:ext cx="413282" cy="279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857287"/>
              </p:ext>
            </p:extLst>
          </p:nvPr>
        </p:nvGraphicFramePr>
        <p:xfrm>
          <a:off x="1958943" y="1229026"/>
          <a:ext cx="5873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1" name="Equation" r:id="rId25" imgW="241200" imgH="228600" progId="Equation.DSMT4">
                  <p:embed/>
                </p:oleObj>
              </mc:Choice>
              <mc:Fallback>
                <p:oleObj name="Equation" r:id="rId25" imgW="24120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958943" y="1229026"/>
                        <a:ext cx="587375" cy="555625"/>
                      </a:xfrm>
                      <a:prstGeom prst="rect">
                        <a:avLst/>
                      </a:prstGeom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44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652904"/>
              </p:ext>
            </p:extLst>
          </p:nvPr>
        </p:nvGraphicFramePr>
        <p:xfrm>
          <a:off x="103188" y="30163"/>
          <a:ext cx="12079287" cy="571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3" imgW="5905440" imgH="2793960" progId="Equation.DSMT4">
                  <p:embed/>
                </p:oleObj>
              </mc:Choice>
              <mc:Fallback>
                <p:oleObj name="Equation" r:id="rId3" imgW="5905440" imgH="27939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188" y="30163"/>
                        <a:ext cx="12079287" cy="5713412"/>
                      </a:xfrm>
                      <a:prstGeom prst="rect">
                        <a:avLst/>
                      </a:prstGeom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30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0371" y="2771639"/>
            <a:ext cx="2804542" cy="198211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10" y="302330"/>
            <a:ext cx="6667500" cy="496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and        are similar but NOT the same!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299386"/>
              </p:ext>
            </p:extLst>
          </p:nvPr>
        </p:nvGraphicFramePr>
        <p:xfrm>
          <a:off x="695540" y="298576"/>
          <a:ext cx="500636" cy="50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4" name="Equation" r:id="rId4" imgW="241200" imgH="241200" progId="Equation.DSMT4">
                  <p:embed/>
                </p:oleObj>
              </mc:Choice>
              <mc:Fallback>
                <p:oleObj name="Equation" r:id="rId4" imgW="24120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5540" y="298576"/>
                        <a:ext cx="500636" cy="50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885564"/>
              </p:ext>
            </p:extLst>
          </p:nvPr>
        </p:nvGraphicFramePr>
        <p:xfrm>
          <a:off x="1823831" y="316399"/>
          <a:ext cx="5000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5" name="Equation" r:id="rId6" imgW="241200" imgH="228600" progId="Equation.DSMT4">
                  <p:embed/>
                </p:oleObj>
              </mc:Choice>
              <mc:Fallback>
                <p:oleObj name="Equation" r:id="rId6" imgW="2412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23831" y="316399"/>
                        <a:ext cx="500062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332807" y="174322"/>
            <a:ext cx="4540623" cy="20621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Main differences between          and         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    off-diagonal elements </a:t>
            </a:r>
            <a:r>
              <a:rPr lang="en-US" dirty="0" smtClean="0">
                <a:solidFill>
                  <a:srgbClr val="FF0000"/>
                </a:solidFill>
              </a:rPr>
              <a:t>depend on ‘n’.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          start form n=0  while           at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275250"/>
              </p:ext>
            </p:extLst>
          </p:nvPr>
        </p:nvGraphicFramePr>
        <p:xfrm>
          <a:off x="10198510" y="168111"/>
          <a:ext cx="460375" cy="46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6" name="Equation" r:id="rId8" imgW="241200" imgH="241200" progId="Equation.DSMT4">
                  <p:embed/>
                </p:oleObj>
              </mc:Choice>
              <mc:Fallback>
                <p:oleObj name="Equation" r:id="rId8" imgW="241200" imgH="241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98510" y="168111"/>
                        <a:ext cx="460375" cy="460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774752"/>
              </p:ext>
            </p:extLst>
          </p:nvPr>
        </p:nvGraphicFramePr>
        <p:xfrm>
          <a:off x="11099378" y="176269"/>
          <a:ext cx="487929" cy="463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7" name="Equation" r:id="rId9" imgW="241200" imgH="228600" progId="Equation.DSMT4">
                  <p:embed/>
                </p:oleObj>
              </mc:Choice>
              <mc:Fallback>
                <p:oleObj name="Equation" r:id="rId9" imgW="2412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099378" y="176269"/>
                        <a:ext cx="487929" cy="463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759181"/>
              </p:ext>
            </p:extLst>
          </p:nvPr>
        </p:nvGraphicFramePr>
        <p:xfrm>
          <a:off x="7733651" y="682455"/>
          <a:ext cx="500636" cy="50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8" name="Equation" r:id="rId11" imgW="241200" imgH="241200" progId="Equation.DSMT4">
                  <p:embed/>
                </p:oleObj>
              </mc:Choice>
              <mc:Fallback>
                <p:oleObj name="Equation" r:id="rId11" imgW="24120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33651" y="682455"/>
                        <a:ext cx="500636" cy="50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287999"/>
              </p:ext>
            </p:extLst>
          </p:nvPr>
        </p:nvGraphicFramePr>
        <p:xfrm>
          <a:off x="7735359" y="1249192"/>
          <a:ext cx="500636" cy="50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9" name="Equation" r:id="rId12" imgW="241200" imgH="241200" progId="Equation.DSMT4">
                  <p:embed/>
                </p:oleObj>
              </mc:Choice>
              <mc:Fallback>
                <p:oleObj name="Equation" r:id="rId12" imgW="24120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35359" y="1249192"/>
                        <a:ext cx="500636" cy="50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37154"/>
              </p:ext>
            </p:extLst>
          </p:nvPr>
        </p:nvGraphicFramePr>
        <p:xfrm>
          <a:off x="10299051" y="1237574"/>
          <a:ext cx="5000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0" name="Equation" r:id="rId13" imgW="241200" imgH="228600" progId="Equation.DSMT4">
                  <p:embed/>
                </p:oleObj>
              </mc:Choice>
              <mc:Fallback>
                <p:oleObj name="Equation" r:id="rId13" imgW="2412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299051" y="1237574"/>
                        <a:ext cx="500062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67344"/>
              </p:ext>
            </p:extLst>
          </p:nvPr>
        </p:nvGraphicFramePr>
        <p:xfrm>
          <a:off x="11079307" y="1341332"/>
          <a:ext cx="413282" cy="279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1" name="Equation" r:id="rId14" imgW="241200" imgH="126720" progId="Equation.DSMT4">
                  <p:embed/>
                </p:oleObj>
              </mc:Choice>
              <mc:Fallback>
                <p:oleObj name="Equation" r:id="rId14" imgW="241200" imgH="12672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079307" y="1341332"/>
                        <a:ext cx="413282" cy="279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054289"/>
              </p:ext>
            </p:extLst>
          </p:nvPr>
        </p:nvGraphicFramePr>
        <p:xfrm>
          <a:off x="1662113" y="3033713"/>
          <a:ext cx="5254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2" name="Equation" r:id="rId16" imgW="253800" imgH="241200" progId="Equation.DSMT4">
                  <p:embed/>
                </p:oleObj>
              </mc:Choice>
              <mc:Fallback>
                <p:oleObj name="Equation" r:id="rId16" imgW="25380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62113" y="3033713"/>
                        <a:ext cx="525462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>
          <a:xfrm>
            <a:off x="165100" y="1220425"/>
            <a:ext cx="4546600" cy="496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But, our writer didn’t give up.</a:t>
            </a:r>
            <a:endParaRPr lang="en-US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7935" y="2477726"/>
            <a:ext cx="11373589" cy="1056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Jon H. Shirley solution 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 smtClean="0">
                <a:latin typeface="Baskerville Old Face" panose="02020602080505020303" pitchFamily="18" charset="0"/>
              </a:rPr>
              <a:t> “consider       in the vicinity of some very large photon number N”</a:t>
            </a:r>
            <a:endParaRPr lang="en-US" i="1" dirty="0">
              <a:latin typeface="Baskerville Old Face" panose="02020602080505020303" pitchFamily="18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938338" y="4684286"/>
            <a:ext cx="9879751" cy="1056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65100" y="4823218"/>
            <a:ext cx="11652989" cy="1158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the             matrix region, the off-diagonal terms            change slowly.</a:t>
            </a:r>
          </a:p>
          <a:p>
            <a:r>
              <a:rPr lang="en-US" dirty="0" smtClean="0"/>
              <a:t> if     is an eigenvalue of       then  	       is also eigenvalue.</a:t>
            </a:r>
          </a:p>
          <a:p>
            <a:endParaRPr lang="en-US" i="1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390441"/>
              </p:ext>
            </p:extLst>
          </p:nvPr>
        </p:nvGraphicFramePr>
        <p:xfrm>
          <a:off x="1403379" y="4860091"/>
          <a:ext cx="968317" cy="410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3" name="Equation" r:id="rId18" imgW="419040" imgH="177480" progId="Equation.DSMT4">
                  <p:embed/>
                </p:oleObj>
              </mc:Choice>
              <mc:Fallback>
                <p:oleObj name="Equation" r:id="rId18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403379" y="4860091"/>
                        <a:ext cx="968317" cy="410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725238"/>
              </p:ext>
            </p:extLst>
          </p:nvPr>
        </p:nvGraphicFramePr>
        <p:xfrm>
          <a:off x="7751245" y="4799929"/>
          <a:ext cx="889649" cy="55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4" name="Equation" r:id="rId20" imgW="444240" imgH="279360" progId="Equation.DSMT4">
                  <p:embed/>
                </p:oleObj>
              </mc:Choice>
              <mc:Fallback>
                <p:oleObj name="Equation" r:id="rId20" imgW="4442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751245" y="4799929"/>
                        <a:ext cx="889649" cy="559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Content Placeholder 2"/>
          <p:cNvSpPr txBox="1">
            <a:spLocks/>
          </p:cNvSpPr>
          <p:nvPr/>
        </p:nvSpPr>
        <p:spPr>
          <a:xfrm>
            <a:off x="4871811" y="3802117"/>
            <a:ext cx="11652989" cy="1158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/>
              <a:t>why?</a:t>
            </a:r>
            <a:endParaRPr lang="en-US" sz="4000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380563"/>
              </p:ext>
            </p:extLst>
          </p:nvPr>
        </p:nvGraphicFramePr>
        <p:xfrm>
          <a:off x="806480" y="5334667"/>
          <a:ext cx="338108" cy="43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5" name="Equation" r:id="rId22" imgW="139680" imgH="177480" progId="Equation.DSMT4">
                  <p:embed/>
                </p:oleObj>
              </mc:Choice>
              <mc:Fallback>
                <p:oleObj name="Equation" r:id="rId22" imgW="139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06480" y="5334667"/>
                        <a:ext cx="338108" cy="43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309984"/>
              </p:ext>
            </p:extLst>
          </p:nvPr>
        </p:nvGraphicFramePr>
        <p:xfrm>
          <a:off x="5106988" y="5334000"/>
          <a:ext cx="11064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6" name="Equation" r:id="rId24" imgW="457200" imgH="177480" progId="Equation.DSMT4">
                  <p:embed/>
                </p:oleObj>
              </mc:Choice>
              <mc:Fallback>
                <p:oleObj name="Equation" r:id="rId24" imgW="457200" imgH="1774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106988" y="5334000"/>
                        <a:ext cx="1106487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399388"/>
              </p:ext>
            </p:extLst>
          </p:nvPr>
        </p:nvGraphicFramePr>
        <p:xfrm>
          <a:off x="3856038" y="5345508"/>
          <a:ext cx="5000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7" name="Equation" r:id="rId26" imgW="241200" imgH="228600" progId="Equation.DSMT4">
                  <p:embed/>
                </p:oleObj>
              </mc:Choice>
              <mc:Fallback>
                <p:oleObj name="Equation" r:id="rId26" imgW="241200" imgH="22860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6038" y="5345508"/>
                        <a:ext cx="500062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593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3378200"/>
            <a:ext cx="9321800" cy="2933700"/>
          </a:xfrm>
          <a:prstGeom prst="rect">
            <a:avLst/>
          </a:prstGeom>
          <a:solidFill>
            <a:srgbClr val="FF00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2575"/>
          </a:xfrm>
        </p:spPr>
        <p:txBody>
          <a:bodyPr/>
          <a:lstStyle/>
          <a:p>
            <a:r>
              <a:rPr lang="en-US" dirty="0" smtClean="0"/>
              <a:t>Authors claim : </a:t>
            </a:r>
          </a:p>
          <a:p>
            <a:r>
              <a:rPr lang="en-US" dirty="0" smtClean="0"/>
              <a:t>The quantum state                     is approximately isomorphic to the Floquet state            for 	             .		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017069"/>
              </p:ext>
            </p:extLst>
          </p:nvPr>
        </p:nvGraphicFramePr>
        <p:xfrm>
          <a:off x="3886993" y="777875"/>
          <a:ext cx="660241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3" imgW="2539800" imgH="241200" progId="Equation.DSMT4">
                  <p:embed/>
                </p:oleObj>
              </mc:Choice>
              <mc:Fallback>
                <p:oleObj name="Equation" r:id="rId3" imgW="2539800" imgH="24120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6993" y="777875"/>
                        <a:ext cx="6602413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299782"/>
              </p:ext>
            </p:extLst>
          </p:nvPr>
        </p:nvGraphicFramePr>
        <p:xfrm>
          <a:off x="9474200" y="13567"/>
          <a:ext cx="1157401" cy="491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5" imgW="419040" imgH="177480" progId="Equation.DSMT4">
                  <p:embed/>
                </p:oleObj>
              </mc:Choice>
              <mc:Fallback>
                <p:oleObj name="Equation" r:id="rId5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74200" y="13567"/>
                        <a:ext cx="1157401" cy="491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392639"/>
              </p:ext>
            </p:extLst>
          </p:nvPr>
        </p:nvGraphicFramePr>
        <p:xfrm>
          <a:off x="4017963" y="2289175"/>
          <a:ext cx="14446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7" imgW="711000" imgH="253800" progId="Equation.DSMT4">
                  <p:embed/>
                </p:oleObj>
              </mc:Choice>
              <mc:Fallback>
                <p:oleObj name="Equation" r:id="rId7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17963" y="2289175"/>
                        <a:ext cx="1444625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20648"/>
              </p:ext>
            </p:extLst>
          </p:nvPr>
        </p:nvGraphicFramePr>
        <p:xfrm>
          <a:off x="3065463" y="2725738"/>
          <a:ext cx="9271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9" imgW="457200" imgH="253800" progId="Equation.DSMT4">
                  <p:embed/>
                </p:oleObj>
              </mc:Choice>
              <mc:Fallback>
                <p:oleObj name="Equation" r:id="rId9" imgW="45720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65463" y="2725738"/>
                        <a:ext cx="927100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015688"/>
              </p:ext>
            </p:extLst>
          </p:nvPr>
        </p:nvGraphicFramePr>
        <p:xfrm>
          <a:off x="4468814" y="2757822"/>
          <a:ext cx="1106486" cy="407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11" imgW="482400" imgH="177480" progId="Equation.DSMT4">
                  <p:embed/>
                </p:oleObj>
              </mc:Choice>
              <mc:Fallback>
                <p:oleObj name="Equation" r:id="rId11" imgW="482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68814" y="2757822"/>
                        <a:ext cx="1106486" cy="407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2254448" y="3955591"/>
            <a:ext cx="7683103" cy="17399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Floquet states can be interpret as “quantum states” containing a </a:t>
            </a:r>
            <a:r>
              <a:rPr lang="en-US" sz="3600" b="1" u="sng" dirty="0" smtClean="0"/>
              <a:t>definite</a:t>
            </a:r>
            <a:r>
              <a:rPr lang="en-US" sz="3600" dirty="0" smtClean="0"/>
              <a:t> though very large number of </a:t>
            </a:r>
            <a:r>
              <a:rPr lang="en-US" sz="3600" b="1" u="sng" dirty="0" smtClean="0"/>
              <a:t>photons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1" name="Right Arrow 10"/>
          <p:cNvSpPr/>
          <p:nvPr/>
        </p:nvSpPr>
        <p:spPr>
          <a:xfrm>
            <a:off x="520700" y="4393742"/>
            <a:ext cx="1003300" cy="431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0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build="p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748890"/>
              </p:ext>
            </p:extLst>
          </p:nvPr>
        </p:nvGraphicFramePr>
        <p:xfrm>
          <a:off x="0" y="1144588"/>
          <a:ext cx="12079287" cy="571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3" imgW="5905440" imgH="2793960" progId="Equation.DSMT4">
                  <p:embed/>
                </p:oleObj>
              </mc:Choice>
              <mc:Fallback>
                <p:oleObj name="Equation" r:id="rId3" imgW="5905440" imgH="2793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144588"/>
                        <a:ext cx="12079287" cy="5713412"/>
                      </a:xfrm>
                      <a:prstGeom prst="rect">
                        <a:avLst/>
                      </a:prstGeom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543342"/>
              </p:ext>
            </p:extLst>
          </p:nvPr>
        </p:nvGraphicFramePr>
        <p:xfrm>
          <a:off x="3531393" y="231775"/>
          <a:ext cx="660241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5" imgW="2539800" imgH="241200" progId="Equation.DSMT4">
                  <p:embed/>
                </p:oleObj>
              </mc:Choice>
              <mc:Fallback>
                <p:oleObj name="Equation" r:id="rId5" imgW="2539800" imgH="241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31393" y="231775"/>
                        <a:ext cx="6602413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44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790" y="2434855"/>
            <a:ext cx="10515600" cy="2037726"/>
          </a:xfrm>
        </p:spPr>
        <p:txBody>
          <a:bodyPr/>
          <a:lstStyle/>
          <a:p>
            <a:r>
              <a:rPr lang="en-US" dirty="0" smtClean="0"/>
              <a:t>Using coherent states.</a:t>
            </a:r>
          </a:p>
          <a:p>
            <a:r>
              <a:rPr lang="en-US" dirty="0" smtClean="0"/>
              <a:t>Assuming large number of photons.</a:t>
            </a:r>
          </a:p>
          <a:p>
            <a:r>
              <a:rPr lang="en-US" dirty="0" smtClean="0"/>
              <a:t>       peaked at 		   and extremely small elsewhere</a:t>
            </a:r>
          </a:p>
          <a:p>
            <a:r>
              <a:rPr lang="en-US" dirty="0" smtClean="0"/>
              <a:t>Using the periodicity properties of        to get rid of N.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28823" y="418213"/>
            <a:ext cx="9418675" cy="147895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Could we reconstruct  from			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the </a:t>
            </a:r>
            <a:r>
              <a:rPr lang="en-US" sz="3600" dirty="0" err="1" smtClean="0"/>
              <a:t>semiclassical</a:t>
            </a:r>
            <a:r>
              <a:rPr lang="en-US" sz="3600" dirty="0" smtClean="0"/>
              <a:t> amplitude			?  </a:t>
            </a:r>
            <a:endParaRPr lang="en-US" sz="3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09643"/>
              </p:ext>
            </p:extLst>
          </p:nvPr>
        </p:nvGraphicFramePr>
        <p:xfrm>
          <a:off x="6494646" y="414591"/>
          <a:ext cx="326866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9" name="Equation" r:id="rId3" imgW="1257120" imgH="241200" progId="Equation.DSMT4">
                  <p:embed/>
                </p:oleObj>
              </mc:Choice>
              <mc:Fallback>
                <p:oleObj name="Equation" r:id="rId3" imgW="125712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94646" y="414591"/>
                        <a:ext cx="3268663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333040"/>
              </p:ext>
            </p:extLst>
          </p:nvPr>
        </p:nvGraphicFramePr>
        <p:xfrm>
          <a:off x="6717924" y="1027053"/>
          <a:ext cx="15748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0" name="Equation" r:id="rId5" imgW="647640" imgH="253800" progId="Equation.DSMT4">
                  <p:embed/>
                </p:oleObj>
              </mc:Choice>
              <mc:Fallback>
                <p:oleObj name="Equation" r:id="rId5" imgW="64764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17924" y="1027053"/>
                        <a:ext cx="1574800" cy="617538"/>
                      </a:xfrm>
                      <a:prstGeom prst="rect">
                        <a:avLst/>
                      </a:prstGeom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508367"/>
              </p:ext>
            </p:extLst>
          </p:nvPr>
        </p:nvGraphicFramePr>
        <p:xfrm>
          <a:off x="8655675" y="1897164"/>
          <a:ext cx="2988748" cy="1585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1" name="Equation" r:id="rId7" imgW="1269720" imgH="672840" progId="Equation.DSMT4">
                  <p:embed/>
                </p:oleObj>
              </mc:Choice>
              <mc:Fallback>
                <p:oleObj name="Equation" r:id="rId7" imgW="12697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55675" y="1897164"/>
                        <a:ext cx="2988748" cy="1585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816549" y="2649168"/>
            <a:ext cx="357186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564202"/>
              </p:ext>
            </p:extLst>
          </p:nvPr>
        </p:nvGraphicFramePr>
        <p:xfrm>
          <a:off x="1995055" y="4529259"/>
          <a:ext cx="7534338" cy="864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" name="Equation" r:id="rId9" imgW="3098520" imgH="355320" progId="Equation.DSMT4">
                  <p:embed/>
                </p:oleObj>
              </mc:Choice>
              <mc:Fallback>
                <p:oleObj name="Equation" r:id="rId9" imgW="3098520" imgH="355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95055" y="4529259"/>
                        <a:ext cx="7534338" cy="864596"/>
                      </a:xfrm>
                      <a:prstGeom prst="rect">
                        <a:avLst/>
                      </a:prstGeom>
                      <a:ln w="254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257183"/>
              </p:ext>
            </p:extLst>
          </p:nvPr>
        </p:nvGraphicFramePr>
        <p:xfrm>
          <a:off x="1355503" y="3453718"/>
          <a:ext cx="420134" cy="504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55503" y="3453718"/>
                        <a:ext cx="420134" cy="504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36808"/>
              </p:ext>
            </p:extLst>
          </p:nvPr>
        </p:nvGraphicFramePr>
        <p:xfrm>
          <a:off x="3381006" y="3452401"/>
          <a:ext cx="1435543" cy="534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" name="Equation" r:id="rId13" imgW="647640" imgH="241200" progId="Equation.DSMT4">
                  <p:embed/>
                </p:oleObj>
              </mc:Choice>
              <mc:Fallback>
                <p:oleObj name="Equation" r:id="rId13" imgW="647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81006" y="3452401"/>
                        <a:ext cx="1435543" cy="534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7083" y="5393855"/>
            <a:ext cx="90212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Quantum-Floquet theory: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Equivalent to </a:t>
            </a:r>
            <a:r>
              <a:rPr lang="en-US" sz="2800" dirty="0" err="1" smtClean="0"/>
              <a:t>semiclassical</a:t>
            </a:r>
            <a:r>
              <a:rPr lang="en-US" sz="2800" dirty="0" smtClean="0"/>
              <a:t> theory.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 Admits interpretation in terms of quantized field.</a:t>
            </a:r>
            <a:endParaRPr lang="en-US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442069"/>
              </p:ext>
            </p:extLst>
          </p:nvPr>
        </p:nvGraphicFramePr>
        <p:xfrm>
          <a:off x="6293778" y="3934049"/>
          <a:ext cx="553891" cy="552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Equation" r:id="rId15" imgW="228600" imgH="228600" progId="Equation.DSMT4">
                  <p:embed/>
                </p:oleObj>
              </mc:Choice>
              <mc:Fallback>
                <p:oleObj name="Equation" r:id="rId15" imgW="22860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293778" y="3934049"/>
                        <a:ext cx="553891" cy="552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03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11"/>
            <a:ext cx="10515600" cy="1325563"/>
          </a:xfrm>
        </p:spPr>
        <p:txBody>
          <a:bodyPr/>
          <a:lstStyle/>
          <a:p>
            <a:r>
              <a:rPr lang="en-US" dirty="0" smtClean="0"/>
              <a:t>More AMAZING things with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274"/>
            <a:ext cx="8445500" cy="521292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Rabi formula + correction: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Valid for large times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No averaging over a continuum (Fermi’s golden rule)</a:t>
            </a:r>
          </a:p>
          <a:p>
            <a:r>
              <a:rPr lang="en-US" sz="3200" b="1" dirty="0" smtClean="0"/>
              <a:t>Bloch-</a:t>
            </a:r>
            <a:r>
              <a:rPr lang="en-US" sz="3200" b="1" dirty="0" err="1" smtClean="0"/>
              <a:t>Siegert</a:t>
            </a:r>
            <a:r>
              <a:rPr lang="en-US" sz="3200" b="1" dirty="0" smtClean="0"/>
              <a:t> shift: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easier derivation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Simple derivation of higher orders</a:t>
            </a:r>
          </a:p>
          <a:p>
            <a:r>
              <a:rPr lang="en-US" sz="3200" b="1" dirty="0" smtClean="0"/>
              <a:t>Transition probability for multiple quantum transitions </a:t>
            </a:r>
            <a:r>
              <a:rPr lang="en-US" sz="3200" dirty="0" smtClean="0"/>
              <a:t>(non-directly connected states)</a:t>
            </a:r>
          </a:p>
          <a:p>
            <a:endParaRPr lang="en-US" sz="3200" dirty="0" smtClean="0"/>
          </a:p>
          <a:p>
            <a:r>
              <a:rPr lang="en-US" sz="3200" dirty="0"/>
              <a:t>A</a:t>
            </a:r>
            <a:r>
              <a:rPr lang="en-US" sz="3200" dirty="0" smtClean="0"/>
              <a:t>pplied to </a:t>
            </a:r>
            <a:r>
              <a:rPr lang="en-US" sz="3200" b="1" dirty="0" smtClean="0"/>
              <a:t>more</a:t>
            </a:r>
            <a:r>
              <a:rPr lang="en-US" sz="3200" dirty="0" smtClean="0"/>
              <a:t> than 2 level quantum state.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048723"/>
              </p:ext>
            </p:extLst>
          </p:nvPr>
        </p:nvGraphicFramePr>
        <p:xfrm>
          <a:off x="7181371" y="351905"/>
          <a:ext cx="793639" cy="7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Equation" r:id="rId3" imgW="241200" imgH="228600" progId="Equation.DSMT4">
                  <p:embed/>
                </p:oleObj>
              </mc:Choice>
              <mc:Fallback>
                <p:oleObj name="Equation" r:id="rId3" imgW="24120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81371" y="351905"/>
                        <a:ext cx="793639" cy="752775"/>
                      </a:xfrm>
                      <a:prstGeom prst="rect">
                        <a:avLst/>
                      </a:prstGeom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8" name="Picture 4" descr="תוצאת תמונה עבור ‪Bloch-Siegert shift‬‏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2717704"/>
            <a:ext cx="1950635" cy="146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119907"/>
              </p:ext>
            </p:extLst>
          </p:nvPr>
        </p:nvGraphicFramePr>
        <p:xfrm>
          <a:off x="5489011" y="5558112"/>
          <a:ext cx="5204389" cy="619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name="Equation" r:id="rId6" imgW="2133360" imgH="253800" progId="Equation.DSMT4">
                  <p:embed/>
                </p:oleObj>
              </mc:Choice>
              <mc:Fallback>
                <p:oleObj name="Equation" r:id="rId6" imgW="2133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89011" y="5558112"/>
                        <a:ext cx="5204389" cy="619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72047" y="1863962"/>
            <a:ext cx="3648937" cy="17148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68839" y="3572852"/>
            <a:ext cx="3552145" cy="1761148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050248"/>
              </p:ext>
            </p:extLst>
          </p:nvPr>
        </p:nvGraphicFramePr>
        <p:xfrm>
          <a:off x="11038284" y="2237989"/>
          <a:ext cx="725091" cy="224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10" imgW="698400" imgH="215640" progId="Equation.DSMT4">
                  <p:embed/>
                </p:oleObj>
              </mc:Choice>
              <mc:Fallback>
                <p:oleObj name="Equation" r:id="rId10" imgW="698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038284" y="2237989"/>
                        <a:ext cx="725091" cy="224119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368976"/>
              </p:ext>
            </p:extLst>
          </p:nvPr>
        </p:nvGraphicFramePr>
        <p:xfrm>
          <a:off x="11028759" y="3898008"/>
          <a:ext cx="667941" cy="23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Equation" r:id="rId12" imgW="622080" imgH="215640" progId="Equation.DSMT4">
                  <p:embed/>
                </p:oleObj>
              </mc:Choice>
              <mc:Fallback>
                <p:oleObj name="Equation" r:id="rId12" imgW="622080" imgH="215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028759" y="3898008"/>
                        <a:ext cx="667941" cy="232071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889649"/>
              </p:ext>
            </p:extLst>
          </p:nvPr>
        </p:nvGraphicFramePr>
        <p:xfrm>
          <a:off x="8472047" y="1479262"/>
          <a:ext cx="749890" cy="492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14" imgW="444240" imgH="291960" progId="Equation.DSMT4">
                  <p:embed/>
                </p:oleObj>
              </mc:Choice>
              <mc:Fallback>
                <p:oleObj name="Equation" r:id="rId14" imgW="444240" imgH="2919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472047" y="1479262"/>
                        <a:ext cx="749890" cy="492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152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of this because -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388066"/>
              </p:ext>
            </p:extLst>
          </p:nvPr>
        </p:nvGraphicFramePr>
        <p:xfrm>
          <a:off x="1809750" y="2425301"/>
          <a:ext cx="7981950" cy="1013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3" imgW="1600200" imgH="203040" progId="Equation.DSMT4">
                  <p:embed/>
                </p:oleObj>
              </mc:Choice>
              <mc:Fallback>
                <p:oleObj name="Equation" r:id="rId3" imgW="1600200" imgH="203040" progId="Equation.DSMT4">
                  <p:embed/>
                  <p:pic>
                    <p:nvPicPr>
                      <p:cNvPr id="5" name="Content Placeholder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9750" y="2425301"/>
                        <a:ext cx="7981950" cy="1013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7100" y="4470400"/>
            <a:ext cx="683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Thank you.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24728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809846" y="152178"/>
            <a:ext cx="4154474" cy="34590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9702" y="1216123"/>
            <a:ext cx="3913839" cy="1874509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3932"/>
              </p:ext>
            </p:extLst>
          </p:nvPr>
        </p:nvGraphicFramePr>
        <p:xfrm>
          <a:off x="838200" y="3886685"/>
          <a:ext cx="7136477" cy="1291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6" imgW="2806560" imgH="507960" progId="Equation.DSMT4">
                  <p:embed/>
                </p:oleObj>
              </mc:Choice>
              <mc:Fallback>
                <p:oleObj name="Equation" r:id="rId6" imgW="28065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3886685"/>
                        <a:ext cx="7136477" cy="1291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03893"/>
              </p:ext>
            </p:extLst>
          </p:nvPr>
        </p:nvGraphicFramePr>
        <p:xfrm>
          <a:off x="10885813" y="6138174"/>
          <a:ext cx="1159326" cy="662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8" imgW="444240" imgH="253800" progId="Equation.DSMT4">
                  <p:embed/>
                </p:oleObj>
              </mc:Choice>
              <mc:Fallback>
                <p:oleObj name="Equation" r:id="rId8" imgW="444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885813" y="6138174"/>
                        <a:ext cx="1159326" cy="662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1207" y="2948427"/>
            <a:ext cx="7555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System evolves according to Schrödinger eq.</a:t>
            </a:r>
            <a:endParaRPr lang="en-US" sz="32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385974"/>
              </p:ext>
            </p:extLst>
          </p:nvPr>
        </p:nvGraphicFramePr>
        <p:xfrm>
          <a:off x="1090613" y="5453063"/>
          <a:ext cx="857091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10" imgW="3288960" imgH="304560" progId="Equation.DSMT4">
                  <p:embed/>
                </p:oleObj>
              </mc:Choice>
              <mc:Fallback>
                <p:oleObj name="Equation" r:id="rId10" imgW="3288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90613" y="5453063"/>
                        <a:ext cx="8570912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979874" y="0"/>
                <a:ext cx="167918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sty m:val="p"/>
                        </m:rPr>
                        <a:rPr lang="en-US" sz="3200" i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9874" y="0"/>
                <a:ext cx="1679186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8915400" y="2540000"/>
            <a:ext cx="419100" cy="2921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1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241943"/>
              </p:ext>
            </p:extLst>
          </p:nvPr>
        </p:nvGraphicFramePr>
        <p:xfrm>
          <a:off x="2371010" y="1117358"/>
          <a:ext cx="7136477" cy="1291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3" imgW="2806560" imgH="507960" progId="Equation.DSMT4">
                  <p:embed/>
                </p:oleObj>
              </mc:Choice>
              <mc:Fallback>
                <p:oleObj name="Equation" r:id="rId3" imgW="2806560" imgH="5079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1010" y="1117358"/>
                        <a:ext cx="7136477" cy="1291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065858"/>
              </p:ext>
            </p:extLst>
          </p:nvPr>
        </p:nvGraphicFramePr>
        <p:xfrm>
          <a:off x="3938089" y="3188880"/>
          <a:ext cx="4707889" cy="602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5" imgW="1587240" imgH="203040" progId="Equation.DSMT4">
                  <p:embed/>
                </p:oleObj>
              </mc:Choice>
              <mc:Fallback>
                <p:oleObj name="Equation" r:id="rId5" imgW="158724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38089" y="3188880"/>
                        <a:ext cx="4707889" cy="602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19631" y="301220"/>
            <a:ext cx="556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But how do we solve this?</a:t>
            </a:r>
            <a:endParaRPr lang="en-US" sz="36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387023"/>
              </p:ext>
            </p:extLst>
          </p:nvPr>
        </p:nvGraphicFramePr>
        <p:xfrm>
          <a:off x="2657928" y="4342698"/>
          <a:ext cx="59880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7" imgW="2323800" imgH="507960" progId="Equation.DSMT4">
                  <p:embed/>
                </p:oleObj>
              </mc:Choice>
              <mc:Fallback>
                <p:oleObj name="Equation" r:id="rId7" imgW="2323800" imgH="5079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57928" y="4342698"/>
                        <a:ext cx="5988050" cy="130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5949" y="3188880"/>
            <a:ext cx="556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By the RWA: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862456" y="1378616"/>
            <a:ext cx="2225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Difficult…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10651" y="4642805"/>
            <a:ext cx="2225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Easy… </a:t>
            </a:r>
            <a:endParaRPr lang="en-US" sz="40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917559"/>
              </p:ext>
            </p:extLst>
          </p:nvPr>
        </p:nvGraphicFramePr>
        <p:xfrm>
          <a:off x="10885813" y="6138174"/>
          <a:ext cx="1159326" cy="662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9" imgW="444240" imgH="253800" progId="Equation.DSMT4">
                  <p:embed/>
                </p:oleObj>
              </mc:Choice>
              <mc:Fallback>
                <p:oleObj name="Equation" r:id="rId9" imgW="44424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885813" y="6138174"/>
                        <a:ext cx="1159326" cy="662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825766" y="3048000"/>
            <a:ext cx="5171089" cy="87235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5645" y="2916515"/>
            <a:ext cx="548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240628"/>
            <a:ext cx="6262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RWA = rotating wave approximation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232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goal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1368"/>
            <a:ext cx="10515600" cy="10639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Present </a:t>
            </a:r>
            <a:r>
              <a:rPr lang="en-US" sz="3600" b="1" dirty="0" smtClean="0"/>
              <a:t>methods and results </a:t>
            </a:r>
            <a:r>
              <a:rPr lang="en-US" sz="3600" dirty="0" smtClean="0"/>
              <a:t>obtained while solving the transition probability for: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778575"/>
              </p:ext>
            </p:extLst>
          </p:nvPr>
        </p:nvGraphicFramePr>
        <p:xfrm>
          <a:off x="2410198" y="2840253"/>
          <a:ext cx="7136477" cy="1291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2806560" imgH="507960" progId="Equation.DSMT4">
                  <p:embed/>
                </p:oleObj>
              </mc:Choice>
              <mc:Fallback>
                <p:oleObj name="Equation" r:id="rId3" imgW="2806560" imgH="5079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0198" y="2840253"/>
                        <a:ext cx="7136477" cy="1291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7668" y="5342493"/>
            <a:ext cx="2174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 periodic Hamiltonian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597638" y="4937926"/>
            <a:ext cx="29760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 </a:t>
            </a:r>
            <a:r>
              <a:rPr lang="en-US" sz="2800" dirty="0" smtClean="0">
                <a:solidFill>
                  <a:srgbClr val="FF0000"/>
                </a:solidFill>
              </a:rPr>
              <a:t>in</a:t>
            </a:r>
            <a:r>
              <a:rPr lang="en-US" sz="2800" dirty="0" smtClean="0"/>
              <a:t>dependent Hamiltonian </a:t>
            </a:r>
            <a:r>
              <a:rPr lang="en-US" sz="2800" b="1" dirty="0" smtClean="0">
                <a:solidFill>
                  <a:srgbClr val="FF0000"/>
                </a:solidFill>
              </a:rPr>
              <a:t>Infinite matrix representation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8354" y="5146551"/>
            <a:ext cx="2468881" cy="1384995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597638" y="4969259"/>
            <a:ext cx="2976054" cy="1784549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572000" y="4969258"/>
            <a:ext cx="3396343" cy="178454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94960" y="5313731"/>
            <a:ext cx="1894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00B0F0"/>
                </a:solidFill>
              </a:rPr>
              <a:t>Floquet theorem</a:t>
            </a:r>
            <a:endParaRPr lang="en-US" sz="3200" b="1" u="sng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95696" y="4066164"/>
            <a:ext cx="95489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Without</a:t>
            </a:r>
            <a:r>
              <a:rPr lang="en-US" sz="4000" b="1" dirty="0"/>
              <a:t> </a:t>
            </a:r>
            <a:r>
              <a:rPr lang="en-US" sz="4000" dirty="0" smtClean="0"/>
              <a:t>the rotating </a:t>
            </a:r>
            <a:r>
              <a:rPr lang="en-US" sz="4000" dirty="0"/>
              <a:t>wave approximation</a:t>
            </a:r>
          </a:p>
          <a:p>
            <a:endParaRPr lang="en-US" sz="4000" b="1" dirty="0"/>
          </a:p>
        </p:txBody>
      </p:sp>
      <p:sp>
        <p:nvSpPr>
          <p:cNvPr id="15" name="Rectangle 14"/>
          <p:cNvSpPr/>
          <p:nvPr/>
        </p:nvSpPr>
        <p:spPr>
          <a:xfrm>
            <a:off x="8686800" y="5895604"/>
            <a:ext cx="2564775" cy="790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4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91" y="3780550"/>
            <a:ext cx="4207592" cy="6127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Generalize the problem: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793881"/>
              </p:ext>
            </p:extLst>
          </p:nvPr>
        </p:nvGraphicFramePr>
        <p:xfrm>
          <a:off x="2339587" y="2138701"/>
          <a:ext cx="7136477" cy="1291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Equation" r:id="rId3" imgW="2806560" imgH="507960" progId="Equation.DSMT4">
                  <p:embed/>
                </p:oleObj>
              </mc:Choice>
              <mc:Fallback>
                <p:oleObj name="Equation" r:id="rId3" imgW="2806560" imgH="5079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587" y="2138701"/>
                        <a:ext cx="7136477" cy="1291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032663"/>
              </p:ext>
            </p:extLst>
          </p:nvPr>
        </p:nvGraphicFramePr>
        <p:xfrm>
          <a:off x="2420938" y="4237038"/>
          <a:ext cx="806926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0" name="Equation" r:id="rId5" imgW="3035160" imgH="393480" progId="Equation.DSMT4">
                  <p:embed/>
                </p:oleObj>
              </mc:Choice>
              <mc:Fallback>
                <p:oleObj name="Equation" r:id="rId5" imgW="3035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20938" y="4237038"/>
                        <a:ext cx="8069262" cy="104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8067" y="522836"/>
            <a:ext cx="2174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 periodic Hamiltonian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988037" y="118269"/>
            <a:ext cx="29760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 </a:t>
            </a:r>
            <a:r>
              <a:rPr lang="en-US" sz="2800" dirty="0" smtClean="0">
                <a:solidFill>
                  <a:srgbClr val="FF0000"/>
                </a:solidFill>
              </a:rPr>
              <a:t>in</a:t>
            </a:r>
            <a:r>
              <a:rPr lang="en-US" sz="2800" dirty="0" smtClean="0"/>
              <a:t>dependent Hamiltonian </a:t>
            </a:r>
            <a:r>
              <a:rPr lang="en-US" sz="2800" b="1" dirty="0" smtClean="0">
                <a:solidFill>
                  <a:srgbClr val="FF0000"/>
                </a:solidFill>
              </a:rPr>
              <a:t>Infinite matrix representation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8753" y="326894"/>
            <a:ext cx="2468881" cy="1384995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988037" y="149602"/>
            <a:ext cx="2976054" cy="1784549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962399" y="149601"/>
            <a:ext cx="3396343" cy="178454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85359" y="483564"/>
            <a:ext cx="1894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00B0F0"/>
                </a:solidFill>
              </a:rPr>
              <a:t>Floquet theorem</a:t>
            </a:r>
            <a:endParaRPr lang="en-US" sz="3200" b="1" u="sng" dirty="0">
              <a:solidFill>
                <a:srgbClr val="00B0F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367592"/>
              </p:ext>
            </p:extLst>
          </p:nvPr>
        </p:nvGraphicFramePr>
        <p:xfrm>
          <a:off x="10320338" y="6168087"/>
          <a:ext cx="1862766" cy="68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1" name="Equation" r:id="rId7" imgW="685800" imgH="253800" progId="Equation.DSMT4">
                  <p:embed/>
                </p:oleObj>
              </mc:Choice>
              <mc:Fallback>
                <p:oleObj name="Equation" r:id="rId7" imgW="685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20338" y="6168087"/>
                        <a:ext cx="1862766" cy="68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577767" y="2062068"/>
            <a:ext cx="4207592" cy="612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Generalize the problem: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757020"/>
              </p:ext>
            </p:extLst>
          </p:nvPr>
        </p:nvGraphicFramePr>
        <p:xfrm>
          <a:off x="2550214" y="2518556"/>
          <a:ext cx="806926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" name="Equation" r:id="rId9" imgW="3035160" imgH="393480" progId="Equation.DSMT4">
                  <p:embed/>
                </p:oleObj>
              </mc:Choice>
              <mc:Fallback>
                <p:oleObj name="Equation" r:id="rId9" imgW="30351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0214" y="2518556"/>
                        <a:ext cx="8069262" cy="104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47145" y="3507004"/>
            <a:ext cx="11267089" cy="2203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7767" y="3918290"/>
            <a:ext cx="8085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1 – determine general form of solution (Floquet):     </a:t>
            </a:r>
            <a:endParaRPr lang="en-US" sz="24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647418"/>
              </p:ext>
            </p:extLst>
          </p:nvPr>
        </p:nvGraphicFramePr>
        <p:xfrm>
          <a:off x="8131263" y="3878531"/>
          <a:ext cx="2689601" cy="640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3" name="Equation" r:id="rId10" imgW="1066680" imgH="253800" progId="Equation.DSMT4">
                  <p:embed/>
                </p:oleObj>
              </mc:Choice>
              <mc:Fallback>
                <p:oleObj name="Equation" r:id="rId10" imgW="1066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31263" y="3878531"/>
                        <a:ext cx="2689601" cy="640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801475" y="2968706"/>
            <a:ext cx="142607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: Constant diagonal matrix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619476" y="4430334"/>
            <a:ext cx="147793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: Matrix of periodic functions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1"/>
          </p:cNvCxnSpPr>
          <p:nvPr/>
        </p:nvCxnSpPr>
        <p:spPr>
          <a:xfrm flipH="1" flipV="1">
            <a:off x="10100442" y="4535607"/>
            <a:ext cx="519034" cy="356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187101"/>
              </p:ext>
            </p:extLst>
          </p:nvPr>
        </p:nvGraphicFramePr>
        <p:xfrm>
          <a:off x="10670845" y="4430334"/>
          <a:ext cx="548816" cy="392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4" name="Equation" r:id="rId12" imgW="355320" imgH="253800" progId="Equation.DSMT4">
                  <p:embed/>
                </p:oleObj>
              </mc:Choice>
              <mc:Fallback>
                <p:oleObj name="Equation" r:id="rId12" imgW="355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670845" y="4430334"/>
                        <a:ext cx="548816" cy="392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650607"/>
              </p:ext>
            </p:extLst>
          </p:nvPr>
        </p:nvGraphicFramePr>
        <p:xfrm>
          <a:off x="10852926" y="2992453"/>
          <a:ext cx="251308" cy="335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5" name="Equation" r:id="rId14" imgW="152280" imgH="203040" progId="Equation.DSMT4">
                  <p:embed/>
                </p:oleObj>
              </mc:Choice>
              <mc:Fallback>
                <p:oleObj name="Equation" r:id="rId14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852926" y="2992453"/>
                        <a:ext cx="251308" cy="335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>
            <a:stCxn id="20" idx="1"/>
          </p:cNvCxnSpPr>
          <p:nvPr/>
        </p:nvCxnSpPr>
        <p:spPr>
          <a:xfrm flipH="1">
            <a:off x="10619476" y="3430371"/>
            <a:ext cx="181999" cy="4616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7766" y="4687420"/>
            <a:ext cx="9742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2 – equivalence to (infinite) eigenvalue problem.</a:t>
            </a:r>
            <a:endParaRPr lang="en-US" sz="24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099535"/>
              </p:ext>
            </p:extLst>
          </p:nvPr>
        </p:nvGraphicFramePr>
        <p:xfrm>
          <a:off x="2868614" y="4972891"/>
          <a:ext cx="6078422" cy="119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6" name="Equation" r:id="rId16" imgW="2260440" imgH="444240" progId="Equation.DSMT4">
                  <p:embed/>
                </p:oleObj>
              </mc:Choice>
              <mc:Fallback>
                <p:oleObj name="Equation" r:id="rId16" imgW="22604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868614" y="4972891"/>
                        <a:ext cx="6078422" cy="119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42887" y="6064451"/>
            <a:ext cx="10561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3 – express time-evolution operator: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326571" y="4579867"/>
            <a:ext cx="9479590" cy="15354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02143"/>
              </p:ext>
            </p:extLst>
          </p:nvPr>
        </p:nvGraphicFramePr>
        <p:xfrm>
          <a:off x="5876548" y="6176317"/>
          <a:ext cx="37211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7" name="Equation" r:id="rId18" imgW="1384200" imgH="253800" progId="Equation.DSMT4">
                  <p:embed/>
                </p:oleObj>
              </mc:Choice>
              <mc:Fallback>
                <p:oleObj name="Equation" r:id="rId18" imgW="1384200" imgH="25380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876548" y="6176317"/>
                        <a:ext cx="3721100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792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7" grpId="0" animBg="1"/>
      <p:bldP spid="18" grpId="0"/>
      <p:bldP spid="20" grpId="0" animBg="1"/>
      <p:bldP spid="21" grpId="0" animBg="1"/>
      <p:bldP spid="33" grpId="0"/>
      <p:bldP spid="35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Eigenvalue equation for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105" y="4865218"/>
            <a:ext cx="5974731" cy="1062353"/>
          </a:xfrm>
        </p:spPr>
        <p:txBody>
          <a:bodyPr/>
          <a:lstStyle/>
          <a:p>
            <a:r>
              <a:rPr lang="en-US" dirty="0" smtClean="0"/>
              <a:t>Greek letters – atomic states </a:t>
            </a:r>
          </a:p>
          <a:p>
            <a:r>
              <a:rPr lang="en-US" dirty="0" smtClean="0"/>
              <a:t>Roman letters – Fourier components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917281"/>
              </p:ext>
            </p:extLst>
          </p:nvPr>
        </p:nvGraphicFramePr>
        <p:xfrm>
          <a:off x="3286625" y="1538764"/>
          <a:ext cx="6078422" cy="119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Equation" r:id="rId3" imgW="2260440" imgH="444240" progId="Equation.DSMT4">
                  <p:embed/>
                </p:oleObj>
              </mc:Choice>
              <mc:Fallback>
                <p:oleObj name="Equation" r:id="rId3" imgW="2260440" imgH="4442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6625" y="1538764"/>
                        <a:ext cx="6078422" cy="119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57840"/>
              </p:ext>
            </p:extLst>
          </p:nvPr>
        </p:nvGraphicFramePr>
        <p:xfrm>
          <a:off x="6325836" y="688784"/>
          <a:ext cx="715043" cy="715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5" imgW="203040" imgH="203040" progId="Equation.DSMT4">
                  <p:embed/>
                </p:oleObj>
              </mc:Choice>
              <mc:Fallback>
                <p:oleObj name="Equation" r:id="rId5" imgW="203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5836" y="688784"/>
                        <a:ext cx="715043" cy="715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87700"/>
              </p:ext>
            </p:extLst>
          </p:nvPr>
        </p:nvGraphicFramePr>
        <p:xfrm>
          <a:off x="8825973" y="5858955"/>
          <a:ext cx="3309257" cy="91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7" imgW="1422360" imgH="393480" progId="Equation.DSMT4">
                  <p:embed/>
                </p:oleObj>
              </mc:Choice>
              <mc:Fallback>
                <p:oleObj name="Equation" r:id="rId7" imgW="1422360" imgH="393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25973" y="5858955"/>
                        <a:ext cx="3309257" cy="915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043094"/>
              </p:ext>
            </p:extLst>
          </p:nvPr>
        </p:nvGraphicFramePr>
        <p:xfrm>
          <a:off x="1311909" y="3111540"/>
          <a:ext cx="4134089" cy="907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9" imgW="1562040" imgH="342720" progId="Equation.DSMT4">
                  <p:embed/>
                </p:oleObj>
              </mc:Choice>
              <mc:Fallback>
                <p:oleObj name="Equation" r:id="rId9" imgW="15620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11909" y="3111540"/>
                        <a:ext cx="4134089" cy="907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3931920" y="1690688"/>
            <a:ext cx="1058091" cy="778192"/>
          </a:xfrm>
          <a:prstGeom prst="ellipse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31920" y="3048174"/>
            <a:ext cx="879566" cy="752931"/>
          </a:xfrm>
          <a:prstGeom prst="ellipse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20446"/>
              </p:ext>
            </p:extLst>
          </p:nvPr>
        </p:nvGraphicFramePr>
        <p:xfrm>
          <a:off x="5608905" y="3817154"/>
          <a:ext cx="643413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Equation" r:id="rId11" imgW="2552400" imgH="355320" progId="Equation.DSMT4">
                  <p:embed/>
                </p:oleObj>
              </mc:Choice>
              <mc:Fallback>
                <p:oleObj name="Equation" r:id="rId11" imgW="2552400" imgH="35532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08905" y="3817154"/>
                        <a:ext cx="6434137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776113"/>
              </p:ext>
            </p:extLst>
          </p:nvPr>
        </p:nvGraphicFramePr>
        <p:xfrm>
          <a:off x="8962313" y="5112306"/>
          <a:ext cx="3080729" cy="733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Equation" r:id="rId13" imgW="1066680" imgH="253800" progId="Equation.DSMT4">
                  <p:embed/>
                </p:oleObj>
              </mc:Choice>
              <mc:Fallback>
                <p:oleObj name="Equation" r:id="rId13" imgW="1066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962313" y="5112306"/>
                        <a:ext cx="3080729" cy="733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7040879" y="1735489"/>
            <a:ext cx="879566" cy="752931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919838" y="3786468"/>
            <a:ext cx="879566" cy="752931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522492" y="1767801"/>
            <a:ext cx="842555" cy="657413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131761" y="1883617"/>
            <a:ext cx="364605" cy="657413"/>
          </a:xfrm>
          <a:prstGeom prst="ellipse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353800" y="3834226"/>
            <a:ext cx="364605" cy="657413"/>
          </a:xfrm>
          <a:prstGeom prst="ellipse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1534503" y="4583699"/>
            <a:ext cx="209006" cy="549631"/>
          </a:xfrm>
          <a:prstGeom prst="straightConnector1">
            <a:avLst/>
          </a:prstGeom>
          <a:ln w="222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492240" y="4614886"/>
            <a:ext cx="2451530" cy="776258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1985554" y="3827891"/>
            <a:ext cx="8418026" cy="2316406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370533" y="717598"/>
            <a:ext cx="364605" cy="657413"/>
          </a:xfrm>
          <a:prstGeom prst="ellipse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260499" y="1538764"/>
            <a:ext cx="3780380" cy="1195196"/>
          </a:xfrm>
          <a:prstGeom prst="rect">
            <a:avLst/>
          </a:prstGeom>
          <a:solidFill>
            <a:srgbClr val="FF0000">
              <a:alpha val="9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56753" y="1449413"/>
            <a:ext cx="3038431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“Floquet Hamiltonian”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7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8" y="-21589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   - Floquet </a:t>
            </a:r>
            <a:r>
              <a:rPr lang="en-US" b="1" dirty="0">
                <a:solidFill>
                  <a:srgbClr val="FF0000"/>
                </a:solidFill>
              </a:rPr>
              <a:t>Hamiltonian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1434"/>
            <a:ext cx="10515600" cy="4351338"/>
          </a:xfrm>
        </p:spPr>
        <p:txBody>
          <a:bodyPr/>
          <a:lstStyle/>
          <a:p>
            <a:r>
              <a:rPr lang="en-US" dirty="0" smtClean="0"/>
              <a:t>An example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463506"/>
              </p:ext>
            </p:extLst>
          </p:nvPr>
        </p:nvGraphicFramePr>
        <p:xfrm>
          <a:off x="6346371" y="207619"/>
          <a:ext cx="5007429" cy="984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3" imgW="2260440" imgH="444240" progId="Equation.DSMT4">
                  <p:embed/>
                </p:oleObj>
              </mc:Choice>
              <mc:Fallback>
                <p:oleObj name="Equation" r:id="rId3" imgW="2260440" imgH="4442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46371" y="207619"/>
                        <a:ext cx="5007429" cy="984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346370" y="245991"/>
            <a:ext cx="3127829" cy="946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951680"/>
              </p:ext>
            </p:extLst>
          </p:nvPr>
        </p:nvGraphicFramePr>
        <p:xfrm>
          <a:off x="3370217" y="1342346"/>
          <a:ext cx="4903876" cy="887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5" imgW="2806560" imgH="507960" progId="Equation.DSMT4">
                  <p:embed/>
                </p:oleObj>
              </mc:Choice>
              <mc:Fallback>
                <p:oleObj name="Equation" r:id="rId5" imgW="2806560" imgH="5079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70217" y="1342346"/>
                        <a:ext cx="4903876" cy="887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6231" y="979509"/>
            <a:ext cx="1937569" cy="16132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66773" y="1049091"/>
            <a:ext cx="2648171" cy="1268325"/>
          </a:xfrm>
          <a:prstGeom prst="rect">
            <a:avLst/>
          </a:prstGeom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212860"/>
              </p:ext>
            </p:extLst>
          </p:nvPr>
        </p:nvGraphicFramePr>
        <p:xfrm>
          <a:off x="59783" y="2187670"/>
          <a:ext cx="10194562" cy="4576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9" imgW="5092560" imgH="2286000" progId="Equation.DSMT4">
                  <p:embed/>
                </p:oleObj>
              </mc:Choice>
              <mc:Fallback>
                <p:oleObj name="Equation" r:id="rId9" imgW="5092560" imgH="2286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783" y="2187670"/>
                        <a:ext cx="10194562" cy="4576668"/>
                      </a:xfrm>
                      <a:prstGeom prst="rect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781763"/>
              </p:ext>
            </p:extLst>
          </p:nvPr>
        </p:nvGraphicFramePr>
        <p:xfrm>
          <a:off x="446316" y="353438"/>
          <a:ext cx="696684" cy="66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11" imgW="241200" imgH="228600" progId="Equation.DSMT4">
                  <p:embed/>
                </p:oleObj>
              </mc:Choice>
              <mc:Fallback>
                <p:oleObj name="Equation" r:id="rId11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6316" y="353438"/>
                        <a:ext cx="696684" cy="660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64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793826"/>
              </p:ext>
            </p:extLst>
          </p:nvPr>
        </p:nvGraphicFramePr>
        <p:xfrm>
          <a:off x="3413125" y="5637546"/>
          <a:ext cx="4968875" cy="1159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3" imgW="2336760" imgH="622080" progId="Equation.DSMT4">
                  <p:embed/>
                </p:oleObj>
              </mc:Choice>
              <mc:Fallback>
                <p:oleObj name="Equation" r:id="rId3" imgW="2336760" imgH="6220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3125" y="5637546"/>
                        <a:ext cx="4968875" cy="1159556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555532"/>
              </p:ext>
            </p:extLst>
          </p:nvPr>
        </p:nvGraphicFramePr>
        <p:xfrm>
          <a:off x="103188" y="30163"/>
          <a:ext cx="12079287" cy="571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5" imgW="5905440" imgH="2793960" progId="Equation.DSMT4">
                  <p:embed/>
                </p:oleObj>
              </mc:Choice>
              <mc:Fallback>
                <p:oleObj name="Equation" r:id="rId5" imgW="5905440" imgH="27939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188" y="30163"/>
                        <a:ext cx="12079287" cy="5713412"/>
                      </a:xfrm>
                      <a:prstGeom prst="rect">
                        <a:avLst/>
                      </a:prstGeom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0892" y="6186927"/>
            <a:ext cx="2922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“Floquet state”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1776551" y="5905500"/>
            <a:ext cx="142737" cy="40984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55134"/>
              </p:ext>
            </p:extLst>
          </p:nvPr>
        </p:nvGraphicFramePr>
        <p:xfrm>
          <a:off x="5087554" y="30163"/>
          <a:ext cx="7094921" cy="686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7" imgW="2298600" imgH="253800" progId="Equation.DSMT4">
                  <p:embed/>
                </p:oleObj>
              </mc:Choice>
              <mc:Fallback>
                <p:oleObj name="Equation" r:id="rId7" imgW="229860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7554" y="30163"/>
                        <a:ext cx="7094921" cy="686679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001396"/>
              </p:ext>
            </p:extLst>
          </p:nvPr>
        </p:nvGraphicFramePr>
        <p:xfrm>
          <a:off x="8982636" y="5664739"/>
          <a:ext cx="3199840" cy="1085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9" imgW="1422360" imgH="482400" progId="Equation.DSMT4">
                  <p:embed/>
                </p:oleObj>
              </mc:Choice>
              <mc:Fallback>
                <p:oleObj name="Equation" r:id="rId9" imgW="1422360" imgH="4824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982636" y="5664739"/>
                        <a:ext cx="3199840" cy="1085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450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evolution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00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Using: </a:t>
            </a:r>
          </a:p>
          <a:p>
            <a:r>
              <a:rPr lang="en-US" dirty="0" smtClean="0"/>
              <a:t>the periodic structure of </a:t>
            </a:r>
          </a:p>
          <a:p>
            <a:r>
              <a:rPr lang="en-US" dirty="0" smtClean="0"/>
              <a:t>The unitarity of</a:t>
            </a:r>
          </a:p>
          <a:p>
            <a:r>
              <a:rPr lang="en-US" dirty="0" smtClean="0"/>
              <a:t>                    Is a complete set</a:t>
            </a:r>
          </a:p>
          <a:p>
            <a:r>
              <a:rPr lang="en-US" dirty="0" smtClean="0"/>
              <a:t>Some calculations…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860293"/>
              </p:ext>
            </p:extLst>
          </p:nvPr>
        </p:nvGraphicFramePr>
        <p:xfrm>
          <a:off x="4998654" y="21785"/>
          <a:ext cx="7094921" cy="686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" name="Equation" r:id="rId3" imgW="2298600" imgH="253800" progId="Equation.DSMT4">
                  <p:embed/>
                </p:oleObj>
              </mc:Choice>
              <mc:Fallback>
                <p:oleObj name="Equation" r:id="rId3" imgW="229860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8654" y="21785"/>
                        <a:ext cx="7094921" cy="686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80884"/>
              </p:ext>
            </p:extLst>
          </p:nvPr>
        </p:nvGraphicFramePr>
        <p:xfrm>
          <a:off x="4240957" y="2074758"/>
          <a:ext cx="682215" cy="565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" name="Equation" r:id="rId5" imgW="241200" imgH="228600" progId="Equation.DSMT4">
                  <p:embed/>
                </p:oleObj>
              </mc:Choice>
              <mc:Fallback>
                <p:oleObj name="Equation" r:id="rId5" imgW="24120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40957" y="2074758"/>
                        <a:ext cx="682215" cy="565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782348"/>
              </p:ext>
            </p:extLst>
          </p:nvPr>
        </p:nvGraphicFramePr>
        <p:xfrm>
          <a:off x="3144070" y="2400665"/>
          <a:ext cx="1025115" cy="589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" name="Equation" r:id="rId7" imgW="406080" imgH="266400" progId="Equation.DSMT4">
                  <p:embed/>
                </p:oleObj>
              </mc:Choice>
              <mc:Fallback>
                <p:oleObj name="Equation" r:id="rId7" imgW="406080" imgH="2664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4070" y="2400665"/>
                        <a:ext cx="1025115" cy="589817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098962"/>
              </p:ext>
            </p:extLst>
          </p:nvPr>
        </p:nvGraphicFramePr>
        <p:xfrm>
          <a:off x="2486025" y="4032146"/>
          <a:ext cx="7534338" cy="864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" name="Equation" r:id="rId9" imgW="3098520" imgH="355320" progId="Equation.DSMT4">
                  <p:embed/>
                </p:oleObj>
              </mc:Choice>
              <mc:Fallback>
                <p:oleObj name="Equation" r:id="rId9" imgW="30985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86025" y="4032146"/>
                        <a:ext cx="7534338" cy="864596"/>
                      </a:xfrm>
                      <a:prstGeom prst="rect">
                        <a:avLst/>
                      </a:prstGeom>
                      <a:ln w="254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78586"/>
              </p:ext>
            </p:extLst>
          </p:nvPr>
        </p:nvGraphicFramePr>
        <p:xfrm>
          <a:off x="8393807" y="1583220"/>
          <a:ext cx="2689601" cy="640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" name="Equation" r:id="rId11" imgW="1066680" imgH="253800" progId="Equation.DSMT4">
                  <p:embed/>
                </p:oleObj>
              </mc:Choice>
              <mc:Fallback>
                <p:oleObj name="Equation" r:id="rId11" imgW="1066680" imgH="2538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393807" y="1583220"/>
                        <a:ext cx="2689601" cy="640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90072"/>
              </p:ext>
            </p:extLst>
          </p:nvPr>
        </p:nvGraphicFramePr>
        <p:xfrm>
          <a:off x="6911975" y="755321"/>
          <a:ext cx="37211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" name="Equation" r:id="rId13" imgW="1384200" imgH="253800" progId="Equation.DSMT4">
                  <p:embed/>
                </p:oleObj>
              </mc:Choice>
              <mc:Fallback>
                <p:oleObj name="Equation" r:id="rId13" imgW="1384200" imgH="25380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11975" y="755321"/>
                        <a:ext cx="3721100" cy="681037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048577"/>
              </p:ext>
            </p:extLst>
          </p:nvPr>
        </p:nvGraphicFramePr>
        <p:xfrm>
          <a:off x="1011238" y="2836863"/>
          <a:ext cx="147478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" name="Equation" r:id="rId15" imgW="698400" imgH="279360" progId="Equation.DSMT4">
                  <p:embed/>
                </p:oleObj>
              </mc:Choice>
              <mc:Fallback>
                <p:oleObj name="Equation" r:id="rId15" imgW="698400" imgH="279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11238" y="2836863"/>
                        <a:ext cx="1474787" cy="58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399744"/>
              </p:ext>
            </p:extLst>
          </p:nvPr>
        </p:nvGraphicFramePr>
        <p:xfrm>
          <a:off x="4726522" y="4258969"/>
          <a:ext cx="4548111" cy="161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3" name="Equation" r:id="rId17" imgW="965160" imgH="342720" progId="Equation.DSMT4">
                  <p:embed/>
                </p:oleObj>
              </mc:Choice>
              <mc:Fallback>
                <p:oleObj name="Equation" r:id="rId17" imgW="9651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726522" y="4258969"/>
                        <a:ext cx="4548111" cy="1617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4726522" y="4009159"/>
            <a:ext cx="4548111" cy="1058405"/>
          </a:xfrm>
          <a:prstGeom prst="roundRect">
            <a:avLst/>
          </a:prstGeom>
          <a:solidFill>
            <a:srgbClr val="FFC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157299" y="5327914"/>
            <a:ext cx="1983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Transition amplitude in  </a:t>
            </a:r>
            <a:r>
              <a:rPr lang="en-US" sz="2400" dirty="0" smtClean="0">
                <a:solidFill>
                  <a:srgbClr val="FF0000"/>
                </a:solidFill>
              </a:rPr>
              <a:t>Floquet space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6025" y="5342862"/>
            <a:ext cx="2413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 evolution operator of 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907126"/>
              </p:ext>
            </p:extLst>
          </p:nvPr>
        </p:nvGraphicFramePr>
        <p:xfrm>
          <a:off x="2465424" y="4049075"/>
          <a:ext cx="1671967" cy="1802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" name="Equation" r:id="rId19" imgW="342720" imgH="368280" progId="Equation.DSMT4">
                  <p:embed/>
                </p:oleObj>
              </mc:Choice>
              <mc:Fallback>
                <p:oleObj name="Equation" r:id="rId19" imgW="342720" imgH="3682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65424" y="4049075"/>
                        <a:ext cx="1671967" cy="1802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390114"/>
              </p:ext>
            </p:extLst>
          </p:nvPr>
        </p:nvGraphicFramePr>
        <p:xfrm>
          <a:off x="2861490" y="6137301"/>
          <a:ext cx="1038334" cy="535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" name="Equation" r:id="rId21" imgW="431640" imgH="253800" progId="Equation.DSMT4">
                  <p:embed/>
                </p:oleObj>
              </mc:Choice>
              <mc:Fallback>
                <p:oleObj name="Equation" r:id="rId21" imgW="431640" imgH="253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861490" y="6137301"/>
                        <a:ext cx="1038334" cy="535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818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473</Words>
  <Application>Microsoft Office PowerPoint</Application>
  <PresentationFormat>Widescreen</PresentationFormat>
  <Paragraphs>97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Baskerville Old Face</vt:lpstr>
      <vt:lpstr>Calibri</vt:lpstr>
      <vt:lpstr>Calibri Light</vt:lpstr>
      <vt:lpstr>Cambria Math</vt:lpstr>
      <vt:lpstr>Wingdings</vt:lpstr>
      <vt:lpstr>Office Theme</vt:lpstr>
      <vt:lpstr>Equation</vt:lpstr>
      <vt:lpstr>PowerPoint Presentation</vt:lpstr>
      <vt:lpstr>Introduction   </vt:lpstr>
      <vt:lpstr>PowerPoint Presentation</vt:lpstr>
      <vt:lpstr>Paper goal </vt:lpstr>
      <vt:lpstr>PowerPoint Presentation</vt:lpstr>
      <vt:lpstr>Eigenvalue equation for </vt:lpstr>
      <vt:lpstr>    - Floquet Hamiltonian</vt:lpstr>
      <vt:lpstr>PowerPoint Presentation</vt:lpstr>
      <vt:lpstr>Time evolution operator</vt:lpstr>
      <vt:lpstr>Relation to Quantized Field Theory</vt:lpstr>
      <vt:lpstr>PowerPoint Presentation</vt:lpstr>
      <vt:lpstr>PowerPoint Presentation</vt:lpstr>
      <vt:lpstr>PowerPoint Presentation</vt:lpstr>
      <vt:lpstr>Therefore:</vt:lpstr>
      <vt:lpstr>PowerPoint Presentation</vt:lpstr>
      <vt:lpstr>PowerPoint Presentation</vt:lpstr>
      <vt:lpstr>More AMAZING things with </vt:lpstr>
      <vt:lpstr>All of this because 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Gilad Laredo</dc:creator>
  <cp:lastModifiedBy>Gilad Laredo</cp:lastModifiedBy>
  <cp:revision>86</cp:revision>
  <dcterms:created xsi:type="dcterms:W3CDTF">2017-08-08T10:00:22Z</dcterms:created>
  <dcterms:modified xsi:type="dcterms:W3CDTF">2017-08-10T10:04:39Z</dcterms:modified>
</cp:coreProperties>
</file>