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6" r:id="rId3"/>
    <p:sldId id="267" r:id="rId4"/>
    <p:sldId id="257" r:id="rId5"/>
    <p:sldId id="258" r:id="rId6"/>
    <p:sldId id="259" r:id="rId7"/>
    <p:sldId id="260" r:id="rId8"/>
    <p:sldId id="261" r:id="rId9"/>
    <p:sldId id="262" r:id="rId10"/>
    <p:sldId id="263" r:id="rId11"/>
    <p:sldId id="264" r:id="rId12"/>
    <p:sldId id="265" r:id="rId13"/>
    <p:sldId id="273" r:id="rId14"/>
    <p:sldId id="272" r:id="rId15"/>
    <p:sldId id="274" r:id="rId16"/>
    <p:sldId id="266" r:id="rId17"/>
    <p:sldId id="277"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vigail" initials="A" lastIdx="5" clrIdx="0">
    <p:extLst/>
  </p:cmAuthor>
  <p:cmAuthor id="2" name="Roy" initials="R" lastIdx="9" clrIdx="1">
    <p:extLst/>
  </p:cmAuthor>
  <p:cmAuthor id="3" name="318170594" initials="3" lastIdx="6"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5" autoAdjust="0"/>
    <p:restoredTop sz="57371" autoAdjust="0"/>
  </p:normalViewPr>
  <p:slideViewPr>
    <p:cSldViewPr snapToGrid="0" showGuides="1">
      <p:cViewPr varScale="1">
        <p:scale>
          <a:sx n="62" d="100"/>
          <a:sy n="62" d="100"/>
        </p:scale>
        <p:origin x="180"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889CDC-F062-48A5-99A7-52D6667223F3}" type="datetimeFigureOut">
              <a:rPr lang="en-US" smtClean="0"/>
              <a:t>10-Aug-17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22B87-F274-41AD-8A31-FA9F2E4CDD21}" type="slidenum">
              <a:rPr lang="en-US" smtClean="0"/>
              <a:t>‹#›</a:t>
            </a:fld>
            <a:endParaRPr lang="en-US"/>
          </a:p>
        </p:txBody>
      </p:sp>
    </p:spTree>
    <p:extLst>
      <p:ext uri="{BB962C8B-B14F-4D97-AF65-F5344CB8AC3E}">
        <p14:creationId xmlns:p14="http://schemas.microsoft.com/office/powerpoint/2010/main" val="640398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322B87-F274-41AD-8A31-FA9F2E4CDD21}" type="slidenum">
              <a:rPr lang="en-US" smtClean="0"/>
              <a:t>1</a:t>
            </a:fld>
            <a:endParaRPr lang="en-US"/>
          </a:p>
        </p:txBody>
      </p:sp>
    </p:spTree>
    <p:extLst>
      <p:ext uri="{BB962C8B-B14F-4D97-AF65-F5344CB8AC3E}">
        <p14:creationId xmlns:p14="http://schemas.microsoft.com/office/powerpoint/2010/main" val="297354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*פתרון לא טריוויאלי</a:t>
            </a:r>
            <a:r>
              <a:rPr lang="he-IL" baseline="0" dirty="0" smtClean="0"/>
              <a:t> כאשר הדט' מתאפסת</a:t>
            </a:r>
            <a:r>
              <a:rPr lang="en-US" baseline="0" dirty="0" smtClean="0"/>
              <a:t/>
            </a:r>
            <a:br>
              <a:rPr lang="en-US" baseline="0" dirty="0" smtClean="0"/>
            </a:br>
            <a:r>
              <a:rPr lang="he-IL" baseline="0" dirty="0" smtClean="0"/>
              <a:t>*כנ"ל לקיטוב השני</a:t>
            </a:r>
            <a:r>
              <a:rPr lang="en-US" dirty="0"/>
              <a:t/>
            </a:r>
            <a:br>
              <a:rPr lang="en-US" dirty="0"/>
            </a:br>
            <a:r>
              <a:rPr lang="en-US" dirty="0"/>
              <a:t/>
            </a:r>
            <a:br>
              <a:rPr lang="en-US" dirty="0"/>
            </a:br>
            <a:r>
              <a:rPr lang="he-IL" baseline="0" dirty="0"/>
              <a:t>קיבלנו מע' משוואות הומוגנית </a:t>
            </a:r>
            <a:r>
              <a:rPr lang="he-IL" baseline="0" dirty="0" err="1"/>
              <a:t>באלפות</a:t>
            </a:r>
            <a:r>
              <a:rPr lang="he-IL" baseline="0" dirty="0"/>
              <a:t>. קיים פתרון לא טריוויאלי עבור </a:t>
            </a:r>
            <a:r>
              <a:rPr lang="he-IL" baseline="0" dirty="0" err="1"/>
              <a:t>האלפות</a:t>
            </a:r>
            <a:r>
              <a:rPr lang="he-IL" baseline="0" dirty="0"/>
              <a:t> כאשר הדטרמיננטה של המערכת מתאפסת. נקבל באופן דומה סט של משוואות עבור בטא של הקיטוב השני. הפתרונות של המשוואות האלה (האפסים) יתנו לנו את התדרים העצמיים המתאימים. </a:t>
            </a:r>
            <a:r>
              <a:rPr lang="he-IL" baseline="0" dirty="0" smtClean="0"/>
              <a:t>דרשנו רציפות של השדות </a:t>
            </a:r>
            <a:r>
              <a:rPr lang="he-IL" baseline="0" dirty="0"/>
              <a:t>בגלל שכביכול יש לנו תנאי שפה "</a:t>
            </a:r>
            <a:r>
              <a:rPr lang="he-IL" baseline="0" dirty="0" err="1"/>
              <a:t>אמיתיים</a:t>
            </a:r>
            <a:r>
              <a:rPr lang="he-IL" baseline="0" dirty="0"/>
              <a:t>" ולא </a:t>
            </a:r>
            <a:r>
              <a:rPr lang="he-IL" baseline="0" dirty="0" smtClean="0"/>
              <a:t>אידיאליים</a:t>
            </a:r>
            <a:endParaRPr lang="he-IL" i="1" dirty="0"/>
          </a:p>
        </p:txBody>
      </p:sp>
      <p:sp>
        <p:nvSpPr>
          <p:cNvPr id="4" name="Slide Number Placeholder 3"/>
          <p:cNvSpPr>
            <a:spLocks noGrp="1"/>
          </p:cNvSpPr>
          <p:nvPr>
            <p:ph type="sldNum" sz="quarter" idx="10"/>
          </p:nvPr>
        </p:nvSpPr>
        <p:spPr/>
        <p:txBody>
          <a:bodyPr/>
          <a:lstStyle/>
          <a:p>
            <a:fld id="{92322B87-F274-41AD-8A31-FA9F2E4CDD21}" type="slidenum">
              <a:rPr lang="en-US" smtClean="0"/>
              <a:t>10</a:t>
            </a:fld>
            <a:endParaRPr lang="en-US"/>
          </a:p>
        </p:txBody>
      </p:sp>
    </p:spTree>
    <p:extLst>
      <p:ext uri="{BB962C8B-B14F-4D97-AF65-F5344CB8AC3E}">
        <p14:creationId xmlns:p14="http://schemas.microsoft.com/office/powerpoint/2010/main" val="74106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*עיקרון הארגומנט</a:t>
            </a:r>
          </a:p>
          <a:p>
            <a:pPr algn="r" rtl="1"/>
            <a:r>
              <a:rPr lang="he-IL" dirty="0" smtClean="0"/>
              <a:t>*תיאור המסלול</a:t>
            </a:r>
            <a:r>
              <a:rPr lang="en-US" dirty="0" smtClean="0"/>
              <a:t/>
            </a:r>
            <a:br>
              <a:rPr lang="en-US" dirty="0" smtClean="0"/>
            </a:br>
            <a:r>
              <a:rPr lang="en-US" dirty="0" smtClean="0"/>
              <a:t/>
            </a:r>
            <a:br>
              <a:rPr lang="en-US" dirty="0" smtClean="0"/>
            </a:br>
            <a:r>
              <a:rPr lang="he-IL" dirty="0" smtClean="0"/>
              <a:t>נוכל </a:t>
            </a:r>
            <a:r>
              <a:rPr lang="he-IL" dirty="0"/>
              <a:t>להיעזר</a:t>
            </a:r>
            <a:r>
              <a:rPr lang="he-IL" baseline="0" dirty="0"/>
              <a:t> בעיקרון הארגומנט בשביל לקבל את סכום כל התדרים העצמיים. נבצע אינטגרציה על חצי מעגל ימני נגד כיוון השעון וניקח את רדיוס המעגל לאינסוף.</a:t>
            </a:r>
            <a:endParaRPr lang="en-US" dirty="0"/>
          </a:p>
        </p:txBody>
      </p:sp>
      <p:sp>
        <p:nvSpPr>
          <p:cNvPr id="4" name="Slide Number Placeholder 3"/>
          <p:cNvSpPr>
            <a:spLocks noGrp="1"/>
          </p:cNvSpPr>
          <p:nvPr>
            <p:ph type="sldNum" sz="quarter" idx="10"/>
          </p:nvPr>
        </p:nvSpPr>
        <p:spPr/>
        <p:txBody>
          <a:bodyPr/>
          <a:lstStyle/>
          <a:p>
            <a:fld id="{92322B87-F274-41AD-8A31-FA9F2E4CDD21}" type="slidenum">
              <a:rPr lang="en-US" smtClean="0"/>
              <a:t>11</a:t>
            </a:fld>
            <a:endParaRPr lang="en-US"/>
          </a:p>
        </p:txBody>
      </p:sp>
    </p:spTree>
    <p:extLst>
      <p:ext uri="{BB962C8B-B14F-4D97-AF65-F5344CB8AC3E}">
        <p14:creationId xmlns:p14="http://schemas.microsoft.com/office/powerpoint/2010/main" val="1753042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*האינטגרל על </a:t>
            </a:r>
            <a:r>
              <a:rPr lang="en-US" dirty="0" smtClean="0"/>
              <a:t>C</a:t>
            </a:r>
            <a:r>
              <a:rPr lang="he-IL" dirty="0" smtClean="0"/>
              <a:t> הוא אינטגרל כאשר אומגה הולך לאינסוף.</a:t>
            </a:r>
            <a:r>
              <a:rPr lang="en-US" dirty="0" smtClean="0"/>
              <a:t/>
            </a:r>
            <a:br>
              <a:rPr lang="en-US" dirty="0" smtClean="0"/>
            </a:br>
            <a:r>
              <a:rPr lang="he-IL" dirty="0" smtClean="0"/>
              <a:t>*מערכת</a:t>
            </a:r>
            <a:r>
              <a:rPr lang="he-IL" baseline="0" dirty="0" smtClean="0"/>
              <a:t> לא מספיקה להגיב – זווית כניסה שווה לזווית יציאה ולכן הלוחות שקופים</a:t>
            </a:r>
          </a:p>
          <a:p>
            <a:pPr algn="r" rtl="1"/>
            <a:r>
              <a:rPr lang="he-IL" baseline="0" dirty="0" smtClean="0"/>
              <a:t>*האינטגרל מצטמצם כשלוקחים הפרש</a:t>
            </a:r>
          </a:p>
          <a:p>
            <a:pPr algn="r" rtl="1"/>
            <a:r>
              <a:rPr lang="he-IL" baseline="0" dirty="0" smtClean="0"/>
              <a:t>*החלפת משתנים </a:t>
            </a:r>
            <a:r>
              <a:rPr lang="he-IL" baseline="0" dirty="0" err="1" smtClean="0"/>
              <a:t>לקסי</a:t>
            </a:r>
            <a:r>
              <a:rPr lang="en-US" dirty="0" smtClean="0"/>
              <a:t/>
            </a:r>
            <a:br>
              <a:rPr lang="en-US" dirty="0" smtClean="0"/>
            </a:br>
            <a:r>
              <a:rPr lang="en-US" dirty="0" smtClean="0"/>
              <a:t/>
            </a:r>
            <a:br>
              <a:rPr lang="en-US" dirty="0" smtClean="0"/>
            </a:br>
            <a:r>
              <a:rPr lang="en-US" dirty="0"/>
              <a:t/>
            </a:r>
            <a:br>
              <a:rPr lang="en-US" dirty="0"/>
            </a:br>
            <a:r>
              <a:rPr lang="he-IL" dirty="0"/>
              <a:t>כאשר</a:t>
            </a:r>
            <a:r>
              <a:rPr lang="he-IL" baseline="0" dirty="0"/>
              <a:t> התדירויות גבוהות, נקבל שהמערכת לא מספיקה להגיב לתנודות המהירות של גלי הגרביטציה ולכן, בגבול אומגה הולך לאינסוף, נקבל </a:t>
            </a:r>
            <a:r>
              <a:rPr lang="he-IL" baseline="0" dirty="0" err="1"/>
              <a:t>שהסוספטביליות</a:t>
            </a:r>
            <a:r>
              <a:rPr lang="he-IL" baseline="0" dirty="0"/>
              <a:t> והשינוי </a:t>
            </a:r>
            <a:r>
              <a:rPr lang="he-IL" baseline="0" dirty="0" err="1"/>
              <a:t>בסוספטביליות</a:t>
            </a:r>
            <a:r>
              <a:rPr lang="he-IL" baseline="0" dirty="0"/>
              <a:t> הוא 0. כלומר, </a:t>
            </a:r>
            <a:r>
              <a:rPr lang="he-IL" baseline="0" dirty="0" err="1"/>
              <a:t>זוית</a:t>
            </a:r>
            <a:r>
              <a:rPr lang="he-IL" baseline="0" dirty="0"/>
              <a:t> היציאה </a:t>
            </a:r>
            <a:r>
              <a:rPr lang="he-IL" baseline="0" dirty="0" err="1"/>
              <a:t>גאמא</a:t>
            </a:r>
            <a:r>
              <a:rPr lang="he-IL" baseline="0" dirty="0"/>
              <a:t> תג היא כמו זווית הכניסה </a:t>
            </a:r>
            <a:r>
              <a:rPr lang="he-IL" baseline="0" dirty="0" err="1"/>
              <a:t>גאמא</a:t>
            </a:r>
            <a:r>
              <a:rPr lang="he-IL" baseline="0" dirty="0"/>
              <a:t> ולכן בגבול הזה, הלוחות נהיים "שקופים" לגלי כבידה. ולכן, בגבול הזה, נקבל </a:t>
            </a:r>
            <a:r>
              <a:rPr lang="he-IL" baseline="0" dirty="0" err="1"/>
              <a:t>שהאינטגל</a:t>
            </a:r>
            <a:r>
              <a:rPr lang="he-IL" baseline="0" dirty="0"/>
              <a:t> על </a:t>
            </a:r>
            <a:r>
              <a:rPr lang="en-US" baseline="0" dirty="0"/>
              <a:t>C</a:t>
            </a:r>
            <a:r>
              <a:rPr lang="he-IL" baseline="0" dirty="0"/>
              <a:t> לא תלוי במרחק בין הלוחות והוא יצטמצם כאשר נחסר בין האנרגיות. </a:t>
            </a:r>
            <a:r>
              <a:rPr lang="en-US" baseline="0" dirty="0"/>
              <a:t/>
            </a:r>
            <a:br>
              <a:rPr lang="en-US" baseline="0" dirty="0"/>
            </a:br>
            <a:r>
              <a:rPr lang="en-US" baseline="0" dirty="0"/>
              <a:t/>
            </a:r>
            <a:br>
              <a:rPr lang="en-US" baseline="0" dirty="0"/>
            </a:br>
            <a:r>
              <a:rPr lang="he-IL" baseline="0" dirty="0"/>
              <a:t> </a:t>
            </a:r>
            <a:endParaRPr lang="en-US" dirty="0"/>
          </a:p>
        </p:txBody>
      </p:sp>
      <p:sp>
        <p:nvSpPr>
          <p:cNvPr id="4" name="Slide Number Placeholder 3"/>
          <p:cNvSpPr>
            <a:spLocks noGrp="1"/>
          </p:cNvSpPr>
          <p:nvPr>
            <p:ph type="sldNum" sz="quarter" idx="10"/>
          </p:nvPr>
        </p:nvSpPr>
        <p:spPr/>
        <p:txBody>
          <a:bodyPr/>
          <a:lstStyle/>
          <a:p>
            <a:fld id="{92322B87-F274-41AD-8A31-FA9F2E4CDD21}" type="slidenum">
              <a:rPr lang="en-US" smtClean="0"/>
              <a:t>12</a:t>
            </a:fld>
            <a:endParaRPr lang="en-US"/>
          </a:p>
        </p:txBody>
      </p:sp>
    </p:spTree>
    <p:extLst>
      <p:ext uri="{BB962C8B-B14F-4D97-AF65-F5344CB8AC3E}">
        <p14:creationId xmlns:p14="http://schemas.microsoft.com/office/powerpoint/2010/main" val="2655376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*הביטוי</a:t>
            </a:r>
            <a:r>
              <a:rPr lang="he-IL" baseline="0" dirty="0" smtClean="0"/>
              <a:t> הסופי – וואו!</a:t>
            </a:r>
          </a:p>
          <a:p>
            <a:pPr algn="r" rtl="1"/>
            <a:r>
              <a:rPr lang="he-IL" baseline="0" dirty="0" smtClean="0"/>
              <a:t>*מקדמי פרנל לגלי גרביטציה!</a:t>
            </a:r>
          </a:p>
          <a:p>
            <a:pPr algn="r" rtl="1"/>
            <a:r>
              <a:rPr lang="he-IL" baseline="0" dirty="0" smtClean="0"/>
              <a:t>*מקבלים אותו הדבר גם עבור אל"מ עם מקדמי פרנל מאופטיקה. מפתיע כי טנזורים.</a:t>
            </a:r>
            <a:endParaRPr lang="he-IL" dirty="0" smtClean="0"/>
          </a:p>
          <a:p>
            <a:pPr algn="r" rtl="1"/>
            <a:endParaRPr lang="he-IL" dirty="0" smtClean="0"/>
          </a:p>
          <a:p>
            <a:pPr algn="r" rtl="1"/>
            <a:endParaRPr lang="he-IL" dirty="0" smtClean="0"/>
          </a:p>
          <a:p>
            <a:pPr algn="r" rtl="1"/>
            <a:r>
              <a:rPr lang="he-IL" dirty="0" smtClean="0"/>
              <a:t>סה"כ </a:t>
            </a:r>
            <a:r>
              <a:rPr lang="he-IL" dirty="0"/>
              <a:t>נקבל שהאנרגיה היא מה שכתוב שם. אם</a:t>
            </a:r>
            <a:r>
              <a:rPr lang="he-IL" baseline="0" dirty="0"/>
              <a:t> נפתור את המשוואות עבור אלפא תגיים ובטא תגיים נקבל שה-</a:t>
            </a:r>
            <a:r>
              <a:rPr lang="en-US" baseline="0" dirty="0"/>
              <a:t>r</a:t>
            </a:r>
            <a:r>
              <a:rPr lang="he-IL" baseline="0" dirty="0"/>
              <a:t> הם בדיוק מקדמי פרנל לגלי </a:t>
            </a:r>
            <a:r>
              <a:rPr lang="he-IL" baseline="0" dirty="0" smtClean="0"/>
              <a:t>גרביטציה! </a:t>
            </a:r>
            <a:r>
              <a:rPr lang="he-IL" baseline="0" dirty="0"/>
              <a:t>כל אחד עבור הקיטוב שלו.</a:t>
            </a:r>
            <a:r>
              <a:rPr lang="en-US" baseline="0" dirty="0"/>
              <a:t> </a:t>
            </a:r>
            <a:r>
              <a:rPr lang="he-IL" baseline="0" dirty="0"/>
              <a:t> ולכן, קיבלנו שהמשוואה היא מהצורה של ליפשיץ </a:t>
            </a:r>
            <a:r>
              <a:rPr lang="he-IL" baseline="0" dirty="0" smtClean="0"/>
              <a:t>עבור </a:t>
            </a:r>
            <a:r>
              <a:rPr lang="he-IL" baseline="0" dirty="0"/>
              <a:t>גלים אל"מ בטמפ' =0 רק שמקדמי פרנל "הרגילים" הוחלפו במקדמי פרנל של גלי גרביטציה. זה לא מובן מאליו מכיוון שגלי כבידה וגלים אל"מ הם יצורים שונים (אומנם מתנהגים לפי אותה משוואה) אבל אחד הוא וקטור והשני הוא טנזור.</a:t>
            </a:r>
            <a:endParaRPr lang="en-US" dirty="0"/>
          </a:p>
        </p:txBody>
      </p:sp>
      <p:sp>
        <p:nvSpPr>
          <p:cNvPr id="4" name="Slide Number Placeholder 3"/>
          <p:cNvSpPr>
            <a:spLocks noGrp="1"/>
          </p:cNvSpPr>
          <p:nvPr>
            <p:ph type="sldNum" sz="quarter" idx="10"/>
          </p:nvPr>
        </p:nvSpPr>
        <p:spPr/>
        <p:txBody>
          <a:bodyPr/>
          <a:lstStyle/>
          <a:p>
            <a:fld id="{92322B87-F274-41AD-8A31-FA9F2E4CDD21}" type="slidenum">
              <a:rPr lang="en-US" smtClean="0"/>
              <a:t>13</a:t>
            </a:fld>
            <a:endParaRPr lang="en-US"/>
          </a:p>
        </p:txBody>
      </p:sp>
    </p:spTree>
    <p:extLst>
      <p:ext uri="{BB962C8B-B14F-4D97-AF65-F5344CB8AC3E}">
        <p14:creationId xmlns:p14="http://schemas.microsoft.com/office/powerpoint/2010/main" val="472140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b="0" dirty="0" smtClean="0"/>
              <a:t>*בשביל למצוא את האנרגיה צריך</a:t>
            </a:r>
            <a:r>
              <a:rPr lang="en-US" b="0" baseline="0" dirty="0" smtClean="0"/>
              <a:t> </a:t>
            </a:r>
            <a:r>
              <a:rPr lang="he-IL" b="0" baseline="0" dirty="0" smtClean="0"/>
              <a:t> את מקדם ההחזרה</a:t>
            </a:r>
            <a:r>
              <a:rPr lang="en-US" b="0" baseline="0" dirty="0" smtClean="0"/>
              <a:t/>
            </a:r>
            <a:br>
              <a:rPr lang="en-US" b="0" baseline="0" dirty="0" smtClean="0"/>
            </a:br>
            <a:r>
              <a:rPr lang="he-IL" b="0" baseline="0" dirty="0" smtClean="0"/>
              <a:t>*</a:t>
            </a:r>
            <a:r>
              <a:rPr lang="he-IL" b="0" baseline="0" dirty="0" err="1" smtClean="0"/>
              <a:t>פיטרס</a:t>
            </a:r>
            <a:r>
              <a:rPr lang="he-IL" b="0" baseline="0" dirty="0" smtClean="0"/>
              <a:t> 1974 חומרים רגילים</a:t>
            </a:r>
            <a:r>
              <a:rPr lang="en-US" b="0" baseline="0" dirty="0" smtClean="0"/>
              <a:t/>
            </a:r>
            <a:br>
              <a:rPr lang="en-US" b="0" baseline="0" dirty="0" smtClean="0"/>
            </a:br>
            <a:r>
              <a:rPr lang="he-IL" b="0" baseline="0" dirty="0" smtClean="0"/>
              <a:t>*אם ניקח צפיפות מסדר גודל של 10^4 קילוגרם למטר בשלישית, מרחק של 1 </a:t>
            </a:r>
            <a:r>
              <a:rPr lang="he-IL" b="0" baseline="0" dirty="0" err="1" smtClean="0"/>
              <a:t>אנגסטרם</a:t>
            </a:r>
            <a:r>
              <a:rPr lang="he-IL" b="0" baseline="0" dirty="0" smtClean="0"/>
              <a:t> נקבל לחץ מסדר גודל של 10^21 </a:t>
            </a:r>
            <a:r>
              <a:rPr lang="he-IL" b="0" baseline="0" dirty="0" err="1" smtClean="0"/>
              <a:t>ננופסקל</a:t>
            </a:r>
            <a:r>
              <a:rPr lang="en-US" b="0" dirty="0" smtClean="0"/>
              <a:t/>
            </a:r>
            <a:br>
              <a:rPr lang="en-US" b="0" dirty="0" smtClean="0"/>
            </a:br>
            <a:r>
              <a:rPr lang="en-US" b="0" dirty="0" smtClean="0"/>
              <a:t/>
            </a:r>
            <a:br>
              <a:rPr lang="en-US" b="0" dirty="0" smtClean="0"/>
            </a:br>
            <a:r>
              <a:rPr lang="en-US" b="0" dirty="0" smtClean="0"/>
              <a:t>by </a:t>
            </a:r>
            <a:r>
              <a:rPr lang="en-US" b="0" dirty="0"/>
              <a:t>looking at scattering of GW by the gravitational field of individual free particles from a thin sheet of matter. Measurable – </a:t>
            </a:r>
            <a:r>
              <a:rPr lang="en-US" b="0" dirty="0" err="1" smtClean="0"/>
              <a:t>nanopascal</a:t>
            </a:r>
            <a:r>
              <a:rPr lang="en-US" b="0" dirty="0" smtClean="0"/>
              <a:t/>
            </a:r>
            <a:br>
              <a:rPr lang="en-US" b="0" dirty="0" smtClean="0"/>
            </a:br>
            <a:r>
              <a:rPr lang="en-US" b="0" dirty="0" smtClean="0"/>
              <a:t/>
            </a:r>
            <a:br>
              <a:rPr lang="en-US" b="0" dirty="0" smtClean="0"/>
            </a:br>
            <a:r>
              <a:rPr lang="en-US" b="0" dirty="0"/>
              <a:t/>
            </a:r>
            <a:br>
              <a:rPr lang="en-US" b="0" dirty="0"/>
            </a:br>
            <a:r>
              <a:rPr lang="en-US" b="0" dirty="0"/>
              <a:t>Rho = O(c^2/G)~10</a:t>
            </a:r>
            <a:r>
              <a:rPr lang="en-US" b="0" baseline="0" dirty="0"/>
              <a:t>^27 </a:t>
            </a:r>
            <a:r>
              <a:rPr lang="en-US" b="0" dirty="0"/>
              <a:t> </a:t>
            </a:r>
            <a:br>
              <a:rPr lang="en-US" b="0" dirty="0"/>
            </a:br>
            <a:r>
              <a:rPr lang="en-US" b="0" dirty="0"/>
              <a:t/>
            </a:r>
            <a:br>
              <a:rPr lang="en-US" b="0" dirty="0"/>
            </a:br>
            <a:r>
              <a:rPr lang="he-IL" b="0" dirty="0"/>
              <a:t>נרצה לתת הערכה לחי</a:t>
            </a:r>
            <a:r>
              <a:rPr lang="he-IL" b="0" baseline="0" dirty="0"/>
              <a:t> של אומגה כדי לקבל את מקדמי פרנל. ברגע שיש לנו אותם, נוכל למצוא את האנרגיה ולגזור ביטוי לכוח שפועל על הלוחות. </a:t>
            </a:r>
            <a:r>
              <a:rPr lang="he-IL" b="0" dirty="0"/>
              <a:t>אחד</a:t>
            </a:r>
            <a:r>
              <a:rPr lang="he-IL" b="0" baseline="0" dirty="0"/>
              <a:t> הקשיים הוא מציאת חומר שיהיה "אטום" לגלי גרביטציה כמו שמוליכים הם "אטומים" לגלים אל"מ. שכן, חומרים רגילים הם לרוב  כמעט "שקופים" לגלי גרביטציה. נסתכל על מודל שהציע </a:t>
            </a:r>
            <a:r>
              <a:rPr lang="he-IL" b="0" baseline="0" dirty="0" err="1"/>
              <a:t>פיטרס</a:t>
            </a:r>
            <a:r>
              <a:rPr lang="he-IL" b="0" baseline="0" dirty="0"/>
              <a:t> ב1974. הוא הסתכל על פיזור של גלי כבידה שנובע משדה הכבידה של חלקיקים חופשיים בדידים על לוח של חומר. מקדם השבירה שהוא נותן הוא מה שכתוב שם כאשר </a:t>
            </a:r>
            <a:r>
              <a:rPr lang="he-IL" b="0" baseline="0" dirty="0" err="1"/>
              <a:t>רו</a:t>
            </a:r>
            <a:r>
              <a:rPr lang="he-IL" b="0" baseline="0" dirty="0"/>
              <a:t> היא הצפיפות. אם ניקח צפיפות מסדר גודל של 10^4 </a:t>
            </a:r>
            <a:r>
              <a:rPr lang="he-IL" b="0" baseline="0" dirty="0" smtClean="0"/>
              <a:t>קילוגרם </a:t>
            </a:r>
            <a:r>
              <a:rPr lang="he-IL" b="0" baseline="0" dirty="0"/>
              <a:t>למטר בשלישית, מרחק של 1 </a:t>
            </a:r>
            <a:r>
              <a:rPr lang="he-IL" b="0" baseline="0" dirty="0" err="1"/>
              <a:t>אנגסטרם</a:t>
            </a:r>
            <a:r>
              <a:rPr lang="he-IL" b="0" baseline="0" dirty="0"/>
              <a:t> </a:t>
            </a:r>
            <a:r>
              <a:rPr lang="he-IL" b="0" baseline="0" dirty="0" smtClean="0"/>
              <a:t>נקבל </a:t>
            </a:r>
            <a:r>
              <a:rPr lang="he-IL" b="0" baseline="0" dirty="0"/>
              <a:t>לחץ מסדר גודל של 10^21 </a:t>
            </a:r>
            <a:r>
              <a:rPr lang="he-IL" b="0" baseline="0" dirty="0" err="1"/>
              <a:t>ננופסקל</a:t>
            </a:r>
            <a:r>
              <a:rPr lang="he-IL" b="0" baseline="0" dirty="0"/>
              <a:t>. כאשר גדלים מדידים ניסיונית הם ננו פסקל. על מנת לקבל אפקט מורגש (לחץ בסדר גודל של ננו פסקל) נצטרף צפיפות שהיא מסדר גודל של 10 ^27 קילו למטר בשלישית. זה לא אפשרי ולכן, נלך לחפש חומרים מכיוון אחר.</a:t>
            </a:r>
            <a:endParaRPr lang="he-IL" dirty="0"/>
          </a:p>
        </p:txBody>
      </p:sp>
      <p:sp>
        <p:nvSpPr>
          <p:cNvPr id="4" name="Slide Number Placeholder 3"/>
          <p:cNvSpPr>
            <a:spLocks noGrp="1"/>
          </p:cNvSpPr>
          <p:nvPr>
            <p:ph type="sldNum" sz="quarter" idx="10"/>
          </p:nvPr>
        </p:nvSpPr>
        <p:spPr/>
        <p:txBody>
          <a:bodyPr/>
          <a:lstStyle/>
          <a:p>
            <a:fld id="{92322B87-F274-41AD-8A31-FA9F2E4CDD21}" type="slidenum">
              <a:rPr lang="en-US" smtClean="0"/>
              <a:t>14</a:t>
            </a:fld>
            <a:endParaRPr lang="en-US"/>
          </a:p>
        </p:txBody>
      </p:sp>
    </p:spTree>
    <p:extLst>
      <p:ext uri="{BB962C8B-B14F-4D97-AF65-F5344CB8AC3E}">
        <p14:creationId xmlns:p14="http://schemas.microsoft.com/office/powerpoint/2010/main" val="1133445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נסתכל</a:t>
            </a:r>
            <a:r>
              <a:rPr lang="he-IL" baseline="0" dirty="0"/>
              <a:t> על מוליכי על – </a:t>
            </a:r>
            <a:r>
              <a:rPr lang="he-IL" baseline="0" dirty="0" err="1"/>
              <a:t>מינטר</a:t>
            </a:r>
            <a:r>
              <a:rPr lang="he-IL" baseline="0" dirty="0"/>
              <a:t> וחבריו במאמר הציעו להסתכל על מוליכי על – הם טענו שהתכונות הקוונטיות של מוליכי על יכולות לגרום לתופעה של החזרה חזקה במיוחד של כלי כבידה. </a:t>
            </a:r>
          </a:p>
          <a:p>
            <a:pPr algn="r" rtl="1"/>
            <a:endParaRPr lang="en-US" baseline="0" dirty="0" smtClean="0"/>
          </a:p>
          <a:p>
            <a:pPr algn="r" rtl="1"/>
            <a:endParaRPr lang="en-US" baseline="0"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he-IL" baseline="0" dirty="0" smtClean="0"/>
              <a:t>במאמר הם מסתכלים בגישה סמי-קלאסית. האטומים במוליך על הם קוונטים וגלי הכבידה עובדים לפי המשוואות הליניאריות של משוואת איינשטיין הם קלאסיים. זוגות </a:t>
            </a:r>
            <a:r>
              <a:rPr lang="he-IL" baseline="0" dirty="0" err="1" smtClean="0"/>
              <a:t>הקופר</a:t>
            </a:r>
            <a:r>
              <a:rPr lang="he-IL" baseline="0" dirty="0" smtClean="0"/>
              <a:t> במוליך על לא ממקומות ולכן מעיקרון אי הוודאות (??) הם לא נעים על </a:t>
            </a:r>
            <a:r>
              <a:rPr lang="he-IL" baseline="0" dirty="0" err="1" smtClean="0"/>
              <a:t>גאודזות</a:t>
            </a:r>
            <a:r>
              <a:rPr lang="he-IL" baseline="0" dirty="0" smtClean="0"/>
              <a:t>. בגלל </a:t>
            </a:r>
            <a:r>
              <a:rPr lang="en-US" baseline="0" dirty="0" smtClean="0"/>
              <a:t> a</a:t>
            </a:r>
            <a:r>
              <a:rPr lang="he-IL" baseline="0" dirty="0" smtClean="0"/>
              <a:t>הם לא נעים על </a:t>
            </a:r>
            <a:r>
              <a:rPr lang="he-IL" baseline="0" dirty="0" err="1" smtClean="0"/>
              <a:t>גאודזות</a:t>
            </a:r>
            <a:r>
              <a:rPr lang="he-IL" baseline="0" dirty="0" smtClean="0"/>
              <a:t>, הם מואצים במרחב – דבר שגורם לזרם חשמלי </a:t>
            </a:r>
            <a:r>
              <a:rPr lang="he-IL" baseline="0" dirty="0" err="1" smtClean="0"/>
              <a:t>ןזרם</a:t>
            </a:r>
            <a:r>
              <a:rPr lang="he-IL" baseline="0" dirty="0" smtClean="0"/>
              <a:t> מסה בתוך מוליך העל. לעומתם, היונים שהם ממוקמים, נעים על </a:t>
            </a:r>
            <a:r>
              <a:rPr lang="he-IL" baseline="0" dirty="0" err="1" smtClean="0"/>
              <a:t>גאודזות</a:t>
            </a:r>
            <a:r>
              <a:rPr lang="he-IL" baseline="0" dirty="0" smtClean="0"/>
              <a:t>. ההפרדה הזאת גורמת לפולריזציה חשמלית על המוליך בנוכחות גל כבידה. הטענה העיקרית היא שזרם המסה שנוצר על ידי גל כבידה במוליך על הרבה יותר חזקים  בגלל הפולריזציה שנוצרת על ידי הגל. היחס בין הכוח החשמלי לגרביטציה בין 2 אלקטרונים במקרה </a:t>
            </a:r>
            <a:r>
              <a:rPr lang="he-IL" baseline="0" dirty="0" err="1" smtClean="0"/>
              <a:t>הנל</a:t>
            </a:r>
            <a:r>
              <a:rPr lang="he-IL" baseline="0" dirty="0" smtClean="0"/>
              <a:t> הוא</a:t>
            </a:r>
            <a:r>
              <a:rPr lang="en-US" baseline="0" dirty="0" smtClean="0"/>
              <a:t/>
            </a:r>
            <a:br>
              <a:rPr lang="en-US" baseline="0" dirty="0" smtClean="0"/>
            </a:br>
            <a:r>
              <a:rPr lang="he-IL" baseline="0" dirty="0" smtClean="0"/>
              <a:t> </a:t>
            </a:r>
            <a:r>
              <a:rPr lang="en-US" baseline="0" dirty="0" smtClean="0"/>
              <a:t>(</a:t>
            </a:r>
            <a:r>
              <a:rPr lang="pt-BR" dirty="0" smtClean="0"/>
              <a:t>e </a:t>
            </a:r>
            <a:r>
              <a:rPr lang="en-US" dirty="0" smtClean="0"/>
              <a:t>^</a:t>
            </a:r>
            <a:r>
              <a:rPr lang="pt-BR" dirty="0" smtClean="0"/>
              <a:t>2)/ 4πε0Gm^2 = 4.2 × 10^42</a:t>
            </a:r>
            <a:r>
              <a:rPr lang="he-IL" baseline="0" dirty="0" smtClean="0"/>
              <a:t> לעומת </a:t>
            </a:r>
            <a:r>
              <a:rPr lang="en-US" baseline="0" dirty="0" smtClean="0"/>
              <a:t>10^36</a:t>
            </a:r>
            <a:r>
              <a:rPr lang="he-IL" baseline="0" dirty="0" smtClean="0"/>
              <a:t> בריק.</a:t>
            </a:r>
            <a:r>
              <a:rPr lang="pt-BR" dirty="0" smtClean="0"/>
              <a:t/>
            </a:r>
            <a:br>
              <a:rPr lang="pt-BR" dirty="0" smtClean="0"/>
            </a:br>
            <a:r>
              <a:rPr lang="pt-BR" dirty="0" smtClean="0"/>
              <a:t> </a:t>
            </a:r>
            <a:r>
              <a:rPr lang="he-IL" dirty="0" smtClean="0"/>
              <a:t>בגלל</a:t>
            </a:r>
            <a:r>
              <a:rPr lang="he-IL" baseline="0" dirty="0" smtClean="0"/>
              <a:t> שזה כל כך גדול, מוליך העל יחזיר את גל הכבידה. *מוליכים לחשמל הם בעצם מראות*</a:t>
            </a: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dirty="0" smtClean="0"/>
              <a:t>FIG. 1: A snapshot of a square metallic plate with a very high frequency GR wave incident upon it at the moment when the gravitational tidal “forces” on the plate are those indicated by the hyperbolae, as seen by a distant observer. All ions, being approximately in free fall, are carried along with space rather than accelerated through space. No work is done on them, and thus no kinetic energy is transferred to them, by the wave. When the metal in the plate is normal, all ions and all normal electrons locally co-move together along the same geodesics in approximate free fall, so that the plate remains neutral and electrically </a:t>
            </a:r>
            <a:r>
              <a:rPr lang="en-US" dirty="0" err="1" smtClean="0"/>
              <a:t>unpolarized</a:t>
            </a:r>
            <a:r>
              <a:rPr lang="en-US" dirty="0" smtClean="0"/>
              <a:t>. However, when the plate becomes superconducting, the Cooper pairs, being in non-local entangled states, remain at rest with respect to the center of mass according to the distant observer, and do not undergo free fall along with the ions and any residual normal electrons. This non-</a:t>
            </a:r>
            <a:r>
              <a:rPr lang="en-US" dirty="0" err="1" smtClean="0"/>
              <a:t>picturable</a:t>
            </a:r>
            <a:r>
              <a:rPr lang="en-US" dirty="0" smtClean="0"/>
              <a:t>, non-geodesic, accelerated motion of the Cooper pairs through space leads to </a:t>
            </a:r>
            <a:r>
              <a:rPr lang="en-US" dirty="0" err="1" smtClean="0"/>
              <a:t>picturable</a:t>
            </a:r>
            <a:r>
              <a:rPr lang="en-US" dirty="0" smtClean="0"/>
              <a:t> quantum probability supercurrents, which follow the same hyperbolae as the incident tidal GR wave fields (see </a:t>
            </a:r>
            <a:r>
              <a:rPr lang="en-US" dirty="0" err="1" smtClean="0"/>
              <a:t>Eqs</a:t>
            </a:r>
            <a:r>
              <a:rPr lang="en-US" dirty="0" smtClean="0"/>
              <a:t>. (62)-(69)). Since the Cooper pairs carry not only mass but also charge, both mass and electrical supercurrents are generated, and both types of current carry energy extracted from the gravitational wave. In the snapshot shown, this leads to the accumulation of positive charge at B and D, and to the accumulation of negative charge at A and C, i.e., to a </a:t>
            </a:r>
            <a:r>
              <a:rPr lang="en-US" dirty="0" err="1" smtClean="0"/>
              <a:t>quadrupolar</a:t>
            </a:r>
            <a:r>
              <a:rPr lang="en-US" dirty="0" smtClean="0"/>
              <a:t>-patterned electrical polarization of the superconductor. The resulting enormous Coulomb forces strongly oppose the effect of the incoming tidal gravitational fields, resulting in the mirror-like reflection of the incoming GR wave.</a:t>
            </a:r>
            <a:br>
              <a:rPr lang="en-US" dirty="0" smtClean="0"/>
            </a:br>
            <a:r>
              <a:rPr lang="en-US" dirty="0" smtClean="0"/>
              <a:t/>
            </a:r>
            <a:br>
              <a:rPr lang="en-US" dirty="0" smtClean="0"/>
            </a:br>
            <a:r>
              <a:rPr lang="en-US" dirty="0" smtClean="0"/>
              <a:t/>
            </a:r>
            <a:br>
              <a:rPr lang="en-US" dirty="0" smtClean="0"/>
            </a:br>
            <a:r>
              <a:rPr lang="en-US" dirty="0" smtClean="0"/>
              <a:t>Specifically, the authors couple the gravitational field to the superconductor through DeWitt’s minimal coupling scheme [4]. To first-order, the ground state of the </a:t>
            </a:r>
            <a:r>
              <a:rPr lang="en-US" dirty="0" err="1" smtClean="0"/>
              <a:t>delocalised</a:t>
            </a:r>
            <a:r>
              <a:rPr lang="en-US" dirty="0" smtClean="0"/>
              <a:t> Cooper pairs do not change in the presence of a GW whose frequency is less than the BCS gap frequency. In comparison, the shift in the momentum of the </a:t>
            </a:r>
            <a:r>
              <a:rPr lang="en-US" dirty="0" err="1" smtClean="0"/>
              <a:t>localised</a:t>
            </a:r>
            <a:r>
              <a:rPr lang="en-US" dirty="0" smtClean="0"/>
              <a:t> ions is proportional to the gravitational vector potential. Because the Cooper pairs and ions are oppositely charged, a strong Coulomb force will resist this separation of charge caused by the GW, resulting in its reflection. The authors dub this the Heisenberg-Coulomb effect. </a:t>
            </a:r>
          </a:p>
          <a:p>
            <a:pPr algn="r" rtl="1"/>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endParaRPr lang="en-US" dirty="0"/>
          </a:p>
        </p:txBody>
      </p:sp>
      <p:sp>
        <p:nvSpPr>
          <p:cNvPr id="4" name="Slide Number Placeholder 3"/>
          <p:cNvSpPr>
            <a:spLocks noGrp="1"/>
          </p:cNvSpPr>
          <p:nvPr>
            <p:ph type="sldNum" sz="quarter" idx="10"/>
          </p:nvPr>
        </p:nvSpPr>
        <p:spPr/>
        <p:txBody>
          <a:bodyPr/>
          <a:lstStyle/>
          <a:p>
            <a:fld id="{92322B87-F274-41AD-8A31-FA9F2E4CDD21}" type="slidenum">
              <a:rPr lang="en-US" smtClean="0"/>
              <a:t>15</a:t>
            </a:fld>
            <a:endParaRPr lang="en-US"/>
          </a:p>
        </p:txBody>
      </p:sp>
    </p:spTree>
    <p:extLst>
      <p:ext uri="{BB962C8B-B14F-4D97-AF65-F5344CB8AC3E}">
        <p14:creationId xmlns:p14="http://schemas.microsoft.com/office/powerpoint/2010/main" val="1182719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One order of magnitude larger. Experiment measuring the force on a superconductor depending on the temp – if true we except to see a change at Tc</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r>
            <a:br>
              <a:rPr lang="en-US" dirty="0"/>
            </a:br>
            <a:r>
              <a:rPr lang="en-US" dirty="0"/>
              <a:t>Quach thinks that this is incorrect  (the </a:t>
            </a:r>
            <a:r>
              <a:rPr lang="en-US" dirty="0" err="1"/>
              <a:t>rG</a:t>
            </a:r>
            <a:r>
              <a:rPr lang="en-US" dirty="0"/>
              <a:t> reflection coefficient) because the HC effect Hamiltonian in Minter et al. 2010 paper is incorrect.</a:t>
            </a:r>
          </a:p>
          <a:p>
            <a:pPr algn="r" rtl="1"/>
            <a:r>
              <a:rPr lang="en-US" dirty="0"/>
              <a:t/>
            </a:r>
            <a:br>
              <a:rPr lang="en-US" dirty="0"/>
            </a:br>
            <a:r>
              <a:rPr lang="he-IL" dirty="0"/>
              <a:t>בהנחה</a:t>
            </a:r>
            <a:r>
              <a:rPr lang="he-IL" baseline="0" dirty="0"/>
              <a:t> שאפקט הייזנברג קולון נכון (+קירוב סמי קלאסי) ונמדוד שינוי בכוח כתלות </a:t>
            </a:r>
            <a:r>
              <a:rPr lang="he-IL" baseline="0" dirty="0" smtClean="0"/>
              <a:t>בטמפ' נקבל </a:t>
            </a:r>
            <a:r>
              <a:rPr lang="he-IL" baseline="0" dirty="0"/>
              <a:t>שיש צורך </a:t>
            </a:r>
            <a:r>
              <a:rPr lang="he-IL" baseline="0" dirty="0" err="1"/>
              <a:t>בקוונטוט</a:t>
            </a:r>
            <a:r>
              <a:rPr lang="he-IL" baseline="0" dirty="0"/>
              <a:t> של שדה גרביטציה. </a:t>
            </a:r>
            <a:r>
              <a:rPr lang="en-US" baseline="0" dirty="0"/>
              <a:t/>
            </a:r>
            <a:br>
              <a:rPr lang="en-US" baseline="0" dirty="0"/>
            </a:br>
            <a:r>
              <a:rPr lang="en-US" baseline="0" dirty="0"/>
              <a:t/>
            </a:r>
            <a:br>
              <a:rPr lang="en-US" baseline="0" dirty="0"/>
            </a:br>
            <a:r>
              <a:rPr lang="he-IL" baseline="0" dirty="0"/>
              <a:t>אם נקבל שאין שינוי, זה לא בהכרח מעיד על חוסר </a:t>
            </a:r>
            <a:r>
              <a:rPr lang="he-IL" baseline="0" dirty="0" err="1"/>
              <a:t>קוונטוט</a:t>
            </a:r>
            <a:r>
              <a:rPr lang="he-IL" baseline="0" dirty="0"/>
              <a:t>, אלא יכול להעיד על הנחות שגויות של אפקט </a:t>
            </a:r>
            <a:r>
              <a:rPr lang="he-IL" baseline="0" dirty="0" err="1"/>
              <a:t>היינזברג</a:t>
            </a:r>
            <a:r>
              <a:rPr lang="he-IL" baseline="0" dirty="0"/>
              <a:t> –קולון.</a:t>
            </a:r>
          </a:p>
        </p:txBody>
      </p:sp>
      <p:sp>
        <p:nvSpPr>
          <p:cNvPr id="4" name="Slide Number Placeholder 3"/>
          <p:cNvSpPr>
            <a:spLocks noGrp="1"/>
          </p:cNvSpPr>
          <p:nvPr>
            <p:ph type="sldNum" sz="quarter" idx="10"/>
          </p:nvPr>
        </p:nvSpPr>
        <p:spPr/>
        <p:txBody>
          <a:bodyPr/>
          <a:lstStyle/>
          <a:p>
            <a:fld id="{92322B87-F274-41AD-8A31-FA9F2E4CDD21}" type="slidenum">
              <a:rPr lang="en-US" smtClean="0"/>
              <a:t>16</a:t>
            </a:fld>
            <a:endParaRPr lang="en-US"/>
          </a:p>
        </p:txBody>
      </p:sp>
    </p:spTree>
    <p:extLst>
      <p:ext uri="{BB962C8B-B14F-4D97-AF65-F5344CB8AC3E}">
        <p14:creationId xmlns:p14="http://schemas.microsoft.com/office/powerpoint/2010/main" val="3131533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92322B87-F274-41AD-8A31-FA9F2E4CDD21}" type="slidenum">
              <a:rPr lang="en-US" smtClean="0"/>
              <a:t>17</a:t>
            </a:fld>
            <a:endParaRPr lang="en-US"/>
          </a:p>
        </p:txBody>
      </p:sp>
    </p:spTree>
    <p:extLst>
      <p:ext uri="{BB962C8B-B14F-4D97-AF65-F5344CB8AC3E}">
        <p14:creationId xmlns:p14="http://schemas.microsoft.com/office/powerpoint/2010/main" val="884338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22B87-F274-41AD-8A31-FA9F2E4CDD21}" type="slidenum">
              <a:rPr lang="en-US" smtClean="0"/>
              <a:t>2</a:t>
            </a:fld>
            <a:endParaRPr lang="en-US"/>
          </a:p>
        </p:txBody>
      </p:sp>
    </p:spTree>
    <p:extLst>
      <p:ext uri="{BB962C8B-B14F-4D97-AF65-F5344CB8AC3E}">
        <p14:creationId xmlns:p14="http://schemas.microsoft.com/office/powerpoint/2010/main" val="3209870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*מה</a:t>
            </a:r>
            <a:r>
              <a:rPr lang="he-IL" baseline="0" dirty="0" smtClean="0"/>
              <a:t> זה אפקט קזימיר?</a:t>
            </a:r>
            <a:r>
              <a:rPr lang="en-US" baseline="0" dirty="0" smtClean="0"/>
              <a:t/>
            </a:r>
            <a:br>
              <a:rPr lang="en-US" baseline="0" dirty="0" smtClean="0"/>
            </a:br>
            <a:r>
              <a:rPr lang="he-IL" baseline="0" dirty="0" smtClean="0"/>
              <a:t>*שילוב יחסות כללית לאפקט קזימיר</a:t>
            </a:r>
          </a:p>
          <a:p>
            <a:pPr algn="r" rtl="1"/>
            <a:r>
              <a:rPr lang="he-IL" baseline="0" dirty="0" smtClean="0"/>
              <a:t>*תיאור המערכת – לוחות עם מקדם שבירה</a:t>
            </a:r>
            <a:r>
              <a:rPr lang="en-US" dirty="0" smtClean="0"/>
              <a:t/>
            </a:r>
            <a:br>
              <a:rPr lang="en-US" dirty="0" smtClean="0"/>
            </a:br>
            <a:r>
              <a:rPr lang="en-US" dirty="0" smtClean="0"/>
              <a:t/>
            </a:r>
            <a:br>
              <a:rPr lang="en-US" dirty="0" smtClean="0"/>
            </a:br>
            <a:r>
              <a:rPr lang="en-US" dirty="0" smtClean="0"/>
              <a:t/>
            </a:r>
            <a:br>
              <a:rPr lang="en-US" dirty="0" smtClean="0"/>
            </a:br>
            <a:r>
              <a:rPr lang="he-IL" dirty="0" smtClean="0"/>
              <a:t>ראינו</a:t>
            </a:r>
            <a:r>
              <a:rPr lang="he-IL" baseline="0" dirty="0" smtClean="0"/>
              <a:t> </a:t>
            </a:r>
            <a:r>
              <a:rPr lang="he-IL" baseline="0" dirty="0"/>
              <a:t>בהרצאה את אפקט קזימיר –בין שני לוחות מוליכים מושלמים יש כוח משיכה. הסתכלנו על השדה האלקטרומגנטי וחישבנו את האנרגיה בין הלוחות. כתוצאה </a:t>
            </a:r>
            <a:r>
              <a:rPr lang="he-IL" baseline="0" dirty="0" err="1"/>
              <a:t>מהקוונטיזציה</a:t>
            </a:r>
            <a:r>
              <a:rPr lang="he-IL" baseline="0" dirty="0"/>
              <a:t> של השדה ותנאי השפה שנובעים ממיקום הלוחות, קיבלנו שהאנרגיה תלויה במרחק ביניהם. ולכן יש כוח. באופן תאורטי, נוכל להסתכל על עוד שדות פרט </a:t>
            </a:r>
            <a:r>
              <a:rPr lang="he-IL" baseline="0" dirty="0" smtClean="0"/>
              <a:t>לשדה אלקטרומגנטי – </a:t>
            </a:r>
            <a:r>
              <a:rPr lang="he-IL" baseline="0" dirty="0"/>
              <a:t>למשל שדה גרביטציה. דרך אחת לשלב את אפקט קזימיר </a:t>
            </a:r>
            <a:r>
              <a:rPr lang="he-IL" baseline="0" dirty="0" smtClean="0"/>
              <a:t>עם תורת היחסות הכללית </a:t>
            </a:r>
            <a:r>
              <a:rPr lang="he-IL" strike="noStrike" baseline="0" dirty="0" smtClean="0"/>
              <a:t>הוא</a:t>
            </a:r>
            <a:r>
              <a:rPr lang="he-IL" baseline="0" dirty="0" smtClean="0"/>
              <a:t> </a:t>
            </a:r>
            <a:r>
              <a:rPr lang="he-IL" baseline="0" dirty="0"/>
              <a:t>למדוד את הכוח כאשר ברקע יש מרחב-זמן עקום. דרך נוספת, שנראה כאן, היא להניח </a:t>
            </a:r>
            <a:r>
              <a:rPr lang="he-IL" baseline="0" dirty="0" err="1"/>
              <a:t>קוונטיזציה</a:t>
            </a:r>
            <a:r>
              <a:rPr lang="he-IL" baseline="0" dirty="0"/>
              <a:t> של שדה הגרביטציה ולחשב האנרגיה (והכוח) בין 2 לוחות "מוליכים" של גלי גרביטציה. נסתכל על המערכת – נציב 2 לוחות בעלי מקדם שבירה שונה מ-1 (מקדם השבירה של הריק). </a:t>
            </a:r>
            <a:r>
              <a:rPr lang="en-US" baseline="0" dirty="0"/>
              <a:t>K</a:t>
            </a:r>
            <a:r>
              <a:rPr lang="he-IL" baseline="0" dirty="0"/>
              <a:t> מסמן את וקטור הגל הנכנס, </a:t>
            </a:r>
            <a:r>
              <a:rPr lang="en-US" baseline="0" dirty="0"/>
              <a:t>k’</a:t>
            </a:r>
            <a:r>
              <a:rPr lang="he-IL" baseline="0" dirty="0"/>
              <a:t> הוא וקטור הגל המועבר מצד אחד, </a:t>
            </a:r>
            <a:r>
              <a:rPr lang="en-US" baseline="0" dirty="0"/>
              <a:t>k’’</a:t>
            </a:r>
            <a:r>
              <a:rPr lang="he-IL" baseline="0" dirty="0"/>
              <a:t> הוא וקטור הגל המוחזר ו</a:t>
            </a:r>
            <a:r>
              <a:rPr lang="en-US" baseline="0" dirty="0"/>
              <a:t>k’’’</a:t>
            </a:r>
            <a:r>
              <a:rPr lang="he-IL" baseline="0" dirty="0"/>
              <a:t> הוא וקטור הגל המועבר דרך הלוח השני. </a:t>
            </a:r>
            <a:r>
              <a:rPr lang="he-IL" baseline="0" dirty="0" err="1"/>
              <a:t>וגאמא</a:t>
            </a:r>
            <a:r>
              <a:rPr lang="he-IL" baseline="0" dirty="0"/>
              <a:t> הן הזויות שמתאימות להם.</a:t>
            </a:r>
            <a:endParaRPr lang="en-US" dirty="0"/>
          </a:p>
        </p:txBody>
      </p:sp>
      <p:sp>
        <p:nvSpPr>
          <p:cNvPr id="4" name="Slide Number Placeholder 3"/>
          <p:cNvSpPr>
            <a:spLocks noGrp="1"/>
          </p:cNvSpPr>
          <p:nvPr>
            <p:ph type="sldNum" sz="quarter" idx="10"/>
          </p:nvPr>
        </p:nvSpPr>
        <p:spPr/>
        <p:txBody>
          <a:bodyPr/>
          <a:lstStyle/>
          <a:p>
            <a:fld id="{92322B87-F274-41AD-8A31-FA9F2E4CDD21}" type="slidenum">
              <a:rPr lang="en-US" smtClean="0"/>
              <a:t>3</a:t>
            </a:fld>
            <a:endParaRPr lang="en-US"/>
          </a:p>
        </p:txBody>
      </p:sp>
    </p:spTree>
    <p:extLst>
      <p:ext uri="{BB962C8B-B14F-4D97-AF65-F5344CB8AC3E}">
        <p14:creationId xmlns:p14="http://schemas.microsoft.com/office/powerpoint/2010/main" val="1485000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baseline="0" dirty="0" smtClean="0"/>
              <a:t>*נקודת המוצא – ליניאריזציה של משוואת איינשטיין סביב מטריקת מינקובסקי</a:t>
            </a:r>
            <a:r>
              <a:rPr lang="en-US" baseline="0" dirty="0" smtClean="0"/>
              <a:t/>
            </a:r>
            <a:br>
              <a:rPr lang="en-US" baseline="0" dirty="0" smtClean="0"/>
            </a:br>
            <a:r>
              <a:rPr lang="he-IL" baseline="0" dirty="0" smtClean="0"/>
              <a:t>*מה זה </a:t>
            </a:r>
            <a:r>
              <a:rPr lang="en-US" baseline="0" dirty="0" smtClean="0"/>
              <a:t>E</a:t>
            </a:r>
            <a:r>
              <a:rPr lang="he-IL" baseline="0" dirty="0" smtClean="0"/>
              <a:t> ומה זה </a:t>
            </a:r>
            <a:r>
              <a:rPr lang="en-US" baseline="0" dirty="0" smtClean="0"/>
              <a:t>B</a:t>
            </a:r>
            <a:r>
              <a:rPr lang="he-IL" baseline="0" dirty="0" smtClean="0"/>
              <a:t>?</a:t>
            </a:r>
          </a:p>
          <a:p>
            <a:pPr algn="r" rtl="1"/>
            <a:r>
              <a:rPr lang="he-IL" baseline="0" dirty="0" smtClean="0"/>
              <a:t>*מה זה </a:t>
            </a:r>
            <a:r>
              <a:rPr lang="en-US" baseline="0" dirty="0" smtClean="0"/>
              <a:t>T</a:t>
            </a:r>
            <a:r>
              <a:rPr lang="he-IL" baseline="0" dirty="0" smtClean="0"/>
              <a:t> ומה זה </a:t>
            </a:r>
            <a:r>
              <a:rPr lang="en-US" baseline="0" dirty="0" smtClean="0"/>
              <a:t>J</a:t>
            </a:r>
            <a:r>
              <a:rPr lang="he-IL" baseline="0" dirty="0" smtClean="0"/>
              <a:t> ומה זה </a:t>
            </a:r>
            <a:r>
              <a:rPr lang="en-US" baseline="0" dirty="0" smtClean="0"/>
              <a:t>p</a:t>
            </a:r>
            <a:r>
              <a:rPr lang="he-IL" baseline="0" dirty="0" smtClean="0"/>
              <a:t>?</a:t>
            </a:r>
            <a:r>
              <a:rPr lang="en-US" baseline="0" dirty="0"/>
              <a:t/>
            </a:r>
            <a:br>
              <a:rPr lang="en-US" baseline="0" dirty="0"/>
            </a:br>
            <a:r>
              <a:rPr lang="he-IL" baseline="0" dirty="0" smtClean="0"/>
              <a:t>*טנזורים</a:t>
            </a:r>
          </a:p>
          <a:p>
            <a:pPr algn="r" rtl="1"/>
            <a:r>
              <a:rPr lang="he-IL" baseline="0" dirty="0" smtClean="0"/>
              <a:t>*חומרים ליניאריים</a:t>
            </a:r>
            <a:r>
              <a:rPr lang="en-US" baseline="0" dirty="0"/>
              <a:t/>
            </a:r>
            <a:br>
              <a:rPr lang="en-US" baseline="0" dirty="0"/>
            </a:br>
            <a:r>
              <a:rPr lang="en-US" baseline="0" dirty="0"/>
              <a:t/>
            </a:r>
            <a:br>
              <a:rPr lang="en-US" baseline="0" dirty="0"/>
            </a:br>
            <a:r>
              <a:rPr lang="he-IL" baseline="0" dirty="0"/>
              <a:t>נניח שהמטריקה היא שטוחה (מטריקת </a:t>
            </a:r>
            <a:r>
              <a:rPr lang="he-IL" baseline="0" dirty="0" smtClean="0"/>
              <a:t>מינקובסקי) </a:t>
            </a:r>
            <a:r>
              <a:rPr lang="he-IL" baseline="0" dirty="0"/>
              <a:t>ולא עקומה. את הפלקטואציות של המטריקה נוכל לתאר על ידי ליניאריזציה של משוואות היחסות של איינשטיין. נצא מתוך נקודת הנחה שנוכל לתאר את גלי הגרביטציה בקירוב טוב על ידי משוואות "גרביטציה אלקטרומגנטיות". כאשר </a:t>
            </a:r>
            <a:r>
              <a:rPr lang="en-US" baseline="0" dirty="0"/>
              <a:t>E</a:t>
            </a:r>
            <a:r>
              <a:rPr lang="he-IL" baseline="0" dirty="0"/>
              <a:t> מהווה אנלוג לשדה החשמלי ומייצג את השדה החשמלי של שדה הגרביטציה. הוא אחראי על עיוות של המרחב. לידו נמצא, </a:t>
            </a:r>
            <a:r>
              <a:rPr lang="en-US" baseline="0" dirty="0"/>
              <a:t>B</a:t>
            </a:r>
            <a:r>
              <a:rPr lang="he-IL" baseline="0" dirty="0"/>
              <a:t> והוא השדה המגנטי של שדה הגרביטציה שאחראי על סיבובים של המרחב (איזומטריות) ומהווה אנלוג לשדה המגנטי. בשונה משדה אל"מ "רגיל", </a:t>
            </a:r>
            <a:r>
              <a:rPr lang="en-US" baseline="0" dirty="0"/>
              <a:t>E</a:t>
            </a:r>
            <a:r>
              <a:rPr lang="he-IL" baseline="0" dirty="0"/>
              <a:t> ו</a:t>
            </a:r>
            <a:r>
              <a:rPr lang="en-US" baseline="0" dirty="0"/>
              <a:t>B</a:t>
            </a:r>
            <a:r>
              <a:rPr lang="he-IL" baseline="0" dirty="0"/>
              <a:t> הם טנזורים ולא וקטורים.</a:t>
            </a:r>
          </a:p>
          <a:p>
            <a:pPr algn="r" rtl="1"/>
            <a:r>
              <a:rPr lang="he-IL" baseline="0" dirty="0"/>
              <a:t>*הכנס הסבר על שדות אל"מ של </a:t>
            </a:r>
            <a:r>
              <a:rPr lang="he-IL" baseline="0" dirty="0" smtClean="0"/>
              <a:t>גרביטציה* </a:t>
            </a:r>
            <a:r>
              <a:rPr lang="en-US" u="none" strike="noStrike" baseline="0" dirty="0" smtClean="0"/>
              <a:t>T</a:t>
            </a:r>
            <a:r>
              <a:rPr lang="he-IL" u="none" strike="noStrike" baseline="0" dirty="0" smtClean="0"/>
              <a:t> הוא </a:t>
            </a:r>
            <a:r>
              <a:rPr lang="he-IL" u="none" strike="noStrike" baseline="0" dirty="0"/>
              <a:t>טנזור צפיפות האנרגיה המופיע במשוואת </a:t>
            </a:r>
            <a:r>
              <a:rPr lang="he-IL" u="none" strike="noStrike" baseline="0" dirty="0" smtClean="0"/>
              <a:t>איינשטיין, </a:t>
            </a:r>
            <a:r>
              <a:rPr lang="he-IL" u="none" strike="noStrike" baseline="0" dirty="0"/>
              <a:t>ו-</a:t>
            </a:r>
            <a:r>
              <a:rPr lang="en-US" u="none" strike="noStrike" baseline="0" dirty="0"/>
              <a:t>J</a:t>
            </a:r>
            <a:r>
              <a:rPr lang="he-IL" u="none" strike="noStrike" baseline="0" dirty="0"/>
              <a:t> הוא צפיפות הזרם </a:t>
            </a:r>
            <a:r>
              <a:rPr lang="he-IL" u="none" strike="noStrike" baseline="0" dirty="0" smtClean="0"/>
              <a:t>הגרביטציה </a:t>
            </a:r>
            <a:r>
              <a:rPr lang="he-IL" u="none" strike="noStrike" baseline="0" dirty="0"/>
              <a:t>החשמלית והמגנטית הנגזר ממנו.</a:t>
            </a:r>
            <a:r>
              <a:rPr lang="en-US" u="none" strike="sngStrike" baseline="0" dirty="0"/>
              <a:t/>
            </a:r>
            <a:br>
              <a:rPr lang="en-US" u="none" strike="sngStrike" baseline="0" dirty="0"/>
            </a:br>
            <a:r>
              <a:rPr lang="en-US" baseline="0" dirty="0"/>
              <a:t/>
            </a:r>
            <a:br>
              <a:rPr lang="en-US" baseline="0" dirty="0"/>
            </a:br>
            <a:r>
              <a:rPr lang="he-IL" baseline="0" dirty="0" smtClean="0"/>
              <a:t>נניח </a:t>
            </a:r>
            <a:r>
              <a:rPr lang="he-IL" baseline="0" dirty="0"/>
              <a:t>בנוסף הנחה </a:t>
            </a:r>
            <a:r>
              <a:rPr lang="he-IL" baseline="0" dirty="0" smtClean="0"/>
              <a:t>של חומרים ליניאריים, </a:t>
            </a:r>
            <a:r>
              <a:rPr lang="he-IL" baseline="0" dirty="0"/>
              <a:t>כלומר, טנזור המאמצים פרופורציוני לשדה הגרביטציה החשמלי דרך הסוספטביליות הכבידתית.</a:t>
            </a:r>
            <a:endParaRPr lang="en-US" dirty="0"/>
          </a:p>
        </p:txBody>
      </p:sp>
      <p:sp>
        <p:nvSpPr>
          <p:cNvPr id="4" name="Slide Number Placeholder 3"/>
          <p:cNvSpPr>
            <a:spLocks noGrp="1"/>
          </p:cNvSpPr>
          <p:nvPr>
            <p:ph type="sldNum" sz="quarter" idx="10"/>
          </p:nvPr>
        </p:nvSpPr>
        <p:spPr/>
        <p:txBody>
          <a:bodyPr/>
          <a:lstStyle/>
          <a:p>
            <a:fld id="{92322B87-F274-41AD-8A31-FA9F2E4CDD21}" type="slidenum">
              <a:rPr lang="en-US" smtClean="0"/>
              <a:t>4</a:t>
            </a:fld>
            <a:endParaRPr lang="en-US"/>
          </a:p>
        </p:txBody>
      </p:sp>
    </p:spTree>
    <p:extLst>
      <p:ext uri="{BB962C8B-B14F-4D97-AF65-F5344CB8AC3E}">
        <p14:creationId xmlns:p14="http://schemas.microsoft.com/office/powerpoint/2010/main" val="1319559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baseline="0" dirty="0" smtClean="0"/>
              <a:t>*ציור – למה </a:t>
            </a:r>
            <a:r>
              <a:rPr lang="he-IL" baseline="0" dirty="0" err="1" smtClean="0"/>
              <a:t>טנזורים+הדגמה</a:t>
            </a:r>
            <a:r>
              <a:rPr lang="en-US" baseline="0" dirty="0" smtClean="0"/>
              <a:t/>
            </a:r>
            <a:br>
              <a:rPr lang="en-US" baseline="0" dirty="0" smtClean="0"/>
            </a:br>
            <a:r>
              <a:rPr lang="he-IL" baseline="0" dirty="0" smtClean="0"/>
              <a:t>*נתבונן בגלים מישוריים</a:t>
            </a:r>
            <a:r>
              <a:rPr lang="en-US" baseline="0" dirty="0" smtClean="0"/>
              <a:t/>
            </a:r>
            <a:br>
              <a:rPr lang="en-US" baseline="0" dirty="0" smtClean="0"/>
            </a:br>
            <a:r>
              <a:rPr lang="he-IL" baseline="0" dirty="0" smtClean="0"/>
              <a:t>*הגדרה של 2 קיטובים</a:t>
            </a: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he-IL" baseline="0" dirty="0" smtClean="0"/>
              <a:t>צריך </a:t>
            </a:r>
            <a:r>
              <a:rPr lang="he-IL" baseline="0" dirty="0"/>
              <a:t>טנזורים בשביל לתאר את הגל האל"מ מכיוון שהוא משפיע על שני כיוונים שונים זו זמנית.</a:t>
            </a:r>
            <a:r>
              <a:rPr lang="en-US" baseline="0" dirty="0"/>
              <a:t/>
            </a:r>
            <a:br>
              <a:rPr lang="en-US" baseline="0" dirty="0"/>
            </a:br>
            <a:r>
              <a:rPr lang="he-IL" dirty="0"/>
              <a:t>נתבונן במקרה של גלים</a:t>
            </a:r>
            <a:r>
              <a:rPr lang="he-IL" baseline="0" dirty="0"/>
              <a:t> מישוריים כלומר, </a:t>
            </a:r>
            <a:r>
              <a:rPr lang="en-US" baseline="0" dirty="0"/>
              <a:t>E</a:t>
            </a:r>
            <a:r>
              <a:rPr lang="he-IL" baseline="0" dirty="0"/>
              <a:t> שווה לאפסילון כפול אקספוננט ו</a:t>
            </a:r>
            <a:r>
              <a:rPr lang="en-US" baseline="0" dirty="0"/>
              <a:t>B</a:t>
            </a:r>
            <a:r>
              <a:rPr lang="he-IL" baseline="0" dirty="0"/>
              <a:t> שווה לאפסילון כפול אקספוננט. </a:t>
            </a:r>
            <a:r>
              <a:rPr lang="en-US" baseline="0" dirty="0"/>
              <a:t>E</a:t>
            </a:r>
            <a:r>
              <a:rPr lang="he-IL" baseline="0" dirty="0"/>
              <a:t> ו</a:t>
            </a:r>
            <a:r>
              <a:rPr lang="en-US" baseline="0" dirty="0"/>
              <a:t>B</a:t>
            </a:r>
            <a:r>
              <a:rPr lang="he-IL" baseline="0" dirty="0"/>
              <a:t> הם גלי אורכיים כאשר ווקטור הגל </a:t>
            </a:r>
            <a:r>
              <a:rPr lang="en-US" baseline="0" dirty="0"/>
              <a:t>K</a:t>
            </a:r>
            <a:r>
              <a:rPr lang="he-IL" baseline="0" dirty="0"/>
              <a:t> מכוון בכיוון החיובי של ציר </a:t>
            </a:r>
            <a:r>
              <a:rPr lang="en-US" baseline="0" dirty="0"/>
              <a:t>z</a:t>
            </a:r>
            <a:r>
              <a:rPr lang="he-IL" baseline="0" dirty="0"/>
              <a:t>.</a:t>
            </a:r>
            <a:endParaRPr lang="he-IL" dirty="0"/>
          </a:p>
          <a:p>
            <a:pPr algn="r" rtl="1"/>
            <a:r>
              <a:rPr lang="he-IL" baseline="0" dirty="0"/>
              <a:t>קיימים שני קיטובים </a:t>
            </a:r>
            <a:r>
              <a:rPr lang="he-IL" baseline="0" dirty="0" err="1"/>
              <a:t>בת"ל</a:t>
            </a:r>
            <a:r>
              <a:rPr lang="he-IL" baseline="0" dirty="0"/>
              <a:t> </a:t>
            </a:r>
            <a:r>
              <a:rPr lang="he-IL" baseline="0" dirty="0" smtClean="0"/>
              <a:t>שמוגדרים </a:t>
            </a:r>
            <a:r>
              <a:rPr lang="he-IL" baseline="0" dirty="0"/>
              <a:t>על ידי המטריצות.</a:t>
            </a:r>
            <a:endParaRPr lang="he-IL" dirty="0"/>
          </a:p>
        </p:txBody>
      </p:sp>
      <p:sp>
        <p:nvSpPr>
          <p:cNvPr id="4" name="מציין מיקום של מספר שקופית 3"/>
          <p:cNvSpPr>
            <a:spLocks noGrp="1"/>
          </p:cNvSpPr>
          <p:nvPr>
            <p:ph type="sldNum" sz="quarter" idx="10"/>
          </p:nvPr>
        </p:nvSpPr>
        <p:spPr/>
        <p:txBody>
          <a:bodyPr/>
          <a:lstStyle/>
          <a:p>
            <a:fld id="{92322B87-F274-41AD-8A31-FA9F2E4CDD21}" type="slidenum">
              <a:rPr lang="en-US" smtClean="0"/>
              <a:t>5</a:t>
            </a:fld>
            <a:endParaRPr lang="en-US"/>
          </a:p>
        </p:txBody>
      </p:sp>
    </p:spTree>
    <p:extLst>
      <p:ext uri="{BB962C8B-B14F-4D97-AF65-F5344CB8AC3E}">
        <p14:creationId xmlns:p14="http://schemas.microsoft.com/office/powerpoint/2010/main" val="2137266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i="0" dirty="0" smtClean="0"/>
              <a:t>*חישוב האנרגיה כמו שאנחנו מכירים</a:t>
            </a:r>
            <a:r>
              <a:rPr lang="en-US" i="0" dirty="0" smtClean="0"/>
              <a:t/>
            </a:r>
            <a:br>
              <a:rPr lang="en-US" i="0" dirty="0" smtClean="0"/>
            </a:br>
            <a:r>
              <a:rPr lang="he-IL" i="0" dirty="0" smtClean="0"/>
              <a:t>*</a:t>
            </a:r>
            <a:r>
              <a:rPr lang="he-IL" i="0" dirty="0" err="1" smtClean="0"/>
              <a:t>קוונטוט</a:t>
            </a:r>
            <a:r>
              <a:rPr lang="he-IL" i="0" dirty="0" smtClean="0"/>
              <a:t> של ערכי</a:t>
            </a:r>
            <a:r>
              <a:rPr lang="he-IL" i="0" baseline="0" dirty="0" smtClean="0"/>
              <a:t> </a:t>
            </a:r>
            <a:r>
              <a:rPr lang="en-US" i="0" baseline="0" dirty="0" smtClean="0"/>
              <a:t>Kz</a:t>
            </a:r>
            <a:br>
              <a:rPr lang="en-US" i="0" baseline="0" dirty="0" smtClean="0"/>
            </a:br>
            <a:r>
              <a:rPr lang="he-IL" i="0" baseline="0" dirty="0" smtClean="0"/>
              <a:t>*מעבר מסכום לאינטגרל (פולרי)</a:t>
            </a:r>
            <a:r>
              <a:rPr lang="en-US" i="0" baseline="0" dirty="0" smtClean="0"/>
              <a:t/>
            </a:r>
            <a:br>
              <a:rPr lang="en-US" i="0" baseline="0" dirty="0" smtClean="0"/>
            </a:br>
            <a:r>
              <a:rPr lang="he-IL" i="0" baseline="0" dirty="0" smtClean="0"/>
              <a:t>*הגדרה של אנרגיית קזימיר ליח' שטח + נרמול באינסוף כי כוח זה נגזרת</a:t>
            </a:r>
            <a:r>
              <a:rPr lang="en-US" i="0" baseline="0" dirty="0" smtClean="0"/>
              <a:t/>
            </a:r>
            <a:br>
              <a:rPr lang="en-US" i="0" baseline="0" dirty="0" smtClean="0"/>
            </a:br>
            <a:r>
              <a:rPr lang="he-IL" i="0" baseline="0" dirty="0" smtClean="0"/>
              <a:t>*רוצים למצוא תדרים</a:t>
            </a:r>
            <a:r>
              <a:rPr lang="en-US" i="0" dirty="0" smtClean="0"/>
              <a:t/>
            </a:r>
            <a:br>
              <a:rPr lang="en-US" i="0" dirty="0" smtClean="0"/>
            </a:br>
            <a:r>
              <a:rPr lang="en-US" i="0" dirty="0" smtClean="0"/>
              <a:t/>
            </a:r>
            <a:br>
              <a:rPr lang="en-US" i="0" dirty="0" smtClean="0"/>
            </a:br>
            <a:r>
              <a:rPr lang="en-US" i="0" dirty="0" smtClean="0"/>
              <a:t/>
            </a:r>
            <a:br>
              <a:rPr lang="en-US" i="0" dirty="0" smtClean="0"/>
            </a:br>
            <a:r>
              <a:rPr lang="en-US" i="0" dirty="0" smtClean="0"/>
              <a:t/>
            </a:r>
            <a:br>
              <a:rPr lang="en-US" i="0" dirty="0" smtClean="0"/>
            </a:br>
            <a:r>
              <a:rPr lang="he-IL" i="0" dirty="0" smtClean="0"/>
              <a:t>כמו</a:t>
            </a:r>
            <a:r>
              <a:rPr lang="he-IL" i="0" baseline="0" dirty="0" smtClean="0"/>
              <a:t> באפקט קזימיר שאנחנו מכירים</a:t>
            </a:r>
            <a:r>
              <a:rPr lang="he-IL" i="1" dirty="0" smtClean="0"/>
              <a:t>, </a:t>
            </a:r>
            <a:r>
              <a:rPr lang="he-IL" dirty="0"/>
              <a:t>האנרגיה בין</a:t>
            </a:r>
            <a:r>
              <a:rPr lang="he-IL" baseline="0" dirty="0"/>
              <a:t> הלוחות </a:t>
            </a:r>
            <a:r>
              <a:rPr lang="he-IL" baseline="0" dirty="0" smtClean="0"/>
              <a:t>במצב הריק היא </a:t>
            </a:r>
            <a:r>
              <a:rPr lang="en-US" baseline="0" dirty="0"/>
              <a:t>h</a:t>
            </a:r>
            <a:r>
              <a:rPr lang="he-IL" baseline="0" dirty="0"/>
              <a:t> בר חלקי 2 כפול הסכום על כל התדירויות האפשריות שיש בין הלוחות. </a:t>
            </a:r>
            <a:r>
              <a:rPr lang="he-IL" i="0" baseline="0" dirty="0"/>
              <a:t>מכיוון שהלוחות "אטומים" לגלי כבידה, כמו שמוליך "אטום" לגלים </a:t>
            </a:r>
            <a:r>
              <a:rPr lang="he-IL" baseline="0" dirty="0"/>
              <a:t>אל"מ, נקבל ערכי </a:t>
            </a:r>
            <a:r>
              <a:rPr lang="en-US" baseline="0" dirty="0"/>
              <a:t>Kz</a:t>
            </a:r>
            <a:r>
              <a:rPr lang="he-IL" baseline="0" dirty="0"/>
              <a:t> בדידים ורכיבי </a:t>
            </a:r>
            <a:r>
              <a:rPr lang="en-US" baseline="0" dirty="0"/>
              <a:t>K</a:t>
            </a:r>
            <a:r>
              <a:rPr lang="he-IL" baseline="0" dirty="0"/>
              <a:t> מקביל עדיין יהיו רציפים. נעבור בסכום לאינטגרל בקואורדינטות פולריות. 2 פאי מהאינטגרציה על הזווית המרחבית.</a:t>
            </a:r>
            <a:r>
              <a:rPr lang="en-US" baseline="0" dirty="0"/>
              <a:t/>
            </a:r>
            <a:br>
              <a:rPr lang="en-US" baseline="0" dirty="0"/>
            </a:br>
            <a:r>
              <a:rPr lang="en-US" baseline="0" dirty="0"/>
              <a:t/>
            </a:r>
            <a:br>
              <a:rPr lang="en-US" baseline="0" dirty="0"/>
            </a:br>
            <a:r>
              <a:rPr lang="he-IL" baseline="0" dirty="0"/>
              <a:t>נסתכל על האנרגיה ליח' שטח. האנרגיה בין הלוחות כאשר המרחק ביניהם הוא אינסופי, היא אינסופית אבל היא "קבועה" ולכן כאשר נרצה להסתכל על הכוח (כלומר השינוי באנרגיה כתלות בשינוי במרחק בין הלוחות) ה"קבוע" הזה </a:t>
            </a:r>
            <a:r>
              <a:rPr lang="he-IL" baseline="0" dirty="0" smtClean="0"/>
              <a:t>ייפול </a:t>
            </a:r>
            <a:r>
              <a:rPr lang="he-IL" baseline="0" dirty="0"/>
              <a:t>ולא יהיה רלוונטי. </a:t>
            </a:r>
            <a:r>
              <a:rPr lang="he-IL" baseline="0" dirty="0" smtClean="0"/>
              <a:t>לכן</a:t>
            </a:r>
            <a:r>
              <a:rPr lang="he-IL" baseline="0" dirty="0"/>
              <a:t>, נתעניין באנרגיה (ליח' שטח) פחות </a:t>
            </a:r>
            <a:r>
              <a:rPr lang="he-IL" baseline="0" dirty="0" smtClean="0"/>
              <a:t>האנרגיה כשהמרחק אינסופי</a:t>
            </a:r>
            <a:endParaRPr lang="he-IL" baseline="0" dirty="0"/>
          </a:p>
        </p:txBody>
      </p:sp>
      <p:sp>
        <p:nvSpPr>
          <p:cNvPr id="4" name="Slide Number Placeholder 3"/>
          <p:cNvSpPr>
            <a:spLocks noGrp="1"/>
          </p:cNvSpPr>
          <p:nvPr>
            <p:ph type="sldNum" sz="quarter" idx="10"/>
          </p:nvPr>
        </p:nvSpPr>
        <p:spPr/>
        <p:txBody>
          <a:bodyPr/>
          <a:lstStyle/>
          <a:p>
            <a:fld id="{92322B87-F274-41AD-8A31-FA9F2E4CDD21}" type="slidenum">
              <a:rPr lang="en-US" smtClean="0"/>
              <a:t>6</a:t>
            </a:fld>
            <a:endParaRPr lang="en-US"/>
          </a:p>
        </p:txBody>
      </p:sp>
    </p:spTree>
    <p:extLst>
      <p:ext uri="{BB962C8B-B14F-4D97-AF65-F5344CB8AC3E}">
        <p14:creationId xmlns:p14="http://schemas.microsoft.com/office/powerpoint/2010/main" val="710439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dirty="0" smtClean="0"/>
              <a:t>*מציאת</a:t>
            </a:r>
            <a:r>
              <a:rPr lang="he-IL" baseline="0" dirty="0" smtClean="0"/>
              <a:t> תדרים עצמיים על ידי הצבת תנאי שפה</a:t>
            </a:r>
          </a:p>
          <a:p>
            <a:pPr marL="0" marR="0" indent="0" algn="r" defTabSz="914400" rtl="1" eaLnBrk="1" fontAlgn="auto" latinLnBrk="0" hangingPunct="1">
              <a:lnSpc>
                <a:spcPct val="100000"/>
              </a:lnSpc>
              <a:spcBef>
                <a:spcPts val="0"/>
              </a:spcBef>
              <a:spcAft>
                <a:spcPts val="0"/>
              </a:spcAft>
              <a:buClrTx/>
              <a:buSzTx/>
              <a:buFontTx/>
              <a:buNone/>
              <a:tabLst/>
              <a:defRPr/>
            </a:pPr>
            <a:r>
              <a:rPr lang="he-IL" baseline="0" dirty="0" smtClean="0"/>
              <a:t>*לוחות מוליכים מושלמים</a:t>
            </a:r>
            <a:endParaRPr lang="en-US" dirty="0"/>
          </a:p>
          <a:p>
            <a:pPr algn="r" rtl="1"/>
            <a:r>
              <a:rPr lang="en-US" dirty="0" smtClean="0"/>
              <a:t/>
            </a:r>
            <a:br>
              <a:rPr lang="en-US" dirty="0" smtClean="0"/>
            </a:br>
            <a:r>
              <a:rPr lang="en-US" dirty="0" smtClean="0"/>
              <a:t/>
            </a:r>
            <a:br>
              <a:rPr lang="en-US" dirty="0" smtClean="0"/>
            </a:br>
            <a:r>
              <a:rPr lang="he-IL" dirty="0" smtClean="0"/>
              <a:t>כיצד</a:t>
            </a:r>
            <a:r>
              <a:rPr lang="he-IL" baseline="0" dirty="0" smtClean="0"/>
              <a:t> </a:t>
            </a:r>
            <a:r>
              <a:rPr lang="he-IL" baseline="0" dirty="0"/>
              <a:t>נוכל למצוא את התדרים העצמיים של השדה בין הלוחות? ניזכר שבאפקט קזימיר האלקטרומגנטי, מצאנו את התדרים שמתאימים למערכת על ידי הצבת תנאי </a:t>
            </a:r>
            <a:r>
              <a:rPr lang="he-IL" baseline="0" dirty="0" smtClean="0"/>
              <a:t>שפה של </a:t>
            </a:r>
            <a:r>
              <a:rPr lang="he-IL" baseline="0" dirty="0"/>
              <a:t>על הלוחות. במקרה של לוחות </a:t>
            </a:r>
            <a:r>
              <a:rPr lang="he-IL" baseline="0" dirty="0" smtClean="0"/>
              <a:t>מוליכים מושלמים, </a:t>
            </a:r>
            <a:r>
              <a:rPr lang="he-IL" baseline="0" dirty="0"/>
              <a:t>השדה החשמלי שנמצא על הלוחות (מקביל ללוחות) מתאפס והשדה המגנטי שניצב ללוחות מתאפס.  קיבלנו </a:t>
            </a:r>
            <a:r>
              <a:rPr lang="he-IL" baseline="0" dirty="0" smtClean="0"/>
              <a:t> מהדרישה את </a:t>
            </a:r>
            <a:r>
              <a:rPr lang="he-IL" baseline="0" dirty="0"/>
              <a:t>התדרים האלה.</a:t>
            </a:r>
            <a:endParaRPr lang="en-US" dirty="0"/>
          </a:p>
        </p:txBody>
      </p:sp>
      <p:sp>
        <p:nvSpPr>
          <p:cNvPr id="4" name="Slide Number Placeholder 3"/>
          <p:cNvSpPr>
            <a:spLocks noGrp="1"/>
          </p:cNvSpPr>
          <p:nvPr>
            <p:ph type="sldNum" sz="quarter" idx="10"/>
          </p:nvPr>
        </p:nvSpPr>
        <p:spPr/>
        <p:txBody>
          <a:bodyPr/>
          <a:lstStyle/>
          <a:p>
            <a:fld id="{92322B87-F274-41AD-8A31-FA9F2E4CDD21}" type="slidenum">
              <a:rPr lang="en-US" smtClean="0"/>
              <a:t>7</a:t>
            </a:fld>
            <a:endParaRPr lang="en-US"/>
          </a:p>
        </p:txBody>
      </p:sp>
    </p:spTree>
    <p:extLst>
      <p:ext uri="{BB962C8B-B14F-4D97-AF65-F5344CB8AC3E}">
        <p14:creationId xmlns:p14="http://schemas.microsoft.com/office/powerpoint/2010/main" val="4078540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*תנאי</a:t>
            </a:r>
            <a:r>
              <a:rPr lang="he-IL" baseline="0" dirty="0" smtClean="0"/>
              <a:t> שפה "</a:t>
            </a:r>
            <a:r>
              <a:rPr lang="he-IL" baseline="0" dirty="0" err="1" smtClean="0"/>
              <a:t>אמיתיים</a:t>
            </a:r>
            <a:r>
              <a:rPr lang="he-IL" baseline="0" dirty="0" smtClean="0"/>
              <a:t>" – חלק חסר טרייס שניצב למשטח</a:t>
            </a:r>
            <a:r>
              <a:rPr lang="en-US" baseline="0" dirty="0" smtClean="0"/>
              <a:t/>
            </a:r>
            <a:br>
              <a:rPr lang="en-US" baseline="0" dirty="0" smtClean="0"/>
            </a:br>
            <a:r>
              <a:rPr lang="he-IL" baseline="0" dirty="0" smtClean="0"/>
              <a:t>(**בעיה עם יותר מדי אילוצים)</a:t>
            </a:r>
            <a:r>
              <a:rPr lang="en-US" baseline="0" dirty="0" smtClean="0"/>
              <a:t/>
            </a:r>
            <a:br>
              <a:rPr lang="en-US" baseline="0" dirty="0" smtClean="0"/>
            </a:br>
            <a:r>
              <a:rPr lang="he-IL" baseline="0" dirty="0" smtClean="0"/>
              <a:t>*אנלוג לתנאי שפה אלקטרומגנטיים</a:t>
            </a:r>
            <a:r>
              <a:rPr lang="en-US" baseline="0" dirty="0" smtClean="0"/>
              <a:t/>
            </a:r>
            <a:br>
              <a:rPr lang="en-US" baseline="0" dirty="0" smtClean="0"/>
            </a:br>
            <a:r>
              <a:rPr lang="he-IL" baseline="0" dirty="0" smtClean="0"/>
              <a:t>*אנלוג למקדם </a:t>
            </a:r>
            <a:r>
              <a:rPr lang="he-IL" baseline="0" dirty="0" err="1" smtClean="0"/>
              <a:t>דיאלקטרי</a:t>
            </a:r>
            <a:endParaRPr lang="he-IL" baseline="0" dirty="0" smtClean="0"/>
          </a:p>
          <a:p>
            <a:pPr algn="r" rtl="1"/>
            <a:r>
              <a:rPr lang="en-US" dirty="0" smtClean="0"/>
              <a:t/>
            </a:r>
            <a:br>
              <a:rPr lang="en-US" dirty="0" smtClean="0"/>
            </a:br>
            <a:r>
              <a:rPr lang="en-US" dirty="0" smtClean="0"/>
              <a:t/>
            </a:r>
            <a:br>
              <a:rPr lang="en-US" dirty="0" smtClean="0"/>
            </a:br>
            <a:r>
              <a:rPr lang="en-US" dirty="0" smtClean="0"/>
              <a:t/>
            </a:r>
            <a:br>
              <a:rPr lang="en-US" dirty="0" smtClean="0"/>
            </a:br>
            <a:r>
              <a:rPr lang="en-US" dirty="0" smtClean="0"/>
              <a:t>E^TT </a:t>
            </a:r>
            <a:r>
              <a:rPr lang="en-US" dirty="0"/>
              <a:t>is the traceless</a:t>
            </a:r>
            <a:r>
              <a:rPr lang="en-US" baseline="0" dirty="0"/>
              <a:t> part if E after it has been projected onto the interface. Same with </a:t>
            </a:r>
            <a:r>
              <a:rPr lang="en-US" baseline="0" dirty="0" smtClean="0"/>
              <a:t>B</a:t>
            </a:r>
            <a:r>
              <a:rPr lang="he-IL" baseline="0" dirty="0" smtClean="0"/>
              <a:t>.</a:t>
            </a:r>
            <a:r>
              <a:rPr lang="en-US" baseline="0" dirty="0"/>
              <a:t/>
            </a:r>
            <a:br>
              <a:rPr lang="en-US" baseline="0" dirty="0"/>
            </a:br>
            <a:r>
              <a:rPr lang="en-US" baseline="0" dirty="0"/>
              <a:t/>
            </a:r>
            <a:br>
              <a:rPr lang="en-US" baseline="0" dirty="0"/>
            </a:br>
            <a:r>
              <a:rPr lang="he-IL" baseline="0" dirty="0"/>
              <a:t>בתור תנאי השפה של גלי כבידה, נרצה לדרוש רציפות של הרכיבים שניצבים ללוחות. אם נסתכל על כל השדה, נקבל בעיה שהיא "אובר-מוגדרת" . מפני שלטנזור מדרגה 2 (מטריצה) (של גל כבידה) יש יותר רכיבים מלטנזור מדרגה 1 (וקטור) (של גל אל"מ), נקבל יותר מדי אילוצים על השפה. אם כך, נסתכל על רק על החלק חסר הטרייס של השדה </a:t>
            </a:r>
            <a:r>
              <a:rPr lang="he-IL" baseline="0" dirty="0" smtClean="0"/>
              <a:t>ונדרוש </a:t>
            </a:r>
            <a:r>
              <a:rPr lang="he-IL" baseline="0" dirty="0"/>
              <a:t>רציפות של הרכיב הניצב ללוחות.</a:t>
            </a:r>
            <a:r>
              <a:rPr lang="en-US" baseline="0" dirty="0"/>
              <a:t/>
            </a:r>
            <a:br>
              <a:rPr lang="en-US" baseline="0" dirty="0"/>
            </a:br>
            <a:r>
              <a:rPr lang="he-IL" baseline="0" dirty="0"/>
              <a:t>סה"כ נקבל את הת"ש האלה. כאשר 1+ קאפא כפול חי הוא אנלוג ל- 1 + חי חלקי אפסילון 0. כלומר, המקדם הוא אנלוג למקדם הדיאלקטרי.</a:t>
            </a:r>
            <a:r>
              <a:rPr lang="en-US" baseline="0" dirty="0"/>
              <a:t/>
            </a:r>
            <a:br>
              <a:rPr lang="en-US" baseline="0" dirty="0"/>
            </a:br>
            <a:r>
              <a:rPr lang="en-US" baseline="0" dirty="0"/>
              <a:t/>
            </a:r>
            <a:br>
              <a:rPr lang="en-US" baseline="0" dirty="0"/>
            </a:br>
            <a:r>
              <a:rPr lang="he-IL" baseline="0" dirty="0"/>
              <a:t>הרכיבים חסרי הטרייס הניצבים ללוחות הם אלה שרשומים</a:t>
            </a:r>
            <a:r>
              <a:rPr lang="he-IL" baseline="0" dirty="0" smtClean="0"/>
              <a:t>.</a:t>
            </a:r>
            <a:endParaRPr lang="he-IL" i="1" dirty="0"/>
          </a:p>
        </p:txBody>
      </p:sp>
      <p:sp>
        <p:nvSpPr>
          <p:cNvPr id="4" name="Slide Number Placeholder 3"/>
          <p:cNvSpPr>
            <a:spLocks noGrp="1"/>
          </p:cNvSpPr>
          <p:nvPr>
            <p:ph type="sldNum" sz="quarter" idx="10"/>
          </p:nvPr>
        </p:nvSpPr>
        <p:spPr/>
        <p:txBody>
          <a:bodyPr/>
          <a:lstStyle/>
          <a:p>
            <a:fld id="{92322B87-F274-41AD-8A31-FA9F2E4CDD21}" type="slidenum">
              <a:rPr lang="en-US" smtClean="0"/>
              <a:t>8</a:t>
            </a:fld>
            <a:endParaRPr lang="en-US"/>
          </a:p>
        </p:txBody>
      </p:sp>
    </p:spTree>
    <p:extLst>
      <p:ext uri="{BB962C8B-B14F-4D97-AF65-F5344CB8AC3E}">
        <p14:creationId xmlns:p14="http://schemas.microsoft.com/office/powerpoint/2010/main" val="2621755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*נחיל ת"ש</a:t>
            </a:r>
          </a:p>
          <a:p>
            <a:pPr algn="r" rtl="1"/>
            <a:r>
              <a:rPr lang="he-IL" dirty="0" smtClean="0"/>
              <a:t>* אלפא זה האמפליטודה מועברת\מוחזרת\...</a:t>
            </a:r>
            <a:r>
              <a:rPr lang="he-IL" baseline="0" dirty="0" smtClean="0"/>
              <a:t> לפי הציור</a:t>
            </a:r>
            <a:endParaRPr lang="he-IL" dirty="0" smtClean="0"/>
          </a:p>
          <a:p>
            <a:pPr algn="r" rtl="1"/>
            <a:r>
              <a:rPr lang="en-US" dirty="0" smtClean="0"/>
              <a:t/>
            </a:r>
            <a:br>
              <a:rPr lang="en-US" dirty="0" smtClean="0"/>
            </a:br>
            <a:endParaRPr lang="he-IL" dirty="0" smtClean="0"/>
          </a:p>
          <a:p>
            <a:pPr algn="r" rtl="1"/>
            <a:endParaRPr lang="he-IL" dirty="0" smtClean="0"/>
          </a:p>
          <a:p>
            <a:pPr algn="r" rtl="1"/>
            <a:r>
              <a:rPr lang="en-US" dirty="0" smtClean="0"/>
              <a:t>Get </a:t>
            </a:r>
            <a:r>
              <a:rPr lang="en-US" dirty="0"/>
              <a:t>this using </a:t>
            </a:r>
            <a:r>
              <a:rPr lang="en-US" dirty="0" err="1"/>
              <a:t>Kampen</a:t>
            </a:r>
            <a:r>
              <a:rPr lang="en-US" dirty="0"/>
              <a:t> et al.’s contour integral method.</a:t>
            </a:r>
            <a:r>
              <a:rPr lang="en-US" baseline="0" dirty="0"/>
              <a:t> We get a linear homogeneous equations of </a:t>
            </a:r>
            <a:r>
              <a:rPr lang="en-US" baseline="0" dirty="0" smtClean="0"/>
              <a:t>alphas</a:t>
            </a:r>
            <a:br>
              <a:rPr lang="en-US" baseline="0" dirty="0" smtClean="0"/>
            </a:br>
            <a:r>
              <a:rPr lang="en-US" baseline="0" dirty="0"/>
              <a:t/>
            </a:r>
            <a:br>
              <a:rPr lang="en-US" baseline="0" dirty="0"/>
            </a:br>
            <a:r>
              <a:rPr lang="he-IL" baseline="0" dirty="0"/>
              <a:t>נחיל את תנאי השפה ונקבל את המשוואות האלה עבור </a:t>
            </a:r>
            <a:r>
              <a:rPr lang="he-IL" baseline="0" dirty="0" err="1"/>
              <a:t>האלפות</a:t>
            </a:r>
            <a:r>
              <a:rPr lang="he-IL" baseline="0" dirty="0"/>
              <a:t>. </a:t>
            </a:r>
            <a:r>
              <a:rPr lang="he-IL" baseline="0" dirty="0" err="1"/>
              <a:t>האלפות</a:t>
            </a:r>
            <a:r>
              <a:rPr lang="he-IL" baseline="0" dirty="0"/>
              <a:t> הן האמפליטודה של הרכיבים המועברים והמוחזרים של גלי הכבידה במעבר דרך הלוחות. </a:t>
            </a:r>
            <a:r>
              <a:rPr lang="he-IL" baseline="0" dirty="0" smtClean="0"/>
              <a:t>הלוחות לא דקות ואז בצד אחד </a:t>
            </a:r>
            <a:r>
              <a:rPr lang="he-IL" baseline="0" dirty="0"/>
              <a:t>יש מקדם דיאלקטי (בתוך הלוח) ובצד השני אין (בין הלוחות). </a:t>
            </a:r>
            <a:r>
              <a:rPr lang="he-IL" baseline="0" dirty="0" smtClean="0"/>
              <a:t>פשוט </a:t>
            </a:r>
            <a:r>
              <a:rPr lang="he-IL" baseline="0" dirty="0"/>
              <a:t>מעבר בין תווכים עם מקדמי שבירה </a:t>
            </a:r>
            <a:r>
              <a:rPr lang="he-IL" baseline="0" dirty="0" smtClean="0"/>
              <a:t>שונים</a:t>
            </a:r>
            <a:r>
              <a:rPr lang="en-US" baseline="0" dirty="0"/>
              <a:t/>
            </a:r>
            <a:br>
              <a:rPr lang="en-US" baseline="0" dirty="0"/>
            </a:br>
            <a:r>
              <a:rPr lang="en-US" baseline="0" dirty="0"/>
              <a:t/>
            </a:r>
            <a:br>
              <a:rPr lang="en-US" baseline="0" dirty="0"/>
            </a:br>
            <a:r>
              <a:rPr lang="he-IL" baseline="0" dirty="0"/>
              <a:t>כאשר </a:t>
            </a:r>
            <a:r>
              <a:rPr lang="en-US" baseline="0" dirty="0"/>
              <a:t>q</a:t>
            </a:r>
            <a:r>
              <a:rPr lang="he-IL" baseline="0" dirty="0"/>
              <a:t> זה מה שכתוב ו</a:t>
            </a:r>
            <a:r>
              <a:rPr lang="en-US" baseline="0" dirty="0"/>
              <a:t>q’</a:t>
            </a:r>
            <a:r>
              <a:rPr lang="he-IL" baseline="0" dirty="0"/>
              <a:t> זה מה שכתוב מתחת.</a:t>
            </a:r>
            <a:r>
              <a:rPr lang="en-US" baseline="0" dirty="0"/>
              <a:t/>
            </a:r>
            <a:br>
              <a:rPr lang="en-US" baseline="0" dirty="0"/>
            </a:br>
            <a:r>
              <a:rPr lang="en-US" baseline="0" dirty="0"/>
              <a:t/>
            </a:r>
            <a:br>
              <a:rPr lang="en-US" baseline="0" dirty="0"/>
            </a:br>
            <a:endParaRPr lang="he-IL" dirty="0"/>
          </a:p>
        </p:txBody>
      </p:sp>
      <p:sp>
        <p:nvSpPr>
          <p:cNvPr id="4" name="Slide Number Placeholder 3"/>
          <p:cNvSpPr>
            <a:spLocks noGrp="1"/>
          </p:cNvSpPr>
          <p:nvPr>
            <p:ph type="sldNum" sz="quarter" idx="10"/>
          </p:nvPr>
        </p:nvSpPr>
        <p:spPr/>
        <p:txBody>
          <a:bodyPr/>
          <a:lstStyle/>
          <a:p>
            <a:fld id="{92322B87-F274-41AD-8A31-FA9F2E4CDD21}" type="slidenum">
              <a:rPr lang="en-US" smtClean="0"/>
              <a:t>9</a:t>
            </a:fld>
            <a:endParaRPr lang="en-US"/>
          </a:p>
        </p:txBody>
      </p:sp>
    </p:spTree>
    <p:extLst>
      <p:ext uri="{BB962C8B-B14F-4D97-AF65-F5344CB8AC3E}">
        <p14:creationId xmlns:p14="http://schemas.microsoft.com/office/powerpoint/2010/main" val="2661206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471D19D-4A1F-4433-9C50-2ED6D2903508}" type="datetime1">
              <a:rPr lang="en-US" smtClean="0"/>
              <a:t>10-Aug-17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1AFFD7-D30C-4DB8-B760-27794C63E70C}" type="slidenum">
              <a:rPr lang="en-US" smtClean="0"/>
              <a:t>‹#›</a:t>
            </a:fld>
            <a:endParaRPr lang="en-US"/>
          </a:p>
        </p:txBody>
      </p:sp>
    </p:spTree>
    <p:extLst>
      <p:ext uri="{BB962C8B-B14F-4D97-AF65-F5344CB8AC3E}">
        <p14:creationId xmlns:p14="http://schemas.microsoft.com/office/powerpoint/2010/main" val="3337957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4D0B62-E285-4034-9257-86B5B8338F46}" type="datetime1">
              <a:rPr lang="en-US" smtClean="0"/>
              <a:t>10-Aug-17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1AFFD7-D30C-4DB8-B760-27794C63E70C}" type="slidenum">
              <a:rPr lang="en-US" smtClean="0"/>
              <a:t>‹#›</a:t>
            </a:fld>
            <a:endParaRPr lang="en-US"/>
          </a:p>
        </p:txBody>
      </p:sp>
    </p:spTree>
    <p:extLst>
      <p:ext uri="{BB962C8B-B14F-4D97-AF65-F5344CB8AC3E}">
        <p14:creationId xmlns:p14="http://schemas.microsoft.com/office/powerpoint/2010/main" val="3482224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E8E11B-52D0-4793-9173-72D47607999C}" type="datetime1">
              <a:rPr lang="en-US" smtClean="0"/>
              <a:t>10-Aug-17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1AFFD7-D30C-4DB8-B760-27794C63E70C}" type="slidenum">
              <a:rPr lang="en-US" smtClean="0"/>
              <a:t>‹#›</a:t>
            </a:fld>
            <a:endParaRPr lang="en-US"/>
          </a:p>
        </p:txBody>
      </p:sp>
    </p:spTree>
    <p:extLst>
      <p:ext uri="{BB962C8B-B14F-4D97-AF65-F5344CB8AC3E}">
        <p14:creationId xmlns:p14="http://schemas.microsoft.com/office/powerpoint/2010/main" val="3363953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49679F-25E1-46BA-9F6E-2208A3E32CB1}" type="datetime1">
              <a:rPr lang="en-US" smtClean="0"/>
              <a:t>10-Aug-17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1AFFD7-D30C-4DB8-B760-27794C63E70C}" type="slidenum">
              <a:rPr lang="en-US" smtClean="0"/>
              <a:t>‹#›</a:t>
            </a:fld>
            <a:endParaRPr lang="en-US"/>
          </a:p>
        </p:txBody>
      </p:sp>
    </p:spTree>
    <p:extLst>
      <p:ext uri="{BB962C8B-B14F-4D97-AF65-F5344CB8AC3E}">
        <p14:creationId xmlns:p14="http://schemas.microsoft.com/office/powerpoint/2010/main" val="1504814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4ADD98-B812-4910-B215-A2534918474E}" type="datetime1">
              <a:rPr lang="en-US" smtClean="0"/>
              <a:t>10-Aug-17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1AFFD7-D30C-4DB8-B760-27794C63E70C}" type="slidenum">
              <a:rPr lang="en-US" smtClean="0"/>
              <a:t>‹#›</a:t>
            </a:fld>
            <a:endParaRPr lang="en-US"/>
          </a:p>
        </p:txBody>
      </p:sp>
    </p:spTree>
    <p:extLst>
      <p:ext uri="{BB962C8B-B14F-4D97-AF65-F5344CB8AC3E}">
        <p14:creationId xmlns:p14="http://schemas.microsoft.com/office/powerpoint/2010/main" val="2093919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E280C5-C29E-4A57-9EE9-66C9224E35B3}" type="datetime1">
              <a:rPr lang="en-US" smtClean="0"/>
              <a:t>10-Aug-17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1AFFD7-D30C-4DB8-B760-27794C63E70C}" type="slidenum">
              <a:rPr lang="en-US" smtClean="0"/>
              <a:t>‹#›</a:t>
            </a:fld>
            <a:endParaRPr lang="en-US"/>
          </a:p>
        </p:txBody>
      </p:sp>
    </p:spTree>
    <p:extLst>
      <p:ext uri="{BB962C8B-B14F-4D97-AF65-F5344CB8AC3E}">
        <p14:creationId xmlns:p14="http://schemas.microsoft.com/office/powerpoint/2010/main" val="3491389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4A1F7E-EEC0-4D67-ACD1-96917D9D3C1B}" type="datetime1">
              <a:rPr lang="en-US" smtClean="0"/>
              <a:t>10-Aug-17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1AFFD7-D30C-4DB8-B760-27794C63E70C}" type="slidenum">
              <a:rPr lang="en-US" smtClean="0"/>
              <a:t>‹#›</a:t>
            </a:fld>
            <a:endParaRPr lang="en-US"/>
          </a:p>
        </p:txBody>
      </p:sp>
    </p:spTree>
    <p:extLst>
      <p:ext uri="{BB962C8B-B14F-4D97-AF65-F5344CB8AC3E}">
        <p14:creationId xmlns:p14="http://schemas.microsoft.com/office/powerpoint/2010/main" val="3106854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5F5F07-9668-4078-845A-FFC3016D3FD8}" type="datetime1">
              <a:rPr lang="en-US" smtClean="0"/>
              <a:t>10-Aug-17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1AFFD7-D30C-4DB8-B760-27794C63E70C}" type="slidenum">
              <a:rPr lang="en-US" smtClean="0"/>
              <a:t>‹#›</a:t>
            </a:fld>
            <a:endParaRPr lang="en-US"/>
          </a:p>
        </p:txBody>
      </p:sp>
    </p:spTree>
    <p:extLst>
      <p:ext uri="{BB962C8B-B14F-4D97-AF65-F5344CB8AC3E}">
        <p14:creationId xmlns:p14="http://schemas.microsoft.com/office/powerpoint/2010/main" val="3232934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14CC8-7FD3-4292-ABD7-57076F06E192}" type="datetime1">
              <a:rPr lang="en-US" smtClean="0"/>
              <a:t>10-Aug-17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1AFFD7-D30C-4DB8-B760-27794C63E70C}" type="slidenum">
              <a:rPr lang="en-US" smtClean="0"/>
              <a:t>‹#›</a:t>
            </a:fld>
            <a:endParaRPr lang="en-US"/>
          </a:p>
        </p:txBody>
      </p:sp>
    </p:spTree>
    <p:extLst>
      <p:ext uri="{BB962C8B-B14F-4D97-AF65-F5344CB8AC3E}">
        <p14:creationId xmlns:p14="http://schemas.microsoft.com/office/powerpoint/2010/main" val="4044233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25FCFD-E199-42FE-A25A-50BDB4FCA9E4}" type="datetime1">
              <a:rPr lang="en-US" smtClean="0"/>
              <a:t>10-Aug-17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1AFFD7-D30C-4DB8-B760-27794C63E70C}" type="slidenum">
              <a:rPr lang="en-US" smtClean="0"/>
              <a:t>‹#›</a:t>
            </a:fld>
            <a:endParaRPr lang="en-US"/>
          </a:p>
        </p:txBody>
      </p:sp>
    </p:spTree>
    <p:extLst>
      <p:ext uri="{BB962C8B-B14F-4D97-AF65-F5344CB8AC3E}">
        <p14:creationId xmlns:p14="http://schemas.microsoft.com/office/powerpoint/2010/main" val="1634362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19945E-2844-4E06-9CD9-1949F98CD108}" type="datetime1">
              <a:rPr lang="en-US" smtClean="0"/>
              <a:t>10-Aug-17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1AFFD7-D30C-4DB8-B760-27794C63E70C}" type="slidenum">
              <a:rPr lang="en-US" smtClean="0"/>
              <a:t>‹#›</a:t>
            </a:fld>
            <a:endParaRPr lang="en-US"/>
          </a:p>
        </p:txBody>
      </p:sp>
    </p:spTree>
    <p:extLst>
      <p:ext uri="{BB962C8B-B14F-4D97-AF65-F5344CB8AC3E}">
        <p14:creationId xmlns:p14="http://schemas.microsoft.com/office/powerpoint/2010/main" val="2724230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30BF95-3882-472B-8D8F-B034C698E31C}" type="datetime1">
              <a:rPr lang="en-US" smtClean="0"/>
              <a:t>10-Aug-17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1AFFD7-D30C-4DB8-B760-27794C63E70C}" type="slidenum">
              <a:rPr lang="en-US" smtClean="0"/>
              <a:t>‹#›</a:t>
            </a:fld>
            <a:endParaRPr lang="en-US"/>
          </a:p>
        </p:txBody>
      </p:sp>
    </p:spTree>
    <p:extLst>
      <p:ext uri="{BB962C8B-B14F-4D97-AF65-F5344CB8AC3E}">
        <p14:creationId xmlns:p14="http://schemas.microsoft.com/office/powerpoint/2010/main" val="1799499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8.png"/><Relationship Id="rId7" Type="http://schemas.openxmlformats.org/officeDocument/2006/relationships/image" Target="../media/image3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0.png"/><Relationship Id="rId5" Type="http://schemas.openxmlformats.org/officeDocument/2006/relationships/image" Target="../media/image290.png"/><Relationship Id="rId4" Type="http://schemas.openxmlformats.org/officeDocument/2006/relationships/image" Target="../media/image280.pn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280.png"/><Relationship Id="rId13" Type="http://schemas.openxmlformats.org/officeDocument/2006/relationships/image" Target="../media/image36.png"/><Relationship Id="rId3" Type="http://schemas.openxmlformats.org/officeDocument/2006/relationships/image" Target="../media/image37.png"/><Relationship Id="rId7" Type="http://schemas.openxmlformats.org/officeDocument/2006/relationships/image" Target="../media/image34.png"/><Relationship Id="rId12"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310.png"/><Relationship Id="rId5" Type="http://schemas.openxmlformats.org/officeDocument/2006/relationships/image" Target="../media/image30.png"/><Relationship Id="rId10" Type="http://schemas.openxmlformats.org/officeDocument/2006/relationships/image" Target="../media/image300.png"/><Relationship Id="rId4" Type="http://schemas.openxmlformats.org/officeDocument/2006/relationships/image" Target="../media/image25.png"/><Relationship Id="rId9" Type="http://schemas.openxmlformats.org/officeDocument/2006/relationships/image" Target="../media/image290.pn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7" Type="http://schemas.openxmlformats.org/officeDocument/2006/relationships/image" Target="../media/image23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39.png"/><Relationship Id="rId4" Type="http://schemas.openxmlformats.org/officeDocument/2006/relationships/image" Target="../media/image340.png"/><Relationship Id="rId9" Type="http://schemas.openxmlformats.org/officeDocument/2006/relationships/image" Target="../media/image470.pn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8" Type="http://schemas.openxmlformats.org/officeDocument/2006/relationships/hyperlink" Target="https://arxiv.org/abs/0903.0661v10" TargetMode="External"/><Relationship Id="rId3" Type="http://schemas.openxmlformats.org/officeDocument/2006/relationships/hyperlink" Target="https://www.perimeterinstitute.ca/videos/gravitational-casimir-effect" TargetMode="External"/><Relationship Id="rId7" Type="http://schemas.openxmlformats.org/officeDocument/2006/relationships/hyperlink" Target="https://en.wikipedia.org/wiki/Gravitoelectromagnetism" TargetMode="External"/><Relationship Id="rId2" Type="http://schemas.openxmlformats.org/officeDocument/2006/relationships/hyperlink" Target="http://www.jetp.ac.ru/cgi-bin/dn/e_002_01_0073.pdf" TargetMode="External"/><Relationship Id="rId1" Type="http://schemas.openxmlformats.org/officeDocument/2006/relationships/slideLayout" Target="../slideLayouts/slideLayout2.xml"/><Relationship Id="rId6" Type="http://schemas.openxmlformats.org/officeDocument/2006/relationships/hyperlink" Target="http://backreaction.blogspot.co.il/2015/03/can-we-prove-quantization-of-gravity.html" TargetMode="External"/><Relationship Id="rId5" Type="http://schemas.openxmlformats.org/officeDocument/2006/relationships/hyperlink" Target="https://www.academia.edu/27269981/Gravitational_Casimir_Effect_What_is_Casimir_effect" TargetMode="External"/><Relationship Id="rId4" Type="http://schemas.openxmlformats.org/officeDocument/2006/relationships/hyperlink" Target="https://arxiv.org/pdf/1502.07429.pdf" TargetMode="External"/><Relationship Id="rId9" Type="http://schemas.openxmlformats.org/officeDocument/2006/relationships/hyperlink" Target="https://arxiv.org/pdf/0903.0661.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10.png"/><Relationship Id="rId3" Type="http://schemas.openxmlformats.org/officeDocument/2006/relationships/image" Target="../media/image211.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2.png"/><Relationship Id="rId3" Type="http://schemas.openxmlformats.org/officeDocument/2006/relationships/image" Target="../media/image8.png"/><Relationship Id="rId12"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16.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4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40977"/>
            <a:ext cx="9144000" cy="2387600"/>
          </a:xfrm>
        </p:spPr>
        <p:txBody>
          <a:bodyPr>
            <a:normAutofit fontScale="90000"/>
          </a:bodyPr>
          <a:lstStyle/>
          <a:p>
            <a:r>
              <a:rPr lang="en-US" dirty="0"/>
              <a:t>Gravitational Casimir </a:t>
            </a:r>
            <a:r>
              <a:rPr lang="en-US" dirty="0" smtClean="0"/>
              <a:t>Effect</a:t>
            </a:r>
            <a:br>
              <a:rPr lang="en-US" dirty="0" smtClean="0"/>
            </a:br>
            <a:r>
              <a:rPr lang="en-US" dirty="0"/>
              <a:t/>
            </a:r>
            <a:br>
              <a:rPr lang="en-US" dirty="0"/>
            </a:br>
            <a:r>
              <a:rPr lang="en-US" sz="4400" dirty="0" smtClean="0"/>
              <a:t>James Q. Quach</a:t>
            </a:r>
            <a:r>
              <a:rPr lang="en-US" dirty="0" smtClean="0"/>
              <a:t/>
            </a:r>
            <a:br>
              <a:rPr lang="en-US" dirty="0" smtClean="0"/>
            </a:br>
            <a:r>
              <a:rPr lang="en-US" sz="3100" dirty="0" smtClean="0"/>
              <a:t>PRL</a:t>
            </a:r>
            <a:r>
              <a:rPr lang="en-US" sz="3100" dirty="0"/>
              <a:t>.</a:t>
            </a:r>
            <a:r>
              <a:rPr lang="en-US" sz="3100" dirty="0" smtClean="0"/>
              <a:t> </a:t>
            </a:r>
            <a:r>
              <a:rPr lang="en-US" sz="3100" dirty="0"/>
              <a:t>114, 081104 </a:t>
            </a:r>
            <a:r>
              <a:rPr lang="en-US" sz="3100" dirty="0" smtClean="0"/>
              <a:t>Feb 27 2015</a:t>
            </a:r>
            <a:endParaRPr lang="en-US" sz="3100" dirty="0"/>
          </a:p>
        </p:txBody>
      </p:sp>
      <p:sp>
        <p:nvSpPr>
          <p:cNvPr id="3" name="Subtitle 2"/>
          <p:cNvSpPr>
            <a:spLocks noGrp="1"/>
          </p:cNvSpPr>
          <p:nvPr>
            <p:ph type="subTitle" idx="1"/>
          </p:nvPr>
        </p:nvSpPr>
        <p:spPr>
          <a:xfrm>
            <a:off x="1524000" y="4420903"/>
            <a:ext cx="9144000" cy="1655762"/>
          </a:xfrm>
        </p:spPr>
        <p:txBody>
          <a:bodyPr>
            <a:normAutofit/>
          </a:bodyPr>
          <a:lstStyle/>
          <a:p>
            <a:r>
              <a:rPr lang="en-US" sz="2800" dirty="0"/>
              <a:t>Avigail Gil &amp; Roy Rabaglia</a:t>
            </a:r>
          </a:p>
          <a:p>
            <a:r>
              <a:rPr lang="en-US" sz="2800" dirty="0"/>
              <a:t>10/8/17</a:t>
            </a:r>
          </a:p>
        </p:txBody>
      </p:sp>
      <p:sp>
        <p:nvSpPr>
          <p:cNvPr id="4" name="Slide Number Placeholder 3"/>
          <p:cNvSpPr>
            <a:spLocks noGrp="1"/>
          </p:cNvSpPr>
          <p:nvPr>
            <p:ph type="sldNum" sz="quarter" idx="12"/>
          </p:nvPr>
        </p:nvSpPr>
        <p:spPr/>
        <p:txBody>
          <a:bodyPr/>
          <a:lstStyle/>
          <a:p>
            <a:fld id="{E21AFFD7-D30C-4DB8-B760-27794C63E70C}" type="slidenum">
              <a:rPr lang="en-US" smtClean="0"/>
              <a:t>1</a:t>
            </a:fld>
            <a:endParaRPr lang="en-US"/>
          </a:p>
        </p:txBody>
      </p:sp>
    </p:spTree>
    <p:extLst>
      <p:ext uri="{BB962C8B-B14F-4D97-AF65-F5344CB8AC3E}">
        <p14:creationId xmlns:p14="http://schemas.microsoft.com/office/powerpoint/2010/main" val="552156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21AFFD7-D30C-4DB8-B760-27794C63E70C}" type="slidenum">
              <a:rPr lang="en-US" smtClean="0"/>
              <a:t>10</a:t>
            </a:fld>
            <a:endParaRPr lang="en-US"/>
          </a:p>
        </p:txBody>
      </p:sp>
      <p:sp>
        <p:nvSpPr>
          <p:cNvPr id="5" name="TextBox 4"/>
          <p:cNvSpPr txBox="1"/>
          <p:nvPr/>
        </p:nvSpPr>
        <p:spPr>
          <a:xfrm>
            <a:off x="338050" y="701327"/>
            <a:ext cx="7650009" cy="461665"/>
          </a:xfrm>
          <a:prstGeom prst="rect">
            <a:avLst/>
          </a:prstGeom>
          <a:noFill/>
        </p:spPr>
        <p:txBody>
          <a:bodyPr wrap="square" rtlCol="0">
            <a:spAutoFit/>
          </a:bodyPr>
          <a:lstStyle/>
          <a:p>
            <a:r>
              <a:rPr lang="en-US" sz="2400" dirty="0">
                <a:latin typeface="+mj-lt"/>
              </a:rPr>
              <a:t>Non-trivial solution exists when the determinant vanishes</a:t>
            </a:r>
          </a:p>
        </p:txBody>
      </p:sp>
      <mc:AlternateContent xmlns:mc="http://schemas.openxmlformats.org/markup-compatibility/2006" xmlns:a14="http://schemas.microsoft.com/office/drawing/2010/main">
        <mc:Choice Requires="a14">
          <p:sp>
            <p:nvSpPr>
              <p:cNvPr id="6" name="TextBox 5"/>
              <p:cNvSpPr txBox="1"/>
              <p:nvPr/>
            </p:nvSpPr>
            <p:spPr>
              <a:xfrm>
                <a:off x="338051" y="1634895"/>
                <a:ext cx="11394786" cy="6865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000" b="0" i="1" smtClean="0">
                              <a:latin typeface="Cambria Math" panose="02040503050406030204" pitchFamily="18" charset="0"/>
                              <a:ea typeface="Cambria Math" panose="02040503050406030204" pitchFamily="18" charset="0"/>
                            </a:rPr>
                          </m:ctrlPr>
                        </m:sSupPr>
                        <m:e>
                          <m:r>
                            <a:rPr lang="en-US" sz="2000" i="1" smtClean="0">
                              <a:latin typeface="Cambria Math" panose="02040503050406030204" pitchFamily="18" charset="0"/>
                              <a:ea typeface="Cambria Math" panose="02040503050406030204" pitchFamily="18" charset="0"/>
                            </a:rPr>
                            <m:t>∆</m:t>
                          </m:r>
                        </m:e>
                        <m:sup>
                          <m:r>
                            <a:rPr lang="en-US" sz="2000" b="0" i="1" smtClean="0">
                              <a:latin typeface="Cambria Math" panose="02040503050406030204" pitchFamily="18" charset="0"/>
                              <a:ea typeface="Cambria Math" panose="02040503050406030204" pitchFamily="18" charset="0"/>
                            </a:rPr>
                            <m:t>+</m:t>
                          </m:r>
                        </m:sup>
                      </m:sSup>
                      <m:r>
                        <a:rPr lang="en-US" sz="2000" b="0" i="1" smtClean="0">
                          <a:latin typeface="Cambria Math" panose="02040503050406030204" pitchFamily="18" charset="0"/>
                          <a:ea typeface="Cambria Math" panose="02040503050406030204" pitchFamily="18" charset="0"/>
                        </a:rPr>
                        <m:t> ≡</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𝑒</m:t>
                          </m:r>
                        </m:e>
                        <m:sup>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𝑎</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𝑞</m:t>
                              </m:r>
                            </m:e>
                            <m:sup>
                              <m:r>
                                <a:rPr lang="en-US" sz="2000" b="0" i="1" smtClean="0">
                                  <a:latin typeface="Cambria Math" panose="02040503050406030204" pitchFamily="18" charset="0"/>
                                  <a:ea typeface="Cambria Math" panose="02040503050406030204" pitchFamily="18" charset="0"/>
                                </a:rPr>
                                <m:t>′</m:t>
                              </m:r>
                            </m:sup>
                          </m:sSup>
                        </m:sup>
                      </m:sSup>
                      <m:d>
                        <m:dPr>
                          <m:begChr m:val="{"/>
                          <m:endChr m:val="}"/>
                          <m:ctrlPr>
                            <a:rPr lang="en-US" sz="2000" b="0" i="1" smtClean="0">
                              <a:latin typeface="Cambria Math" panose="02040503050406030204" pitchFamily="18" charset="0"/>
                              <a:ea typeface="Cambria Math" panose="02040503050406030204" pitchFamily="18" charset="0"/>
                            </a:rPr>
                          </m:ctrlPr>
                        </m:dPr>
                        <m:e>
                          <m:sSup>
                            <m:sSupPr>
                              <m:ctrlPr>
                                <a:rPr lang="en-US" sz="2000" b="0" i="1" smtClean="0">
                                  <a:latin typeface="Cambria Math" panose="02040503050406030204" pitchFamily="18" charset="0"/>
                                  <a:ea typeface="Cambria Math" panose="02040503050406030204" pitchFamily="18" charset="0"/>
                                </a:rPr>
                              </m:ctrlPr>
                            </m:sSupPr>
                            <m:e>
                              <m:d>
                                <m:dPr>
                                  <m:begChr m:val="["/>
                                  <m:endChr m:val="]"/>
                                  <m:ctrlPr>
                                    <a:rPr lang="en-US" sz="2000" b="0" i="1" smtClean="0">
                                      <a:latin typeface="Cambria Math" panose="02040503050406030204" pitchFamily="18" charset="0"/>
                                      <a:ea typeface="Cambria Math" panose="02040503050406030204" pitchFamily="18" charset="0"/>
                                    </a:rPr>
                                  </m:ctrlPr>
                                </m:dPr>
                                <m:e>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𝐶</m:t>
                                      </m:r>
                                    </m:e>
                                    <m:sup>
                                      <m:r>
                                        <a:rPr lang="en-US" sz="2000" b="0" i="1" smtClean="0">
                                          <a:latin typeface="Cambria Math" panose="02040503050406030204" pitchFamily="18" charset="0"/>
                                          <a:ea typeface="Cambria Math" panose="02040503050406030204" pitchFamily="18" charset="0"/>
                                        </a:rPr>
                                        <m:t>′</m:t>
                                      </m:r>
                                    </m:sup>
                                  </m:sSup>
                                  <m:d>
                                    <m:dPr>
                                      <m:ctrlPr>
                                        <a:rPr lang="en-US" sz="2000" b="0" i="1" smtClean="0">
                                          <a:latin typeface="Cambria Math" panose="02040503050406030204" pitchFamily="18" charset="0"/>
                                          <a:ea typeface="Cambria Math" panose="02040503050406030204" pitchFamily="18" charset="0"/>
                                        </a:rPr>
                                      </m:ctrlPr>
                                    </m:dPr>
                                    <m:e>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𝑆</m:t>
                                          </m:r>
                                        </m:e>
                                        <m:sup>
                                          <m:r>
                                            <a:rPr lang="en-US" sz="2000" b="0" i="1" smtClean="0">
                                              <a:latin typeface="Cambria Math" panose="02040503050406030204" pitchFamily="18" charset="0"/>
                                              <a:ea typeface="Cambria Math" panose="02040503050406030204" pitchFamily="18" charset="0"/>
                                            </a:rPr>
                                            <m:t>2</m:t>
                                          </m:r>
                                        </m:sup>
                                      </m:sSup>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m:t>
                                      </m:r>
                                    </m:e>
                                  </m:d>
                                  <m:r>
                                    <a:rPr lang="en-US" sz="2000" b="0" i="1" smtClean="0">
                                      <a:latin typeface="Cambria Math" panose="02040503050406030204" pitchFamily="18" charset="0"/>
                                      <a:ea typeface="Cambria Math" panose="02040503050406030204" pitchFamily="18" charset="0"/>
                                    </a:rPr>
                                    <m:t>−</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𝜅𝜒</m:t>
                                          </m:r>
                                        </m:num>
                                        <m:den>
                                          <m:r>
                                            <a:rPr lang="en-US" sz="2000" b="0" i="1" smtClean="0">
                                              <a:latin typeface="Cambria Math" panose="02040503050406030204" pitchFamily="18" charset="0"/>
                                              <a:ea typeface="Cambria Math" panose="02040503050406030204" pitchFamily="18" charset="0"/>
                                            </a:rPr>
                                            <m:t>2</m:t>
                                          </m:r>
                                        </m:den>
                                      </m:f>
                                    </m:e>
                                  </m:d>
                                  <m:r>
                                    <a:rPr lang="en-US" sz="2000" b="0" i="1" smtClean="0">
                                      <a:latin typeface="Cambria Math" panose="02040503050406030204" pitchFamily="18" charset="0"/>
                                      <a:ea typeface="Cambria Math" panose="02040503050406030204" pitchFamily="18" charset="0"/>
                                    </a:rPr>
                                    <m:t>𝐶</m:t>
                                  </m:r>
                                  <m:d>
                                    <m:dPr>
                                      <m:ctrlPr>
                                        <a:rPr lang="en-US" sz="2000" b="0" i="1" smtClean="0">
                                          <a:latin typeface="Cambria Math" panose="02040503050406030204" pitchFamily="18" charset="0"/>
                                          <a:ea typeface="Cambria Math" panose="02040503050406030204" pitchFamily="18" charset="0"/>
                                        </a:rPr>
                                      </m:ctrlPr>
                                    </m:dPr>
                                    <m:e>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𝑆</m:t>
                                          </m:r>
                                        </m:e>
                                        <m:sup>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m:t>
                                          </m:r>
                                        </m:sup>
                                      </m:sSup>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m:t>
                                      </m:r>
                                    </m:e>
                                  </m:d>
                                </m:e>
                              </m:d>
                            </m:e>
                            <m:sup>
                              <m:r>
                                <a:rPr lang="en-US" sz="2000" b="0" i="1" smtClean="0">
                                  <a:latin typeface="Cambria Math" panose="02040503050406030204" pitchFamily="18" charset="0"/>
                                  <a:ea typeface="Cambria Math" panose="02040503050406030204" pitchFamily="18" charset="0"/>
                                </a:rPr>
                                <m:t>2</m:t>
                              </m:r>
                            </m:sup>
                          </m:sSup>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𝑒</m:t>
                              </m:r>
                            </m:e>
                            <m:sup>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𝑎𝑞</m:t>
                              </m:r>
                            </m:sup>
                          </m:sSup>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d>
                                <m:dPr>
                                  <m:begChr m:val="["/>
                                  <m:endChr m:val="]"/>
                                  <m:ctrlPr>
                                    <a:rPr lang="en-US" sz="2000" b="0" i="1" smtClean="0">
                                      <a:latin typeface="Cambria Math" panose="02040503050406030204" pitchFamily="18" charset="0"/>
                                      <a:ea typeface="Cambria Math" panose="02040503050406030204" pitchFamily="18" charset="0"/>
                                    </a:rPr>
                                  </m:ctrlPr>
                                </m:dPr>
                                <m:e>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𝐶</m:t>
                                      </m:r>
                                    </m:e>
                                    <m:sup>
                                      <m:r>
                                        <a:rPr lang="en-US" sz="2000" b="0" i="1" smtClean="0">
                                          <a:latin typeface="Cambria Math" panose="02040503050406030204" pitchFamily="18" charset="0"/>
                                          <a:ea typeface="Cambria Math" panose="02040503050406030204" pitchFamily="18" charset="0"/>
                                        </a:rPr>
                                        <m:t>′</m:t>
                                      </m:r>
                                    </m:sup>
                                  </m:sSup>
                                  <m:d>
                                    <m:dPr>
                                      <m:ctrlPr>
                                        <a:rPr lang="en-US" sz="2000" b="0" i="1" smtClean="0">
                                          <a:latin typeface="Cambria Math" panose="02040503050406030204" pitchFamily="18" charset="0"/>
                                          <a:ea typeface="Cambria Math" panose="02040503050406030204" pitchFamily="18" charset="0"/>
                                        </a:rPr>
                                      </m:ctrlPr>
                                    </m:dPr>
                                    <m:e>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𝑆</m:t>
                                          </m:r>
                                        </m:e>
                                        <m:sup>
                                          <m:r>
                                            <a:rPr lang="en-US" sz="2000" b="0" i="1" smtClean="0">
                                              <a:latin typeface="Cambria Math" panose="02040503050406030204" pitchFamily="18" charset="0"/>
                                              <a:ea typeface="Cambria Math" panose="02040503050406030204" pitchFamily="18" charset="0"/>
                                            </a:rPr>
                                            <m:t>2</m:t>
                                          </m:r>
                                        </m:sup>
                                      </m:sSup>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m:t>
                                      </m:r>
                                    </m:e>
                                  </m:d>
                                  <m:r>
                                    <a:rPr lang="en-US" sz="2000" b="0" i="1" smtClean="0">
                                      <a:latin typeface="Cambria Math" panose="02040503050406030204" pitchFamily="18" charset="0"/>
                                      <a:ea typeface="Cambria Math" panose="02040503050406030204" pitchFamily="18" charset="0"/>
                                    </a:rPr>
                                    <m:t>+</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𝜅𝜒</m:t>
                                          </m:r>
                                        </m:num>
                                        <m:den>
                                          <m:r>
                                            <a:rPr lang="en-US" sz="2000" b="0" i="1" smtClean="0">
                                              <a:latin typeface="Cambria Math" panose="02040503050406030204" pitchFamily="18" charset="0"/>
                                              <a:ea typeface="Cambria Math" panose="02040503050406030204" pitchFamily="18" charset="0"/>
                                            </a:rPr>
                                            <m:t>2</m:t>
                                          </m:r>
                                        </m:den>
                                      </m:f>
                                    </m:e>
                                  </m:d>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𝐶</m:t>
                                      </m:r>
                                    </m:e>
                                    <m:sup>
                                      <m:r>
                                        <a:rPr lang="en-US" sz="2000" b="0" i="1" smtClean="0">
                                          <a:latin typeface="Cambria Math" panose="02040503050406030204" pitchFamily="18" charset="0"/>
                                          <a:ea typeface="Cambria Math" panose="02040503050406030204" pitchFamily="18" charset="0"/>
                                        </a:rPr>
                                        <m:t>′</m:t>
                                      </m:r>
                                    </m:sup>
                                  </m:sSup>
                                  <m:d>
                                    <m:dPr>
                                      <m:ctrlPr>
                                        <a:rPr lang="en-US" sz="2000" b="0" i="1" smtClean="0">
                                          <a:latin typeface="Cambria Math" panose="02040503050406030204" pitchFamily="18" charset="0"/>
                                          <a:ea typeface="Cambria Math" panose="02040503050406030204" pitchFamily="18" charset="0"/>
                                        </a:rPr>
                                      </m:ctrlPr>
                                    </m:dPr>
                                    <m:e>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𝑆</m:t>
                                          </m:r>
                                        </m:e>
                                        <m:sup>
                                          <m:r>
                                            <a:rPr lang="en-US" sz="2000" b="0" i="1" smtClean="0">
                                              <a:latin typeface="Cambria Math" panose="02040503050406030204" pitchFamily="18" charset="0"/>
                                              <a:ea typeface="Cambria Math" panose="02040503050406030204" pitchFamily="18" charset="0"/>
                                            </a:rPr>
                                            <m:t>2</m:t>
                                          </m:r>
                                        </m:sup>
                                      </m:sSup>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m:t>
                                      </m:r>
                                    </m:e>
                                  </m:d>
                                </m:e>
                              </m:d>
                            </m:e>
                            <m:sup>
                              <m:r>
                                <a:rPr lang="en-US" sz="2000" b="0" i="1" smtClean="0">
                                  <a:latin typeface="Cambria Math" panose="02040503050406030204" pitchFamily="18" charset="0"/>
                                  <a:ea typeface="Cambria Math" panose="02040503050406030204" pitchFamily="18" charset="0"/>
                                </a:rPr>
                                <m:t>2</m:t>
                              </m:r>
                            </m:sup>
                          </m:sSup>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𝑒</m:t>
                              </m:r>
                            </m:e>
                            <m:sup>
                              <m:r>
                                <a:rPr lang="en-US" sz="2000" b="0" i="1" smtClean="0">
                                  <a:latin typeface="Cambria Math" panose="02040503050406030204" pitchFamily="18" charset="0"/>
                                  <a:ea typeface="Cambria Math" panose="02040503050406030204" pitchFamily="18" charset="0"/>
                                </a:rPr>
                                <m:t>𝑎𝑞</m:t>
                              </m:r>
                            </m:sup>
                          </m:sSup>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m:t>
                      </m:r>
                      <m:r>
                        <a:rPr lang="en-US" sz="2000" b="0" i="1" smtClean="0">
                          <a:latin typeface="Cambria Math" panose="02040503050406030204" pitchFamily="18" charset="0"/>
                          <a:ea typeface="Cambria Math" panose="02040503050406030204" pitchFamily="18" charset="0"/>
                        </a:rPr>
                        <m:t> </m:t>
                      </m:r>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338051" y="1634895"/>
                <a:ext cx="11394786" cy="686535"/>
              </a:xfrm>
              <a:prstGeom prst="rect">
                <a:avLst/>
              </a:prstGeom>
              <a:blipFill rotWithShape="1">
                <a:blip r:embed="rId3"/>
                <a:stretch>
                  <a:fillRect/>
                </a:stretch>
              </a:blipFill>
            </p:spPr>
            <p:txBody>
              <a:bodyPr/>
              <a:lstStyle/>
              <a:p>
                <a:r>
                  <a:rPr lang="he-IL">
                    <a:noFill/>
                  </a:rPr>
                  <a:t> </a:t>
                </a:r>
              </a:p>
            </p:txBody>
          </p:sp>
        </mc:Fallback>
      </mc:AlternateContent>
      <p:sp>
        <p:nvSpPr>
          <p:cNvPr id="7" name="TextBox 6"/>
          <p:cNvSpPr txBox="1"/>
          <p:nvPr/>
        </p:nvSpPr>
        <p:spPr>
          <a:xfrm>
            <a:off x="338050" y="3228945"/>
            <a:ext cx="3291840" cy="400110"/>
          </a:xfrm>
          <a:prstGeom prst="rect">
            <a:avLst/>
          </a:prstGeom>
          <a:noFill/>
        </p:spPr>
        <p:txBody>
          <a:bodyPr wrap="square" rtlCol="0">
            <a:spAutoFit/>
          </a:bodyPr>
          <a:lstStyle/>
          <a:p>
            <a:r>
              <a:rPr lang="en-US" sz="2000" dirty="0">
                <a:latin typeface="+mj-lt"/>
              </a:rPr>
              <a:t>Similarly for “x” polarization:</a:t>
            </a:r>
          </a:p>
        </p:txBody>
      </p:sp>
      <mc:AlternateContent xmlns:mc="http://schemas.openxmlformats.org/markup-compatibility/2006" xmlns:a14="http://schemas.microsoft.com/office/drawing/2010/main">
        <mc:Choice Requires="a14">
          <p:sp>
            <p:nvSpPr>
              <p:cNvPr id="8" name="TextBox 7"/>
              <p:cNvSpPr txBox="1"/>
              <p:nvPr/>
            </p:nvSpPr>
            <p:spPr>
              <a:xfrm>
                <a:off x="338050" y="4157235"/>
                <a:ext cx="11391580" cy="6865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000" b="0" i="1" smtClean="0">
                              <a:latin typeface="Cambria Math" panose="02040503050406030204" pitchFamily="18" charset="0"/>
                              <a:ea typeface="Cambria Math" panose="02040503050406030204" pitchFamily="18" charset="0"/>
                            </a:rPr>
                          </m:ctrlPr>
                        </m:sSupPr>
                        <m:e>
                          <m:r>
                            <a:rPr lang="en-US" sz="2000" i="1" smtClean="0">
                              <a:latin typeface="Cambria Math" panose="02040503050406030204" pitchFamily="18" charset="0"/>
                              <a:ea typeface="Cambria Math" panose="02040503050406030204" pitchFamily="18" charset="0"/>
                            </a:rPr>
                            <m:t>∆</m:t>
                          </m:r>
                        </m:e>
                        <m:sup>
                          <m:r>
                            <a:rPr lang="en-US" sz="2000" b="0" i="1" smtClean="0">
                              <a:latin typeface="Cambria Math" panose="02040503050406030204" pitchFamily="18" charset="0"/>
                              <a:ea typeface="Cambria Math" panose="02040503050406030204" pitchFamily="18" charset="0"/>
                            </a:rPr>
                            <m:t>×</m:t>
                          </m:r>
                        </m:sup>
                      </m:sSup>
                      <m:r>
                        <a:rPr lang="en-US" sz="2000" b="0" i="1" smtClean="0">
                          <a:latin typeface="Cambria Math" panose="02040503050406030204" pitchFamily="18" charset="0"/>
                          <a:ea typeface="Cambria Math" panose="02040503050406030204" pitchFamily="18" charset="0"/>
                        </a:rPr>
                        <m:t> ≡</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𝑒</m:t>
                          </m:r>
                        </m:e>
                        <m:sup>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𝑎</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𝑞</m:t>
                              </m:r>
                            </m:e>
                            <m:sup>
                              <m:r>
                                <a:rPr lang="en-US" sz="2000" b="0" i="1" smtClean="0">
                                  <a:latin typeface="Cambria Math" panose="02040503050406030204" pitchFamily="18" charset="0"/>
                                  <a:ea typeface="Cambria Math" panose="02040503050406030204" pitchFamily="18" charset="0"/>
                                </a:rPr>
                                <m:t>′</m:t>
                              </m:r>
                            </m:sup>
                          </m:sSup>
                        </m:sup>
                      </m:sSup>
                      <m:d>
                        <m:dPr>
                          <m:begChr m:val="{"/>
                          <m:endChr m:val="}"/>
                          <m:ctrlPr>
                            <a:rPr lang="en-US" sz="2000" b="0" i="1" smtClean="0">
                              <a:latin typeface="Cambria Math" panose="02040503050406030204" pitchFamily="18" charset="0"/>
                              <a:ea typeface="Cambria Math" panose="02040503050406030204" pitchFamily="18" charset="0"/>
                            </a:rPr>
                          </m:ctrlPr>
                        </m:dPr>
                        <m:e>
                          <m:sSup>
                            <m:sSupPr>
                              <m:ctrlPr>
                                <a:rPr lang="en-US" sz="2000" b="0" i="1" smtClean="0">
                                  <a:latin typeface="Cambria Math" panose="02040503050406030204" pitchFamily="18" charset="0"/>
                                  <a:ea typeface="Cambria Math" panose="02040503050406030204" pitchFamily="18" charset="0"/>
                                </a:rPr>
                              </m:ctrlPr>
                            </m:sSupPr>
                            <m:e>
                              <m:d>
                                <m:dPr>
                                  <m:begChr m:val="["/>
                                  <m:endChr m:val="]"/>
                                  <m:ctrlPr>
                                    <a:rPr lang="en-US" sz="2000" b="0" i="1" smtClean="0">
                                      <a:latin typeface="Cambria Math" panose="02040503050406030204" pitchFamily="18" charset="0"/>
                                      <a:ea typeface="Cambria Math" panose="02040503050406030204" pitchFamily="18" charset="0"/>
                                    </a:rPr>
                                  </m:ctrlPr>
                                </m:dPr>
                                <m:e>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𝜅𝜒</m:t>
                                          </m:r>
                                        </m:num>
                                        <m:den>
                                          <m:r>
                                            <a:rPr lang="en-US" sz="2000" b="0" i="1" smtClean="0">
                                              <a:latin typeface="Cambria Math" panose="02040503050406030204" pitchFamily="18" charset="0"/>
                                              <a:ea typeface="Cambria Math" panose="02040503050406030204" pitchFamily="18" charset="0"/>
                                            </a:rPr>
                                            <m:t>2</m:t>
                                          </m:r>
                                        </m:den>
                                      </m:f>
                                    </m:e>
                                  </m:d>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𝐶</m:t>
                                      </m:r>
                                    </m:e>
                                    <m:sup>
                                      <m:r>
                                        <a:rPr lang="en-US" sz="2000" b="0" i="1" smtClean="0">
                                          <a:latin typeface="Cambria Math" panose="02040503050406030204" pitchFamily="18" charset="0"/>
                                          <a:ea typeface="Cambria Math" panose="02040503050406030204" pitchFamily="18" charset="0"/>
                                        </a:rPr>
                                        <m:t>′</m:t>
                                      </m:r>
                                    </m:sup>
                                  </m:sSup>
                                  <m:d>
                                    <m:dPr>
                                      <m:ctrlPr>
                                        <a:rPr lang="en-US" sz="2000" b="0" i="1" smtClean="0">
                                          <a:latin typeface="Cambria Math" panose="02040503050406030204" pitchFamily="18" charset="0"/>
                                          <a:ea typeface="Cambria Math" panose="02040503050406030204" pitchFamily="18" charset="0"/>
                                        </a:rPr>
                                      </m:ctrlPr>
                                    </m:dPr>
                                    <m:e>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𝑆</m:t>
                                          </m:r>
                                        </m:e>
                                        <m:sup>
                                          <m:r>
                                            <a:rPr lang="en-US" sz="2000" b="0" i="1" smtClean="0">
                                              <a:latin typeface="Cambria Math" panose="02040503050406030204" pitchFamily="18" charset="0"/>
                                              <a:ea typeface="Cambria Math" panose="02040503050406030204" pitchFamily="18" charset="0"/>
                                            </a:rPr>
                                            <m:t>2</m:t>
                                          </m:r>
                                        </m:sup>
                                      </m:sSup>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𝐶</m:t>
                                  </m:r>
                                  <m:d>
                                    <m:dPr>
                                      <m:ctrlPr>
                                        <a:rPr lang="en-US" sz="2000" b="0" i="1" smtClean="0">
                                          <a:latin typeface="Cambria Math" panose="02040503050406030204" pitchFamily="18" charset="0"/>
                                          <a:ea typeface="Cambria Math" panose="02040503050406030204" pitchFamily="18" charset="0"/>
                                        </a:rPr>
                                      </m:ctrlPr>
                                    </m:dPr>
                                    <m:e>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𝑆</m:t>
                                          </m:r>
                                        </m:e>
                                        <m:sup>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m:t>
                                          </m:r>
                                        </m:sup>
                                      </m:sSup>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m:t>
                                      </m:r>
                                    </m:e>
                                  </m:d>
                                </m:e>
                              </m:d>
                            </m:e>
                            <m:sup>
                              <m:r>
                                <a:rPr lang="en-US" sz="2000" b="0" i="1" smtClean="0">
                                  <a:latin typeface="Cambria Math" panose="02040503050406030204" pitchFamily="18" charset="0"/>
                                  <a:ea typeface="Cambria Math" panose="02040503050406030204" pitchFamily="18" charset="0"/>
                                </a:rPr>
                                <m:t>2</m:t>
                              </m:r>
                            </m:sup>
                          </m:sSup>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𝑒</m:t>
                              </m:r>
                            </m:e>
                            <m:sup>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𝑎𝑞</m:t>
                              </m:r>
                            </m:sup>
                          </m:sSup>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d>
                                <m:dPr>
                                  <m:begChr m:val="["/>
                                  <m:endChr m:val="]"/>
                                  <m:ctrlPr>
                                    <a:rPr lang="en-US" sz="2000" b="0" i="1" smtClean="0">
                                      <a:latin typeface="Cambria Math" panose="02040503050406030204" pitchFamily="18" charset="0"/>
                                      <a:ea typeface="Cambria Math" panose="02040503050406030204" pitchFamily="18" charset="0"/>
                                    </a:rPr>
                                  </m:ctrlPr>
                                </m:dPr>
                                <m:e>
                                  <m:sSup>
                                    <m:sSupPr>
                                      <m:ctrlPr>
                                        <a:rPr lang="en-US" sz="2000" b="0" i="1" smtClean="0">
                                          <a:latin typeface="Cambria Math" panose="02040503050406030204" pitchFamily="18" charset="0"/>
                                          <a:ea typeface="Cambria Math" panose="02040503050406030204" pitchFamily="18" charset="0"/>
                                        </a:rPr>
                                      </m:ctrlPr>
                                    </m:sSupPr>
                                    <m:e>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𝜅𝜒</m:t>
                                              </m:r>
                                            </m:num>
                                            <m:den>
                                              <m:r>
                                                <a:rPr lang="en-US" sz="2000" b="0" i="1" smtClean="0">
                                                  <a:latin typeface="Cambria Math" panose="02040503050406030204" pitchFamily="18" charset="0"/>
                                                  <a:ea typeface="Cambria Math" panose="02040503050406030204" pitchFamily="18" charset="0"/>
                                                </a:rPr>
                                                <m:t>2</m:t>
                                              </m:r>
                                            </m:den>
                                          </m:f>
                                        </m:e>
                                      </m:d>
                                      <m:r>
                                        <a:rPr lang="en-US" sz="2000" b="0" i="1" smtClean="0">
                                          <a:latin typeface="Cambria Math" panose="02040503050406030204" pitchFamily="18" charset="0"/>
                                          <a:ea typeface="Cambria Math" panose="02040503050406030204" pitchFamily="18" charset="0"/>
                                        </a:rPr>
                                        <m:t>𝐶</m:t>
                                      </m:r>
                                    </m:e>
                                    <m:sup>
                                      <m:r>
                                        <a:rPr lang="en-US" sz="2000" b="0" i="1" smtClean="0">
                                          <a:latin typeface="Cambria Math" panose="02040503050406030204" pitchFamily="18" charset="0"/>
                                          <a:ea typeface="Cambria Math" panose="02040503050406030204" pitchFamily="18" charset="0"/>
                                        </a:rPr>
                                        <m:t>′</m:t>
                                      </m:r>
                                    </m:sup>
                                  </m:sSup>
                                  <m:d>
                                    <m:dPr>
                                      <m:ctrlPr>
                                        <a:rPr lang="en-US" sz="2000" b="0" i="1" smtClean="0">
                                          <a:latin typeface="Cambria Math" panose="02040503050406030204" pitchFamily="18" charset="0"/>
                                          <a:ea typeface="Cambria Math" panose="02040503050406030204" pitchFamily="18" charset="0"/>
                                        </a:rPr>
                                      </m:ctrlPr>
                                    </m:dPr>
                                    <m:e>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𝑆</m:t>
                                          </m:r>
                                        </m:e>
                                        <m:sup>
                                          <m:r>
                                            <a:rPr lang="en-US" sz="2000" b="0" i="1" smtClean="0">
                                              <a:latin typeface="Cambria Math" panose="02040503050406030204" pitchFamily="18" charset="0"/>
                                              <a:ea typeface="Cambria Math" panose="02040503050406030204" pitchFamily="18" charset="0"/>
                                            </a:rPr>
                                            <m:t>2</m:t>
                                          </m:r>
                                        </m:sup>
                                      </m:sSup>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m:t>
                                      </m:r>
                                    </m:e>
                                  </m:d>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𝐶</m:t>
                                      </m:r>
                                    </m:e>
                                    <m:sup>
                                      <m:r>
                                        <a:rPr lang="en-US" sz="2000" b="0" i="1" smtClean="0">
                                          <a:latin typeface="Cambria Math" panose="02040503050406030204" pitchFamily="18" charset="0"/>
                                          <a:ea typeface="Cambria Math" panose="02040503050406030204" pitchFamily="18" charset="0"/>
                                        </a:rPr>
                                        <m:t>′</m:t>
                                      </m:r>
                                    </m:sup>
                                  </m:sSup>
                                  <m:d>
                                    <m:dPr>
                                      <m:ctrlPr>
                                        <a:rPr lang="en-US" sz="2000" b="0" i="1" smtClean="0">
                                          <a:latin typeface="Cambria Math" panose="02040503050406030204" pitchFamily="18" charset="0"/>
                                          <a:ea typeface="Cambria Math" panose="02040503050406030204" pitchFamily="18" charset="0"/>
                                        </a:rPr>
                                      </m:ctrlPr>
                                    </m:dPr>
                                    <m:e>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𝑆</m:t>
                                          </m:r>
                                        </m:e>
                                        <m:sup>
                                          <m:r>
                                            <a:rPr lang="en-US" sz="2000" b="0" i="1" smtClean="0">
                                              <a:latin typeface="Cambria Math" panose="02040503050406030204" pitchFamily="18" charset="0"/>
                                              <a:ea typeface="Cambria Math" panose="02040503050406030204" pitchFamily="18" charset="0"/>
                                            </a:rPr>
                                            <m:t>2</m:t>
                                          </m:r>
                                        </m:sup>
                                      </m:sSup>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m:t>
                                      </m:r>
                                    </m:e>
                                  </m:d>
                                </m:e>
                              </m:d>
                            </m:e>
                            <m:sup>
                              <m:r>
                                <a:rPr lang="en-US" sz="2000" b="0" i="1" smtClean="0">
                                  <a:latin typeface="Cambria Math" panose="02040503050406030204" pitchFamily="18" charset="0"/>
                                  <a:ea typeface="Cambria Math" panose="02040503050406030204" pitchFamily="18" charset="0"/>
                                </a:rPr>
                                <m:t>2</m:t>
                              </m:r>
                            </m:sup>
                          </m:sSup>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𝑒</m:t>
                              </m:r>
                            </m:e>
                            <m:sup>
                              <m:r>
                                <a:rPr lang="en-US" sz="2000" b="0" i="1" smtClean="0">
                                  <a:latin typeface="Cambria Math" panose="02040503050406030204" pitchFamily="18" charset="0"/>
                                  <a:ea typeface="Cambria Math" panose="02040503050406030204" pitchFamily="18" charset="0"/>
                                </a:rPr>
                                <m:t>𝑎𝑞</m:t>
                              </m:r>
                            </m:sup>
                          </m:sSup>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m:t>
                      </m:r>
                      <m:r>
                        <a:rPr lang="en-US" sz="2000" b="0" i="1" smtClean="0">
                          <a:latin typeface="Cambria Math" panose="02040503050406030204" pitchFamily="18" charset="0"/>
                          <a:ea typeface="Cambria Math" panose="02040503050406030204" pitchFamily="18" charset="0"/>
                        </a:rPr>
                        <m:t> </m:t>
                      </m:r>
                    </m:oMath>
                  </m:oMathPara>
                </a14:m>
                <a:endParaRPr 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338050" y="4157235"/>
                <a:ext cx="11391580" cy="686535"/>
              </a:xfrm>
              <a:prstGeom prst="rect">
                <a:avLst/>
              </a:prstGeom>
              <a:blipFill rotWithShape="1">
                <a:blip r:embed="rId4"/>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38050" y="5303574"/>
                <a:ext cx="3604961" cy="12353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𝑞</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m:t>
                      </m:r>
                      <m:sSubSup>
                        <m:sSubSupPr>
                          <m:ctrlPr>
                            <a:rPr lang="en-US" sz="2000" b="0" i="1" smtClean="0">
                              <a:latin typeface="Cambria Math" panose="02040503050406030204" pitchFamily="18" charset="0"/>
                              <a:ea typeface="Cambria Math" panose="02040503050406030204" pitchFamily="18" charset="0"/>
                            </a:rPr>
                          </m:ctrlPr>
                        </m:sSubSupPr>
                        <m:e>
                          <m:r>
                            <a:rPr lang="en-US" sz="2000" b="0" i="1" smtClean="0">
                              <a:latin typeface="Cambria Math" panose="02040503050406030204" pitchFamily="18" charset="0"/>
                              <a:ea typeface="Cambria Math" panose="02040503050406030204" pitchFamily="18" charset="0"/>
                            </a:rPr>
                            <m:t>𝑘</m:t>
                          </m:r>
                        </m:e>
                        <m:sub>
                          <m:r>
                            <a:rPr lang="en-US" sz="2000" b="0" i="1" smtClean="0">
                              <a:latin typeface="Cambria Math" panose="02040503050406030204" pitchFamily="18" charset="0"/>
                              <a:ea typeface="Cambria Math" panose="02040503050406030204" pitchFamily="18" charset="0"/>
                            </a:rPr>
                            <m:t>𝑧</m:t>
                          </m:r>
                        </m:sub>
                        <m:sup>
                          <m:r>
                            <a:rPr lang="en-US" sz="2000" b="0" i="1" smtClean="0">
                              <a:latin typeface="Cambria Math" panose="02040503050406030204" pitchFamily="18" charset="0"/>
                              <a:ea typeface="Cambria Math" panose="02040503050406030204" pitchFamily="18" charset="0"/>
                            </a:rPr>
                            <m:t>2</m:t>
                          </m:r>
                        </m:sup>
                      </m:sSubSup>
                      <m:r>
                        <a:rPr lang="en-US" sz="2000" b="0" i="1" smtClean="0">
                          <a:latin typeface="Cambria Math" panose="02040503050406030204" pitchFamily="18" charset="0"/>
                          <a:ea typeface="Cambria Math" panose="02040503050406030204" pitchFamily="18" charset="0"/>
                        </a:rPr>
                        <m:t>=</m:t>
                      </m:r>
                      <m:sSubSup>
                        <m:sSubSupPr>
                          <m:ctrlPr>
                            <a:rPr lang="en-US" sz="2000" b="0" i="1" smtClean="0">
                              <a:latin typeface="Cambria Math" panose="02040503050406030204" pitchFamily="18" charset="0"/>
                              <a:ea typeface="Cambria Math" panose="02040503050406030204" pitchFamily="18" charset="0"/>
                            </a:rPr>
                          </m:ctrlPr>
                        </m:sSubSupPr>
                        <m:e>
                          <m:r>
                            <a:rPr lang="en-US" sz="2000" b="0" i="1" smtClean="0">
                              <a:latin typeface="Cambria Math" panose="02040503050406030204" pitchFamily="18" charset="0"/>
                              <a:ea typeface="Cambria Math" panose="02040503050406030204" pitchFamily="18" charset="0"/>
                            </a:rPr>
                            <m:t>𝑘</m:t>
                          </m:r>
                        </m:e>
                        <m:sub>
                          <m:r>
                            <a:rPr lang="en-US" sz="2000" b="0" i="1" smtClean="0">
                              <a:latin typeface="Cambria Math" panose="02040503050406030204" pitchFamily="18" charset="0"/>
                              <a:ea typeface="Cambria Math" panose="02040503050406030204" pitchFamily="18" charset="0"/>
                            </a:rPr>
                            <m:t>∥</m:t>
                          </m:r>
                        </m:sub>
                        <m:sup>
                          <m:r>
                            <a:rPr lang="en-US" sz="2000" b="0" i="1" smtClean="0">
                              <a:latin typeface="Cambria Math" panose="02040503050406030204" pitchFamily="18" charset="0"/>
                              <a:ea typeface="Cambria Math" panose="02040503050406030204" pitchFamily="18" charset="0"/>
                            </a:rPr>
                            <m:t>2</m:t>
                          </m:r>
                        </m:sup>
                      </m:sSubSup>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𝜔</m:t>
                              </m:r>
                            </m:e>
                            <m:sup>
                              <m:r>
                                <a:rPr lang="en-US" sz="2000" b="0" i="1" smtClean="0">
                                  <a:latin typeface="Cambria Math" panose="02040503050406030204" pitchFamily="18" charset="0"/>
                                  <a:ea typeface="Cambria Math" panose="02040503050406030204" pitchFamily="18" charset="0"/>
                                </a:rPr>
                                <m:t>2</m:t>
                              </m:r>
                            </m:sup>
                          </m:sSup>
                        </m:num>
                        <m:den>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𝑐</m:t>
                              </m:r>
                            </m:e>
                            <m:sup>
                              <m:r>
                                <a:rPr lang="en-US" sz="2000" b="0" i="1" smtClean="0">
                                  <a:latin typeface="Cambria Math" panose="02040503050406030204" pitchFamily="18" charset="0"/>
                                  <a:ea typeface="Cambria Math" panose="02040503050406030204" pitchFamily="18" charset="0"/>
                                </a:rPr>
                                <m:t>2</m:t>
                              </m:r>
                            </m:sup>
                          </m:sSup>
                        </m:den>
                      </m:f>
                    </m:oMath>
                    <m:oMath xmlns:m="http://schemas.openxmlformats.org/officeDocument/2006/math">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𝑞</m:t>
                          </m:r>
                        </m:e>
                        <m:sup>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m:t>
                          </m:r>
                        </m:sup>
                      </m:sSup>
                      <m:r>
                        <a:rPr lang="en-US" sz="2000" b="0" i="1" smtClean="0">
                          <a:latin typeface="Cambria Math" panose="02040503050406030204" pitchFamily="18" charset="0"/>
                          <a:ea typeface="Cambria Math" panose="02040503050406030204" pitchFamily="18" charset="0"/>
                        </a:rPr>
                        <m:t> ≡−</m:t>
                      </m:r>
                      <m:sSubSup>
                        <m:sSubSupPr>
                          <m:ctrlPr>
                            <a:rPr lang="en-US" sz="2000" b="0" i="1" smtClean="0">
                              <a:latin typeface="Cambria Math" panose="02040503050406030204" pitchFamily="18" charset="0"/>
                              <a:ea typeface="Cambria Math" panose="02040503050406030204" pitchFamily="18" charset="0"/>
                            </a:rPr>
                          </m:ctrlPr>
                        </m:sSubSupPr>
                        <m:e>
                          <m:r>
                            <a:rPr lang="en-US" sz="2000" b="0" i="1" smtClean="0">
                              <a:latin typeface="Cambria Math" panose="02040503050406030204" pitchFamily="18" charset="0"/>
                              <a:ea typeface="Cambria Math" panose="02040503050406030204" pitchFamily="18" charset="0"/>
                            </a:rPr>
                            <m:t>𝑘</m:t>
                          </m:r>
                        </m:e>
                        <m:sub>
                          <m:r>
                            <a:rPr lang="en-US" sz="2000" b="0" i="1" smtClean="0">
                              <a:latin typeface="Cambria Math" panose="02040503050406030204" pitchFamily="18" charset="0"/>
                              <a:ea typeface="Cambria Math" panose="02040503050406030204" pitchFamily="18" charset="0"/>
                            </a:rPr>
                            <m:t>𝑧</m:t>
                          </m:r>
                        </m:sub>
                        <m:sup>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m:t>
                          </m:r>
                        </m:sup>
                      </m:sSubSup>
                      <m:r>
                        <a:rPr lang="en-US" sz="2000" b="0" i="1" smtClean="0">
                          <a:latin typeface="Cambria Math" panose="02040503050406030204" pitchFamily="18" charset="0"/>
                          <a:ea typeface="Cambria Math" panose="02040503050406030204" pitchFamily="18" charset="0"/>
                        </a:rPr>
                        <m:t>=</m:t>
                      </m:r>
                      <m:sSubSup>
                        <m:sSubSupPr>
                          <m:ctrlPr>
                            <a:rPr lang="en-US" sz="2000" b="0" i="1" smtClean="0">
                              <a:latin typeface="Cambria Math" panose="02040503050406030204" pitchFamily="18" charset="0"/>
                              <a:ea typeface="Cambria Math" panose="02040503050406030204" pitchFamily="18" charset="0"/>
                            </a:rPr>
                          </m:ctrlPr>
                        </m:sSubSupPr>
                        <m:e>
                          <m:r>
                            <a:rPr lang="en-US" sz="2000" b="0" i="1" smtClean="0">
                              <a:latin typeface="Cambria Math" panose="02040503050406030204" pitchFamily="18" charset="0"/>
                              <a:ea typeface="Cambria Math" panose="02040503050406030204" pitchFamily="18" charset="0"/>
                            </a:rPr>
                            <m:t>𝑘</m:t>
                          </m:r>
                        </m:e>
                        <m:sub>
                          <m:r>
                            <a:rPr lang="en-US" sz="2000" b="0" i="1" smtClean="0">
                              <a:latin typeface="Cambria Math" panose="02040503050406030204" pitchFamily="18" charset="0"/>
                              <a:ea typeface="Cambria Math" panose="02040503050406030204" pitchFamily="18" charset="0"/>
                            </a:rPr>
                            <m:t>∥</m:t>
                          </m:r>
                        </m:sub>
                        <m:sup>
                          <m:r>
                            <a:rPr lang="en-US" sz="2000" b="0" i="1" smtClean="0">
                              <a:latin typeface="Cambria Math" panose="02040503050406030204" pitchFamily="18" charset="0"/>
                              <a:ea typeface="Cambria Math" panose="02040503050406030204" pitchFamily="18" charset="0"/>
                            </a:rPr>
                            <m:t>2</m:t>
                          </m:r>
                        </m:sup>
                      </m:sSubSup>
                      <m:r>
                        <a:rPr lang="en-US" sz="2000" b="0" i="1" smtClean="0">
                          <a:latin typeface="Cambria Math" panose="02040503050406030204" pitchFamily="18" charset="0"/>
                          <a:ea typeface="Cambria Math" panose="02040503050406030204" pitchFamily="18" charset="0"/>
                        </a:rPr>
                        <m:t> −</m:t>
                      </m:r>
                      <m:f>
                        <m:fPr>
                          <m:ctrlPr>
                            <a:rPr lang="en-US" sz="2000" b="0" i="1" smtClean="0">
                              <a:latin typeface="Cambria Math" panose="02040503050406030204" pitchFamily="18" charset="0"/>
                              <a:ea typeface="Cambria Math" panose="02040503050406030204" pitchFamily="18" charset="0"/>
                            </a:rPr>
                          </m:ctrlPr>
                        </m:fPr>
                        <m:num>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𝜅𝜒</m:t>
                              </m:r>
                            </m:e>
                          </m:d>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𝜔</m:t>
                              </m:r>
                            </m:e>
                            <m:sup>
                              <m:r>
                                <a:rPr lang="en-US" sz="2000" b="0" i="1" smtClean="0">
                                  <a:latin typeface="Cambria Math" panose="02040503050406030204" pitchFamily="18" charset="0"/>
                                  <a:ea typeface="Cambria Math" panose="02040503050406030204" pitchFamily="18" charset="0"/>
                                </a:rPr>
                                <m:t>2</m:t>
                              </m:r>
                            </m:sup>
                          </m:sSup>
                        </m:num>
                        <m:den>
                          <m:sSup>
                            <m:sSupPr>
                              <m:ctrlPr>
                                <a:rPr lang="en-US" sz="2000" b="0" i="1" smtClean="0">
                                  <a:latin typeface="Cambria Math" panose="02040503050406030204" pitchFamily="18" charset="0"/>
                                  <a:ea typeface="Cambria Math" panose="02040503050406030204" pitchFamily="18" charset="0"/>
                                </a:rPr>
                              </m:ctrlPr>
                            </m:sSupPr>
                            <m:e>
                              <m:r>
                                <m:rPr>
                                  <m:sty m:val="p"/>
                                </m:rPr>
                                <a:rPr lang="en-US" sz="2000" b="0" i="1" smtClean="0">
                                  <a:latin typeface="Cambria Math" panose="02040503050406030204" pitchFamily="18" charset="0"/>
                                  <a:ea typeface="Cambria Math" panose="02040503050406030204" pitchFamily="18" charset="0"/>
                                </a:rPr>
                                <m:t>c</m:t>
                              </m:r>
                            </m:e>
                            <m:sup>
                              <m:r>
                                <a:rPr lang="en-US" sz="2000" b="0" i="1" smtClean="0">
                                  <a:latin typeface="Cambria Math" panose="02040503050406030204" pitchFamily="18" charset="0"/>
                                  <a:ea typeface="Cambria Math" panose="02040503050406030204" pitchFamily="18" charset="0"/>
                                </a:rPr>
                                <m:t>2</m:t>
                              </m:r>
                            </m:sup>
                          </m:sSup>
                        </m:den>
                      </m:f>
                      <m:r>
                        <a:rPr lang="en-US" sz="2000" b="0" i="1" smtClean="0">
                          <a:latin typeface="Cambria Math" panose="02040503050406030204" pitchFamily="18" charset="0"/>
                          <a:ea typeface="Cambria Math" panose="02040503050406030204" pitchFamily="18" charset="0"/>
                        </a:rPr>
                        <m:t> </m:t>
                      </m:r>
                    </m:oMath>
                  </m:oMathPara>
                </a14:m>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338050" y="5303574"/>
                <a:ext cx="3604961" cy="1235338"/>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37274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21AFFD7-D30C-4DB8-B760-27794C63E70C}" type="slidenum">
              <a:rPr lang="en-US" smtClean="0"/>
              <a:t>11</a:t>
            </a:fld>
            <a:endParaRPr lang="en-US"/>
          </a:p>
        </p:txBody>
      </p:sp>
      <p:sp>
        <p:nvSpPr>
          <p:cNvPr id="5" name="TextBox 4"/>
          <p:cNvSpPr txBox="1"/>
          <p:nvPr/>
        </p:nvSpPr>
        <p:spPr>
          <a:xfrm>
            <a:off x="377991" y="551113"/>
            <a:ext cx="6238467" cy="523220"/>
          </a:xfrm>
          <a:prstGeom prst="rect">
            <a:avLst/>
          </a:prstGeom>
          <a:noFill/>
        </p:spPr>
        <p:txBody>
          <a:bodyPr wrap="square" rtlCol="0">
            <a:spAutoFit/>
          </a:bodyPr>
          <a:lstStyle/>
          <a:p>
            <a:r>
              <a:rPr lang="en-US" sz="2800" dirty="0">
                <a:latin typeface="+mj-lt"/>
              </a:rPr>
              <a:t>Using the Complex Argument Principle</a:t>
            </a:r>
          </a:p>
        </p:txBody>
      </p:sp>
      <mc:AlternateContent xmlns:mc="http://schemas.openxmlformats.org/markup-compatibility/2006" xmlns:a14="http://schemas.microsoft.com/office/drawing/2010/main">
        <mc:Choice Requires="a14">
          <p:sp>
            <p:nvSpPr>
              <p:cNvPr id="6" name="TextBox 5"/>
              <p:cNvSpPr txBox="1"/>
              <p:nvPr/>
            </p:nvSpPr>
            <p:spPr>
              <a:xfrm>
                <a:off x="268123" y="2729699"/>
                <a:ext cx="6696980" cy="94416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400" b="0" i="1" smtClean="0">
                              <a:latin typeface="Cambria Math" panose="02040503050406030204" pitchFamily="18" charset="0"/>
                            </a:rPr>
                          </m:ctrlPr>
                        </m:naryPr>
                        <m:sub>
                          <m:r>
                            <a:rPr lang="en-US" sz="2400" b="0" i="1" smtClean="0">
                              <a:latin typeface="Cambria Math" panose="02040503050406030204" pitchFamily="18" charset="0"/>
                            </a:rPr>
                            <m:t>𝑛</m:t>
                          </m:r>
                        </m:sub>
                        <m:sup/>
                        <m:e>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𝜔</m:t>
                              </m:r>
                            </m:e>
                            <m:sub>
                              <m:r>
                                <a:rPr lang="en-US" sz="2400" b="0" i="1" smtClean="0">
                                  <a:latin typeface="Cambria Math" panose="02040503050406030204" pitchFamily="18" charset="0"/>
                                </a:rPr>
                                <m:t>𝑛</m:t>
                              </m:r>
                            </m:sub>
                            <m:sup>
                              <m:r>
                                <a:rPr lang="en-US" sz="2400" b="0" i="1" smtClean="0">
                                  <a:latin typeface="Cambria Math" panose="02040503050406030204" pitchFamily="18" charset="0"/>
                                  <a:ea typeface="Cambria Math" panose="02040503050406030204" pitchFamily="18" charset="0"/>
                                </a:rPr>
                                <m:t>×,+</m:t>
                              </m:r>
                            </m:sup>
                          </m:sSubSup>
                        </m:e>
                      </m:nary>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r>
                            <a:rPr lang="en-US" sz="2400" b="0" i="1" smtClean="0">
                              <a:latin typeface="Cambria Math" panose="02040503050406030204" pitchFamily="18" charset="0"/>
                            </a:rPr>
                            <m:t>𝜋</m:t>
                          </m:r>
                          <m:r>
                            <a:rPr lang="en-US" sz="2400" b="0" i="1" smtClean="0">
                              <a:latin typeface="Cambria Math" panose="02040503050406030204" pitchFamily="18" charset="0"/>
                            </a:rPr>
                            <m:t>𝑖</m:t>
                          </m:r>
                        </m:den>
                      </m:f>
                      <m:d>
                        <m:dPr>
                          <m:begChr m:val="["/>
                          <m:endChr m:val="]"/>
                          <m:ctrlPr>
                            <a:rPr lang="en-US" sz="2400" b="0" i="1" smtClean="0">
                              <a:latin typeface="Cambria Math" panose="02040503050406030204" pitchFamily="18" charset="0"/>
                            </a:rPr>
                          </m:ctrlPr>
                        </m:dPr>
                        <m:e>
                          <m:nary>
                            <m:naryPr>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m:t>
                              </m:r>
                            </m:sub>
                            <m:sup>
                              <m:r>
                                <a:rPr lang="en-US" sz="2400" b="0" i="1" smtClean="0">
                                  <a:latin typeface="Cambria Math" panose="02040503050406030204" pitchFamily="18" charset="0"/>
                                </a:rPr>
                                <m:t>−</m:t>
                              </m:r>
                              <m:r>
                                <a:rPr lang="en-US" sz="2400" b="0" i="1" smtClean="0">
                                  <a:latin typeface="Cambria Math" panose="02040503050406030204" pitchFamily="18" charset="0"/>
                                </a:rPr>
                                <m:t>𝑖</m:t>
                              </m:r>
                              <m:r>
                                <a:rPr lang="en-US" sz="2400" b="0" i="1" smtClean="0">
                                  <a:latin typeface="Cambria Math" panose="02040503050406030204" pitchFamily="18" charset="0"/>
                                </a:rPr>
                                <m:t>∞</m:t>
                              </m:r>
                            </m:sup>
                            <m:e>
                              <m:r>
                                <a:rPr lang="en-US" sz="2400" b="0" i="1" smtClean="0">
                                  <a:latin typeface="Cambria Math" panose="02040503050406030204" pitchFamily="18" charset="0"/>
                                </a:rPr>
                                <m:t>𝜔</m:t>
                              </m:r>
                              <m:r>
                                <a:rPr lang="en-US" sz="2400" b="0" i="1" smtClean="0">
                                  <a:latin typeface="Cambria Math" panose="02040503050406030204" pitchFamily="18" charset="0"/>
                                </a:rPr>
                                <m:t>𝑑𝑙𝑛</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m:t>
                                  </m:r>
                                </m:e>
                                <m:sup>
                                  <m:r>
                                    <a:rPr lang="en-US" sz="2400" b="0" i="1" smtClean="0">
                                      <a:latin typeface="Cambria Math" panose="02040503050406030204" pitchFamily="18" charset="0"/>
                                      <a:ea typeface="Cambria Math" panose="02040503050406030204" pitchFamily="18" charset="0"/>
                                    </a:rPr>
                                    <m:t>×,+</m:t>
                                  </m:r>
                                </m:sup>
                              </m:sSup>
                            </m:e>
                          </m:nary>
                          <m:r>
                            <a:rPr lang="en-US" sz="2400" b="0" i="1" smtClean="0">
                              <a:latin typeface="Cambria Math"/>
                              <a:ea typeface="Cambria Math" panose="02040503050406030204" pitchFamily="18" charset="0"/>
                            </a:rPr>
                            <m:t>+</m:t>
                          </m:r>
                          <m:nary>
                            <m:naryPr>
                              <m:supHide m:val="on"/>
                              <m:ctrlPr>
                                <a:rPr lang="en-US" sz="2400" i="1">
                                  <a:latin typeface="Cambria Math" panose="02040503050406030204" pitchFamily="18" charset="0"/>
                                  <a:ea typeface="Cambria Math" panose="02040503050406030204" pitchFamily="18" charset="0"/>
                                </a:rPr>
                              </m:ctrlPr>
                            </m:naryPr>
                            <m:sub>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𝐶</m:t>
                                  </m:r>
                                </m:e>
                                <m:sup>
                                  <m:r>
                                    <a:rPr lang="en-US" sz="2400" i="1">
                                      <a:latin typeface="Cambria Math" panose="02040503050406030204" pitchFamily="18" charset="0"/>
                                      <a:ea typeface="Cambria Math" panose="02040503050406030204" pitchFamily="18" charset="0"/>
                                    </a:rPr>
                                    <m:t>+</m:t>
                                  </m:r>
                                </m:sup>
                              </m:sSup>
                            </m:sub>
                            <m:sup/>
                            <m:e>
                              <m:r>
                                <a:rPr lang="en-US" sz="2400" i="1">
                                  <a:latin typeface="Cambria Math" panose="02040503050406030204" pitchFamily="18" charset="0"/>
                                </a:rPr>
                                <m:t>𝜔</m:t>
                              </m:r>
                              <m:r>
                                <a:rPr lang="en-US" sz="2400" i="1">
                                  <a:latin typeface="Cambria Math" panose="02040503050406030204" pitchFamily="18" charset="0"/>
                                </a:rPr>
                                <m:t>𝑑𝑙𝑛</m:t>
                              </m:r>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m:t>
                                  </m:r>
                                </m:e>
                                <m:sup>
                                  <m:r>
                                    <a:rPr lang="en-US" sz="2400" i="1">
                                      <a:latin typeface="Cambria Math" panose="02040503050406030204" pitchFamily="18" charset="0"/>
                                      <a:ea typeface="Cambria Math" panose="02040503050406030204" pitchFamily="18" charset="0"/>
                                    </a:rPr>
                                    <m:t>×,+</m:t>
                                  </m:r>
                                </m:sup>
                              </m:sSup>
                            </m:e>
                          </m:nary>
                        </m:e>
                      </m:d>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268123" y="2729699"/>
                <a:ext cx="6696980" cy="944169"/>
              </a:xfrm>
              <a:prstGeom prst="rect">
                <a:avLst/>
              </a:prstGeom>
              <a:blipFill rotWithShape="0">
                <a:blip r:embed="rId3"/>
                <a:stretch>
                  <a:fillRect/>
                </a:stretch>
              </a:blipFill>
            </p:spPr>
            <p:txBody>
              <a:bodyPr/>
              <a:lstStyle/>
              <a:p>
                <a:r>
                  <a:rPr lang="en-US">
                    <a:noFill/>
                  </a:rPr>
                  <a:t> </a:t>
                </a:r>
              </a:p>
            </p:txBody>
          </p:sp>
        </mc:Fallback>
      </mc:AlternateContent>
      <p:grpSp>
        <p:nvGrpSpPr>
          <p:cNvPr id="3" name="Group 2"/>
          <p:cNvGrpSpPr/>
          <p:nvPr/>
        </p:nvGrpSpPr>
        <p:grpSpPr>
          <a:xfrm>
            <a:off x="6802530" y="1442758"/>
            <a:ext cx="4910417" cy="4406913"/>
            <a:chOff x="6802530" y="1442758"/>
            <a:chExt cx="4910417" cy="4406913"/>
          </a:xfrm>
        </p:grpSpPr>
        <p:grpSp>
          <p:nvGrpSpPr>
            <p:cNvPr id="46" name="Group 45"/>
            <p:cNvGrpSpPr/>
            <p:nvPr/>
          </p:nvGrpSpPr>
          <p:grpSpPr>
            <a:xfrm>
              <a:off x="6802530" y="1442758"/>
              <a:ext cx="4910417" cy="4305473"/>
              <a:chOff x="3121959" y="2929300"/>
              <a:chExt cx="3725340" cy="3366338"/>
            </a:xfrm>
          </p:grpSpPr>
          <p:sp>
            <p:nvSpPr>
              <p:cNvPr id="20" name="Chord 19"/>
              <p:cNvSpPr/>
              <p:nvPr/>
            </p:nvSpPr>
            <p:spPr>
              <a:xfrm rot="10800000">
                <a:off x="3121959" y="3560218"/>
                <a:ext cx="2391335" cy="2350511"/>
              </a:xfrm>
              <a:prstGeom prst="chord">
                <a:avLst>
                  <a:gd name="adj1" fmla="val 5520081"/>
                  <a:gd name="adj2" fmla="val 1608029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4182607" y="2929300"/>
                <a:ext cx="1330687" cy="3366338"/>
                <a:chOff x="4182607" y="2918575"/>
                <a:chExt cx="1330687" cy="3366338"/>
              </a:xfrm>
            </p:grpSpPr>
            <p:cxnSp>
              <p:nvCxnSpPr>
                <p:cNvPr id="16" name="Straight Arrow Connector 15"/>
                <p:cNvCxnSpPr/>
                <p:nvPr/>
              </p:nvCxnSpPr>
              <p:spPr>
                <a:xfrm flipH="1" flipV="1">
                  <a:off x="4343400" y="3175000"/>
                  <a:ext cx="1" cy="31099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flipV="1">
                  <a:off x="4357728" y="4119254"/>
                  <a:ext cx="979043" cy="6410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4788416" y="4439756"/>
                      <a:ext cx="7248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4788416" y="4439756"/>
                      <a:ext cx="724878" cy="276999"/>
                    </a:xfrm>
                    <a:prstGeom prst="rect">
                      <a:avLst/>
                    </a:prstGeom>
                    <a:blipFill rotWithShape="0">
                      <a:blip r:embed="rId4"/>
                      <a:stretch>
                        <a:fillRect/>
                      </a:stretch>
                    </a:blipFill>
                  </p:spPr>
                  <p:txBody>
                    <a:bodyPr/>
                    <a:lstStyle/>
                    <a:p>
                      <a:r>
                        <a:rPr lang="en-US">
                          <a:noFill/>
                        </a:rPr>
                        <a:t> </a:t>
                      </a:r>
                    </a:p>
                  </p:txBody>
                </p:sp>
              </mc:Fallback>
            </mc:AlternateContent>
            <p:cxnSp>
              <p:nvCxnSpPr>
                <p:cNvPr id="27" name="Straight Arrow Connector 26"/>
                <p:cNvCxnSpPr/>
                <p:nvPr/>
              </p:nvCxnSpPr>
              <p:spPr>
                <a:xfrm flipH="1" flipV="1">
                  <a:off x="4710041" y="3613591"/>
                  <a:ext cx="162212" cy="702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4346490" y="5152201"/>
                  <a:ext cx="11238" cy="3130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4344281" y="3613591"/>
                  <a:ext cx="943" cy="2892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5426627" y="4293912"/>
                  <a:ext cx="70981" cy="2181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4902059" y="5607018"/>
                  <a:ext cx="231517" cy="1375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p:cNvSpPr txBox="1"/>
                    <p:nvPr/>
                  </p:nvSpPr>
                  <p:spPr>
                    <a:xfrm>
                      <a:off x="5016956" y="3562737"/>
                      <a:ext cx="33566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𝐶</m:t>
                                </m:r>
                              </m:e>
                              <m:sup>
                                <m:r>
                                  <a:rPr lang="en-US" b="0" i="1" smtClean="0">
                                    <a:latin typeface="Cambria Math" panose="02040503050406030204" pitchFamily="18" charset="0"/>
                                  </a:rPr>
                                  <m:t>+</m:t>
                                </m:r>
                              </m:sup>
                            </m:sSup>
                          </m:oMath>
                        </m:oMathPara>
                      </a14:m>
                      <a:endParaRPr lang="en-US" dirty="0"/>
                    </a:p>
                  </p:txBody>
                </p:sp>
              </mc:Choice>
              <mc:Fallback xmlns="">
                <p:sp>
                  <p:nvSpPr>
                    <p:cNvPr id="41" name="TextBox 40"/>
                    <p:cNvSpPr txBox="1">
                      <a:spLocks noRot="1" noChangeAspect="1" noMove="1" noResize="1" noEditPoints="1" noAdjustHandles="1" noChangeArrowheads="1" noChangeShapeType="1" noTextEdit="1"/>
                    </p:cNvSpPr>
                    <p:nvPr/>
                  </p:nvSpPr>
                  <p:spPr>
                    <a:xfrm>
                      <a:off x="5016956" y="3562737"/>
                      <a:ext cx="335668" cy="276999"/>
                    </a:xfrm>
                    <a:prstGeom prst="rect">
                      <a:avLst/>
                    </a:prstGeom>
                    <a:blipFill rotWithShape="0">
                      <a:blip r:embed="rId5"/>
                      <a:stretch>
                        <a:fillRect l="-13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4182607" y="2918575"/>
                      <a:ext cx="33900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𝐼𝑚</m:t>
                            </m:r>
                          </m:oMath>
                        </m:oMathPara>
                      </a14:m>
                      <a:endParaRPr 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4182607" y="2918575"/>
                      <a:ext cx="339004" cy="276999"/>
                    </a:xfrm>
                    <a:prstGeom prst="rect">
                      <a:avLst/>
                    </a:prstGeom>
                    <a:blipFill rotWithShape="0">
                      <a:blip r:embed="rId6"/>
                      <a:stretch>
                        <a:fillRect/>
                      </a:stretch>
                    </a:blipFill>
                  </p:spPr>
                  <p:txBody>
                    <a:bodyPr/>
                    <a:lstStyle/>
                    <a:p>
                      <a:r>
                        <a:rPr lang="en-US">
                          <a:noFill/>
                        </a:rPr>
                        <a:t> </a:t>
                      </a:r>
                    </a:p>
                  </p:txBody>
                </p:sp>
              </mc:Fallback>
            </mc:AlternateContent>
          </p:grpSp>
          <p:grpSp>
            <p:nvGrpSpPr>
              <p:cNvPr id="45" name="Group 44"/>
              <p:cNvGrpSpPr/>
              <p:nvPr/>
            </p:nvGrpSpPr>
            <p:grpSpPr>
              <a:xfrm>
                <a:off x="3482789" y="4628483"/>
                <a:ext cx="3364510" cy="276999"/>
                <a:chOff x="3482789" y="4628483"/>
                <a:chExt cx="3364510" cy="276999"/>
              </a:xfrm>
            </p:grpSpPr>
            <p:cxnSp>
              <p:nvCxnSpPr>
                <p:cNvPr id="10" name="Straight Arrow Connector 9"/>
                <p:cNvCxnSpPr/>
                <p:nvPr/>
              </p:nvCxnSpPr>
              <p:spPr>
                <a:xfrm flipV="1">
                  <a:off x="3482789" y="4753536"/>
                  <a:ext cx="2931459" cy="134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3" name="TextBox 42"/>
                    <p:cNvSpPr txBox="1"/>
                    <p:nvPr/>
                  </p:nvSpPr>
                  <p:spPr>
                    <a:xfrm>
                      <a:off x="6528044" y="4628483"/>
                      <a:ext cx="31925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𝑅𝑒</m:t>
                            </m:r>
                          </m:oMath>
                        </m:oMathPara>
                      </a14:m>
                      <a:endParaRPr 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6528044" y="4628483"/>
                      <a:ext cx="319255" cy="276999"/>
                    </a:xfrm>
                    <a:prstGeom prst="rect">
                      <a:avLst/>
                    </a:prstGeom>
                    <a:blipFill rotWithShape="0">
                      <a:blip r:embed="rId7"/>
                      <a:stretch>
                        <a:fillRect r="-1449"/>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2" name="TextBox 1"/>
                <p:cNvSpPr txBox="1"/>
                <p:nvPr/>
              </p:nvSpPr>
              <p:spPr>
                <a:xfrm>
                  <a:off x="8373349" y="1703446"/>
                  <a:ext cx="518091" cy="369332"/>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𝑖</m:t>
                        </m:r>
                        <m:r>
                          <a:rPr lang="en-US" b="0" i="1" smtClean="0">
                            <a:latin typeface="Cambria Math"/>
                          </a:rPr>
                          <m:t>∞</m:t>
                        </m:r>
                      </m:oMath>
                    </m:oMathPara>
                  </a14:m>
                  <a:endParaRPr lang="he-IL" dirty="0"/>
                </a:p>
              </p:txBody>
            </p:sp>
          </mc:Choice>
          <mc:Fallback xmlns="">
            <p:sp>
              <p:nvSpPr>
                <p:cNvPr id="2" name="TextBox 1"/>
                <p:cNvSpPr txBox="1">
                  <a:spLocks noRot="1" noChangeAspect="1" noMove="1" noResize="1" noEditPoints="1" noAdjustHandles="1" noChangeArrowheads="1" noChangeShapeType="1" noTextEdit="1"/>
                </p:cNvSpPr>
                <p:nvPr/>
              </p:nvSpPr>
              <p:spPr>
                <a:xfrm>
                  <a:off x="8373349" y="1703446"/>
                  <a:ext cx="518091" cy="369332"/>
                </a:xfrm>
                <a:prstGeom prst="rect">
                  <a:avLst/>
                </a:prstGeom>
                <a:blipFill rotWithShape="1">
                  <a:blip r:embed="rId8"/>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8373349" y="5480339"/>
                  <a:ext cx="691215" cy="369332"/>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m:t>
                        </m:r>
                        <m:r>
                          <a:rPr lang="en-US" b="0" i="1" smtClean="0">
                            <a:latin typeface="Cambria Math"/>
                          </a:rPr>
                          <m:t>𝑖</m:t>
                        </m:r>
                        <m:r>
                          <a:rPr lang="en-US" b="0" i="1" smtClean="0">
                            <a:latin typeface="Cambria Math"/>
                          </a:rPr>
                          <m:t>∞</m:t>
                        </m:r>
                      </m:oMath>
                    </m:oMathPara>
                  </a14:m>
                  <a:endParaRPr lang="he-IL" dirty="0"/>
                </a:p>
              </p:txBody>
            </p:sp>
          </mc:Choice>
          <mc:Fallback xmlns="">
            <p:sp>
              <p:nvSpPr>
                <p:cNvPr id="23" name="TextBox 22"/>
                <p:cNvSpPr txBox="1">
                  <a:spLocks noRot="1" noChangeAspect="1" noMove="1" noResize="1" noEditPoints="1" noAdjustHandles="1" noChangeArrowheads="1" noChangeShapeType="1" noTextEdit="1"/>
                </p:cNvSpPr>
                <p:nvPr/>
              </p:nvSpPr>
              <p:spPr>
                <a:xfrm>
                  <a:off x="8373349" y="5480339"/>
                  <a:ext cx="691215" cy="369332"/>
                </a:xfrm>
                <a:prstGeom prst="rect">
                  <a:avLst/>
                </a:prstGeom>
                <a:blipFill rotWithShape="1">
                  <a:blip r:embed="rId9"/>
                  <a:stretch>
                    <a:fillRect/>
                  </a:stretch>
                </a:blipFill>
              </p:spPr>
              <p:txBody>
                <a:bodyPr/>
                <a:lstStyle/>
                <a:p>
                  <a:r>
                    <a:rPr lang="he-IL">
                      <a:noFill/>
                    </a:rPr>
                    <a:t> </a:t>
                  </a:r>
                </a:p>
              </p:txBody>
            </p:sp>
          </mc:Fallback>
        </mc:AlternateContent>
      </p:grpSp>
    </p:spTree>
    <p:extLst>
      <p:ext uri="{BB962C8B-B14F-4D97-AF65-F5344CB8AC3E}">
        <p14:creationId xmlns:p14="http://schemas.microsoft.com/office/powerpoint/2010/main" val="138743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5995" y="593856"/>
            <a:ext cx="2963955" cy="523220"/>
          </a:xfrm>
          <a:prstGeom prst="rect">
            <a:avLst/>
          </a:prstGeom>
          <a:noFill/>
        </p:spPr>
        <p:txBody>
          <a:bodyPr wrap="square" rtlCol="0">
            <a:spAutoFit/>
          </a:bodyPr>
          <a:lstStyle/>
          <a:p>
            <a:r>
              <a:rPr lang="en-US" sz="2800" dirty="0">
                <a:latin typeface="+mj-lt"/>
              </a:rPr>
              <a:t>Taking the limit:</a:t>
            </a:r>
          </a:p>
        </p:txBody>
      </p:sp>
      <mc:AlternateContent xmlns:mc="http://schemas.openxmlformats.org/markup-compatibility/2006" xmlns:a14="http://schemas.microsoft.com/office/drawing/2010/main">
        <mc:Choice Requires="a14">
          <p:sp>
            <p:nvSpPr>
              <p:cNvPr id="6" name="TextBox 5"/>
              <p:cNvSpPr txBox="1"/>
              <p:nvPr/>
            </p:nvSpPr>
            <p:spPr>
              <a:xfrm>
                <a:off x="727826" y="1285439"/>
                <a:ext cx="4596204" cy="7167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limLow>
                            <m:limLowPr>
                              <m:ctrlPr>
                                <a:rPr lang="en-US" sz="2400" i="1" smtClean="0">
                                  <a:latin typeface="Cambria Math" panose="02040503050406030204" pitchFamily="18" charset="0"/>
                                </a:rPr>
                              </m:ctrlPr>
                            </m:limLowPr>
                            <m:e>
                              <m:r>
                                <m:rPr>
                                  <m:sty m:val="p"/>
                                </m:rPr>
                                <a:rPr lang="en-US" sz="2400" i="0" smtClean="0">
                                  <a:latin typeface="Cambria Math" panose="02040503050406030204" pitchFamily="18" charset="0"/>
                                </a:rPr>
                                <m:t>lim</m:t>
                              </m:r>
                            </m:e>
                            <m:lim>
                              <m:r>
                                <a:rPr lang="en-US" sz="2400" b="0" i="1" smtClean="0">
                                  <a:latin typeface="Cambria Math" panose="02040503050406030204" pitchFamily="18" charset="0"/>
                                </a:rPr>
                                <m:t>𝜔</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m:t>
                              </m:r>
                            </m:lim>
                          </m:limLow>
                        </m:fName>
                        <m:e>
                          <m:r>
                            <a:rPr lang="en-US" sz="2400" b="0" i="1" smtClean="0">
                              <a:latin typeface="Cambria Math" panose="02040503050406030204" pitchFamily="18" charset="0"/>
                            </a:rPr>
                            <m:t>𝜒</m:t>
                          </m:r>
                          <m:r>
                            <a:rPr lang="en-US" sz="2400" b="0" i="1" smtClean="0">
                              <a:latin typeface="Cambria Math" panose="02040503050406030204" pitchFamily="18" charset="0"/>
                            </a:rPr>
                            <m:t>(</m:t>
                          </m:r>
                          <m:r>
                            <a:rPr lang="en-US" sz="2400" b="0" i="1" smtClean="0">
                              <a:latin typeface="Cambria Math" panose="02040503050406030204" pitchFamily="18" charset="0"/>
                            </a:rPr>
                            <m:t>𝜔</m:t>
                          </m:r>
                          <m:r>
                            <a:rPr lang="en-US" sz="2400" b="0" i="1" smtClean="0">
                              <a:latin typeface="Cambria Math" panose="02040503050406030204" pitchFamily="18" charset="0"/>
                            </a:rPr>
                            <m:t>)</m:t>
                          </m:r>
                        </m:e>
                      </m:func>
                      <m:r>
                        <a:rPr lang="en-US" sz="2400" b="0" i="1" smtClean="0">
                          <a:latin typeface="Cambria Math" panose="02040503050406030204" pitchFamily="18" charset="0"/>
                        </a:rPr>
                        <m:t>= </m:t>
                      </m:r>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lim</m:t>
                              </m:r>
                            </m:e>
                            <m:lim>
                              <m:r>
                                <a:rPr lang="en-US" sz="2400" b="0" i="1" smtClean="0">
                                  <a:latin typeface="Cambria Math" panose="02040503050406030204" pitchFamily="18" charset="0"/>
                                </a:rPr>
                                <m:t>𝜔</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m:t>
                              </m:r>
                            </m:lim>
                          </m:limLow>
                        </m:fName>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𝑑</m:t>
                              </m:r>
                              <m:r>
                                <a:rPr lang="en-US" sz="2400" b="0" i="1" smtClean="0">
                                  <a:latin typeface="Cambria Math" panose="02040503050406030204" pitchFamily="18" charset="0"/>
                                </a:rPr>
                                <m:t>𝜒</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𝜔</m:t>
                                  </m:r>
                                </m:e>
                              </m:d>
                            </m:num>
                            <m:den>
                              <m:r>
                                <a:rPr lang="en-US" sz="2400" b="0" i="1" smtClean="0">
                                  <a:latin typeface="Cambria Math" panose="02040503050406030204" pitchFamily="18" charset="0"/>
                                </a:rPr>
                                <m:t>𝑑</m:t>
                              </m:r>
                              <m:r>
                                <a:rPr lang="en-US" sz="2400" b="0" i="1" smtClean="0">
                                  <a:latin typeface="Cambria Math" panose="02040503050406030204" pitchFamily="18" charset="0"/>
                                </a:rPr>
                                <m:t>𝜔</m:t>
                              </m:r>
                            </m:den>
                          </m:f>
                        </m:e>
                      </m:func>
                      <m:r>
                        <a:rPr lang="en-US" sz="2400" b="0" i="1" smtClean="0">
                          <a:latin typeface="Cambria Math" panose="02040503050406030204" pitchFamily="18" charset="0"/>
                        </a:rPr>
                        <m:t>=</m:t>
                      </m:r>
                      <m:r>
                        <a:rPr lang="en-US" sz="2400" b="0" i="1" smtClean="0">
                          <a:latin typeface="Cambria Math" panose="02040503050406030204" pitchFamily="18" charset="0"/>
                        </a:rPr>
                        <m:t>0</m:t>
                      </m:r>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727826" y="1285439"/>
                <a:ext cx="4596204" cy="716799"/>
              </a:xfrm>
              <a:prstGeom prst="rect">
                <a:avLst/>
              </a:prstGeom>
              <a:blipFill rotWithShape="1">
                <a:blip r:embed="rId3"/>
                <a:stretch>
                  <a:fillRect/>
                </a:stretch>
              </a:blipFill>
            </p:spPr>
            <p:txBody>
              <a:bodyPr/>
              <a:lstStyle/>
              <a:p>
                <a:r>
                  <a:rPr lang="he-IL">
                    <a:noFill/>
                  </a:rPr>
                  <a:t> </a:t>
                </a:r>
              </a:p>
            </p:txBody>
          </p:sp>
        </mc:Fallback>
      </mc:AlternateContent>
      <p:sp>
        <p:nvSpPr>
          <p:cNvPr id="3" name="Slide Number Placeholder 2"/>
          <p:cNvSpPr>
            <a:spLocks noGrp="1"/>
          </p:cNvSpPr>
          <p:nvPr>
            <p:ph type="sldNum" sz="quarter" idx="12"/>
          </p:nvPr>
        </p:nvSpPr>
        <p:spPr/>
        <p:txBody>
          <a:bodyPr/>
          <a:lstStyle/>
          <a:p>
            <a:fld id="{E21AFFD7-D30C-4DB8-B760-27794C63E70C}" type="slidenum">
              <a:rPr lang="en-US" smtClean="0"/>
              <a:t>12</a:t>
            </a:fld>
            <a:endParaRPr lang="en-US" dirty="0"/>
          </a:p>
        </p:txBody>
      </p:sp>
      <mc:AlternateContent xmlns:mc="http://schemas.openxmlformats.org/markup-compatibility/2006" xmlns:a14="http://schemas.microsoft.com/office/drawing/2010/main">
        <mc:Choice Requires="a14">
          <p:sp>
            <p:nvSpPr>
              <p:cNvPr id="8" name="Rectangle 7"/>
              <p:cNvSpPr/>
              <p:nvPr/>
            </p:nvSpPr>
            <p:spPr>
              <a:xfrm>
                <a:off x="417199" y="3986652"/>
                <a:ext cx="11313197" cy="107054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smtClean="0">
                          <a:solidFill>
                            <a:schemeClr val="tx1"/>
                          </a:solidFill>
                          <a:latin typeface="Cambria Math" panose="02040503050406030204" pitchFamily="18" charset="0"/>
                        </a:rPr>
                        <m:t>𝐸</m:t>
                      </m:r>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𝑎</m:t>
                          </m:r>
                        </m:e>
                      </m:d>
                      <m:r>
                        <a:rPr lang="en-US" sz="2000" b="0" i="0" smtClean="0">
                          <a:solidFill>
                            <a:schemeClr val="tx1"/>
                          </a:solidFill>
                          <a:latin typeface="Cambria Math" panose="02040503050406030204" pitchFamily="18" charset="0"/>
                        </a:rPr>
                        <m:t>=</m:t>
                      </m:r>
                      <m:f>
                        <m:fPr>
                          <m:ctrlPr>
                            <a:rPr lang="en-US" sz="2000" b="0" i="1" smtClean="0">
                              <a:solidFill>
                                <a:schemeClr val="tx1"/>
                              </a:solidFill>
                              <a:latin typeface="Cambria Math" panose="02040503050406030204" pitchFamily="18" charset="0"/>
                            </a:rPr>
                          </m:ctrlPr>
                        </m:fPr>
                        <m:num>
                          <m:r>
                            <a:rPr lang="en-US" sz="2000" b="0" i="1" smtClean="0">
                              <a:solidFill>
                                <a:schemeClr val="tx1"/>
                              </a:solidFill>
                              <a:latin typeface="Cambria Math" panose="02040503050406030204" pitchFamily="18" charset="0"/>
                            </a:rPr>
                            <m:t>ℏ</m:t>
                          </m:r>
                        </m:num>
                        <m:den>
                          <m:r>
                            <a:rPr lang="en-US" sz="2000" b="0" i="1" smtClean="0">
                              <a:solidFill>
                                <a:schemeClr val="tx1"/>
                              </a:solidFill>
                              <a:latin typeface="Cambria Math" panose="02040503050406030204" pitchFamily="18" charset="0"/>
                            </a:rPr>
                            <m:t>2</m:t>
                          </m:r>
                        </m:den>
                      </m:f>
                      <m:nary>
                        <m:naryPr>
                          <m:ctrlPr>
                            <a:rPr lang="en-US" sz="2000" b="0" i="1" smtClean="0">
                              <a:solidFill>
                                <a:schemeClr val="tx1"/>
                              </a:solidFill>
                              <a:latin typeface="Cambria Math" panose="02040503050406030204" pitchFamily="18" charset="0"/>
                            </a:rPr>
                          </m:ctrlPr>
                        </m:naryPr>
                        <m:sub>
                          <m:r>
                            <m:rPr>
                              <m:brk m:alnAt="23"/>
                            </m:rPr>
                            <a:rPr lang="en-US" sz="2000" b="0" i="1" smtClean="0">
                              <a:solidFill>
                                <a:schemeClr val="tx1"/>
                              </a:solidFill>
                              <a:latin typeface="Cambria Math" panose="02040503050406030204" pitchFamily="18" charset="0"/>
                            </a:rPr>
                            <m:t>0</m:t>
                          </m:r>
                        </m:sub>
                        <m:sup>
                          <m:r>
                            <a:rPr lang="en-US" sz="2000" b="0" i="1" smtClean="0">
                              <a:solidFill>
                                <a:schemeClr val="tx1"/>
                              </a:solidFill>
                              <a:latin typeface="Cambria Math" panose="02040503050406030204" pitchFamily="18" charset="0"/>
                            </a:rPr>
                            <m:t>∞</m:t>
                          </m:r>
                        </m:sup>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m:t>
                              </m:r>
                            </m:sub>
                          </m:sSub>
                          <m:r>
                            <a:rPr lang="en-US" sz="2000" b="0" i="1" smtClean="0">
                              <a:solidFill>
                                <a:schemeClr val="tx1"/>
                              </a:solidFill>
                              <a:latin typeface="Cambria Math" panose="02040503050406030204" pitchFamily="18" charset="0"/>
                            </a:rPr>
                            <m:t>𝑑</m:t>
                          </m:r>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𝑘</m:t>
                              </m:r>
                            </m:e>
                            <m:sub>
                              <m:r>
                                <a:rPr lang="en-US" sz="2000" b="0" i="1" smtClean="0">
                                  <a:solidFill>
                                    <a:schemeClr val="tx1"/>
                                  </a:solidFill>
                                  <a:latin typeface="Cambria Math" panose="02040503050406030204" pitchFamily="18" charset="0"/>
                                </a:rPr>
                                <m:t>∥</m:t>
                              </m:r>
                            </m:sub>
                          </m:sSub>
                          <m:r>
                            <a:rPr lang="en-US" sz="2000" i="1">
                              <a:solidFill>
                                <a:schemeClr val="tx1"/>
                              </a:solidFill>
                              <a:latin typeface="Cambria Math" panose="02040503050406030204" pitchFamily="18" charset="0"/>
                              <a:ea typeface="Cambria Math" panose="02040503050406030204" pitchFamily="18" charset="0"/>
                            </a:rPr>
                            <m:t>∙</m:t>
                          </m:r>
                          <m:d>
                            <m:dPr>
                              <m:begChr m:val="["/>
                              <m:endChr m:val="]"/>
                              <m:ctrlPr>
                                <a:rPr lang="en-US" sz="2000" b="0" i="1" smtClean="0">
                                  <a:solidFill>
                                    <a:schemeClr val="tx1"/>
                                  </a:solidFill>
                                  <a:latin typeface="Cambria Math" panose="02040503050406030204" pitchFamily="18" charset="0"/>
                                  <a:ea typeface="Cambria Math" panose="02040503050406030204" pitchFamily="18" charset="0"/>
                                </a:rPr>
                              </m:ctrlPr>
                            </m:dPr>
                            <m:e>
                              <m:f>
                                <m:fPr>
                                  <m:ctrlPr>
                                    <a:rPr lang="en-US" sz="2000" i="1">
                                      <a:solidFill>
                                        <a:schemeClr val="tx1"/>
                                      </a:solidFill>
                                      <a:latin typeface="Cambria Math" panose="02040503050406030204" pitchFamily="18" charset="0"/>
                                    </a:rPr>
                                  </m:ctrlPr>
                                </m:fPr>
                                <m:num>
                                  <m:r>
                                    <a:rPr lang="en-US" sz="2000" i="1">
                                      <a:solidFill>
                                        <a:schemeClr val="tx1"/>
                                      </a:solidFill>
                                      <a:latin typeface="Cambria Math" panose="02040503050406030204" pitchFamily="18" charset="0"/>
                                    </a:rPr>
                                    <m:t>1</m:t>
                                  </m:r>
                                </m:num>
                                <m:den>
                                  <m:r>
                                    <a:rPr lang="en-US" sz="2000" i="1">
                                      <a:solidFill>
                                        <a:schemeClr val="tx1"/>
                                      </a:solidFill>
                                      <a:latin typeface="Cambria Math" panose="02040503050406030204" pitchFamily="18" charset="0"/>
                                    </a:rPr>
                                    <m:t>2</m:t>
                                  </m:r>
                                  <m:r>
                                    <a:rPr lang="en-US" sz="2000" i="1">
                                      <a:solidFill>
                                        <a:schemeClr val="tx1"/>
                                      </a:solidFill>
                                      <a:latin typeface="Cambria Math" panose="02040503050406030204" pitchFamily="18" charset="0"/>
                                    </a:rPr>
                                    <m:t>𝜋</m:t>
                                  </m:r>
                                  <m:r>
                                    <a:rPr lang="en-US" sz="2000" i="1">
                                      <a:solidFill>
                                        <a:schemeClr val="tx1"/>
                                      </a:solidFill>
                                      <a:latin typeface="Cambria Math" panose="02040503050406030204" pitchFamily="18" charset="0"/>
                                    </a:rPr>
                                    <m:t>𝑖</m:t>
                                  </m:r>
                                </m:den>
                              </m:f>
                              <m:d>
                                <m:dPr>
                                  <m:begChr m:val="["/>
                                  <m:endChr m:val="]"/>
                                  <m:ctrlPr>
                                    <a:rPr lang="en-US" sz="2000" i="1">
                                      <a:solidFill>
                                        <a:schemeClr val="tx1"/>
                                      </a:solidFill>
                                      <a:latin typeface="Cambria Math" panose="02040503050406030204" pitchFamily="18" charset="0"/>
                                    </a:rPr>
                                  </m:ctrlPr>
                                </m:dPr>
                                <m:e>
                                  <m:nary>
                                    <m:naryPr>
                                      <m:ctrlPr>
                                        <a:rPr lang="en-US" sz="2000" i="1">
                                          <a:solidFill>
                                            <a:schemeClr val="tx1"/>
                                          </a:solidFill>
                                          <a:latin typeface="Cambria Math" panose="02040503050406030204" pitchFamily="18" charset="0"/>
                                        </a:rPr>
                                      </m:ctrlPr>
                                    </m:naryPr>
                                    <m:sub>
                                      <m:r>
                                        <m:rPr>
                                          <m:brk m:alnAt="23"/>
                                        </m:rPr>
                                        <a:rPr lang="en-US" sz="2000" i="1">
                                          <a:solidFill>
                                            <a:schemeClr val="tx1"/>
                                          </a:solidFill>
                                          <a:latin typeface="Cambria Math" panose="02040503050406030204" pitchFamily="18" charset="0"/>
                                        </a:rPr>
                                        <m:t>𝑖</m:t>
                                      </m:r>
                                      <m:r>
                                        <a:rPr lang="en-US" sz="2000" i="1">
                                          <a:solidFill>
                                            <a:schemeClr val="tx1"/>
                                          </a:solidFill>
                                          <a:latin typeface="Cambria Math" panose="02040503050406030204" pitchFamily="18" charset="0"/>
                                        </a:rPr>
                                        <m:t>∞</m:t>
                                      </m:r>
                                    </m:sub>
                                    <m:sup>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𝑖</m:t>
                                      </m:r>
                                      <m:r>
                                        <a:rPr lang="en-US" sz="2000" i="1">
                                          <a:solidFill>
                                            <a:schemeClr val="tx1"/>
                                          </a:solidFill>
                                          <a:latin typeface="Cambria Math" panose="02040503050406030204" pitchFamily="18" charset="0"/>
                                        </a:rPr>
                                        <m:t>∞</m:t>
                                      </m:r>
                                    </m:sup>
                                    <m:e>
                                      <m:r>
                                        <a:rPr lang="en-US" sz="2000" i="1">
                                          <a:solidFill>
                                            <a:schemeClr val="tx1"/>
                                          </a:solidFill>
                                          <a:latin typeface="Cambria Math" panose="02040503050406030204" pitchFamily="18" charset="0"/>
                                        </a:rPr>
                                        <m:t>𝜔</m:t>
                                      </m:r>
                                      <m:r>
                                        <a:rPr lang="en-US" sz="2000" i="1">
                                          <a:solidFill>
                                            <a:schemeClr val="tx1"/>
                                          </a:solidFill>
                                          <a:latin typeface="Cambria Math" panose="02040503050406030204" pitchFamily="18" charset="0"/>
                                        </a:rPr>
                                        <m:t>𝑑𝑙𝑛</m:t>
                                      </m:r>
                                      <m:sSup>
                                        <m:sSupPr>
                                          <m:ctrlPr>
                                            <a:rPr lang="en-US" sz="2000" i="1">
                                              <a:solidFill>
                                                <a:schemeClr val="tx1"/>
                                              </a:solidFill>
                                              <a:latin typeface="Cambria Math" panose="02040503050406030204" pitchFamily="18" charset="0"/>
                                              <a:ea typeface="Cambria Math" panose="02040503050406030204" pitchFamily="18" charset="0"/>
                                            </a:rPr>
                                          </m:ctrlPr>
                                        </m:sSupPr>
                                        <m:e>
                                          <m:r>
                                            <a:rPr lang="en-US" sz="2000" i="1">
                                              <a:solidFill>
                                                <a:schemeClr val="tx1"/>
                                              </a:solidFill>
                                              <a:latin typeface="Cambria Math" panose="02040503050406030204" pitchFamily="18" charset="0"/>
                                              <a:ea typeface="Cambria Math" panose="02040503050406030204" pitchFamily="18" charset="0"/>
                                            </a:rPr>
                                            <m:t>∆</m:t>
                                          </m:r>
                                        </m:e>
                                        <m:sup>
                                          <m:r>
                                            <a:rPr lang="en-US" sz="2000" i="1">
                                              <a:solidFill>
                                                <a:schemeClr val="tx1"/>
                                              </a:solidFill>
                                              <a:latin typeface="Cambria Math" panose="02040503050406030204" pitchFamily="18" charset="0"/>
                                              <a:ea typeface="Cambria Math" panose="02040503050406030204" pitchFamily="18" charset="0"/>
                                            </a:rPr>
                                            <m:t>+</m:t>
                                          </m:r>
                                          <m:r>
                                            <a:rPr lang="en-US" sz="2000" b="0" i="1" smtClean="0">
                                              <a:solidFill>
                                                <a:schemeClr val="tx1"/>
                                              </a:solidFill>
                                              <a:latin typeface="Cambria Math" panose="02040503050406030204" pitchFamily="18" charset="0"/>
                                              <a:ea typeface="Cambria Math" panose="02040503050406030204" pitchFamily="18" charset="0"/>
                                            </a:rPr>
                                            <m:t>,×</m:t>
                                          </m:r>
                                        </m:sup>
                                      </m:sSup>
                                    </m:e>
                                  </m:nary>
                                </m:e>
                              </m:d>
                            </m:e>
                          </m:d>
                          <m:r>
                            <a:rPr lang="en-US" sz="2000" b="0" i="1" smtClean="0">
                              <a:solidFill>
                                <a:schemeClr val="tx1"/>
                              </a:solidFill>
                              <a:latin typeface="Cambria Math" panose="02040503050406030204" pitchFamily="18" charset="0"/>
                              <a:ea typeface="Cambria Math" panose="02040503050406030204" pitchFamily="18" charset="0"/>
                            </a:rPr>
                            <m:t> </m:t>
                          </m:r>
                        </m:e>
                      </m:nary>
                      <m:r>
                        <a:rPr lang="en-US" sz="2000" i="1">
                          <a:solidFill>
                            <a:schemeClr val="tx1"/>
                          </a:solidFill>
                          <a:latin typeface="Cambria Math" panose="02040503050406030204" pitchFamily="18" charset="0"/>
                          <a:ea typeface="Cambria Math" panose="02040503050406030204" pitchFamily="18" charset="0"/>
                        </a:rPr>
                        <m:t>−</m:t>
                      </m:r>
                      <m:f>
                        <m:fPr>
                          <m:ctrlPr>
                            <a:rPr lang="en-US" sz="2000" b="0" i="1" smtClean="0">
                              <a:solidFill>
                                <a:schemeClr val="tx1"/>
                              </a:solidFill>
                              <a:latin typeface="Cambria Math" panose="02040503050406030204" pitchFamily="18" charset="0"/>
                              <a:ea typeface="Cambria Math" panose="02040503050406030204" pitchFamily="18" charset="0"/>
                            </a:rPr>
                          </m:ctrlPr>
                        </m:fPr>
                        <m:num>
                          <m:r>
                            <a:rPr lang="en-US" sz="2000" b="0" i="1" smtClean="0">
                              <a:solidFill>
                                <a:schemeClr val="tx1"/>
                              </a:solidFill>
                              <a:latin typeface="Cambria Math" panose="02040503050406030204" pitchFamily="18" charset="0"/>
                              <a:ea typeface="Cambria Math" panose="02040503050406030204" pitchFamily="18" charset="0"/>
                            </a:rPr>
                            <m:t>ℏ</m:t>
                          </m:r>
                        </m:num>
                        <m:den>
                          <m:r>
                            <a:rPr lang="en-US" sz="2000" b="0" i="1" smtClean="0">
                              <a:solidFill>
                                <a:schemeClr val="tx1"/>
                              </a:solidFill>
                              <a:latin typeface="Cambria Math" panose="02040503050406030204" pitchFamily="18" charset="0"/>
                              <a:ea typeface="Cambria Math" panose="02040503050406030204" pitchFamily="18" charset="0"/>
                            </a:rPr>
                            <m:t>2</m:t>
                          </m:r>
                        </m:den>
                      </m:f>
                      <m:limLow>
                        <m:limLowPr>
                          <m:ctrlPr>
                            <a:rPr lang="en-US" sz="2000" i="1">
                              <a:solidFill>
                                <a:schemeClr val="tx1"/>
                              </a:solidFill>
                              <a:latin typeface="Cambria Math" panose="02040503050406030204" pitchFamily="18" charset="0"/>
                            </a:rPr>
                          </m:ctrlPr>
                        </m:limLowPr>
                        <m:e>
                          <m:r>
                            <m:rPr>
                              <m:sty m:val="p"/>
                            </m:rPr>
                            <a:rPr lang="en-US" sz="2000">
                              <a:solidFill>
                                <a:schemeClr val="tx1"/>
                              </a:solidFill>
                              <a:latin typeface="Cambria Math" panose="02040503050406030204" pitchFamily="18" charset="0"/>
                            </a:rPr>
                            <m:t>lim</m:t>
                          </m:r>
                        </m:e>
                        <m:lim>
                          <m:r>
                            <a:rPr lang="en-US" sz="2000" i="1">
                              <a:solidFill>
                                <a:schemeClr val="tx1"/>
                              </a:solidFill>
                              <a:latin typeface="Cambria Math" panose="02040503050406030204" pitchFamily="18" charset="0"/>
                            </a:rPr>
                            <m:t>𝑎</m:t>
                          </m:r>
                          <m:r>
                            <a:rPr lang="en-US" sz="2000" i="1">
                              <a:solidFill>
                                <a:schemeClr val="tx1"/>
                              </a:solidFill>
                              <a:latin typeface="Cambria Math" panose="02040503050406030204" pitchFamily="18" charset="0"/>
                              <a:ea typeface="Cambria Math" panose="02040503050406030204" pitchFamily="18" charset="0"/>
                            </a:rPr>
                            <m:t>→</m:t>
                          </m:r>
                          <m:r>
                            <a:rPr lang="en-US" sz="2000" i="1">
                              <a:solidFill>
                                <a:schemeClr val="tx1"/>
                              </a:solidFill>
                              <a:latin typeface="Cambria Math" panose="02040503050406030204" pitchFamily="18" charset="0"/>
                              <a:ea typeface="Cambria Math" panose="02040503050406030204" pitchFamily="18" charset="0"/>
                            </a:rPr>
                            <m:t>∞</m:t>
                          </m:r>
                        </m:lim>
                      </m:limLow>
                      <m:nary>
                        <m:naryPr>
                          <m:ctrlPr>
                            <a:rPr lang="en-US" sz="2000" i="1">
                              <a:solidFill>
                                <a:schemeClr val="tx1"/>
                              </a:solidFill>
                              <a:latin typeface="Cambria Math" panose="02040503050406030204" pitchFamily="18" charset="0"/>
                            </a:rPr>
                          </m:ctrlPr>
                        </m:naryPr>
                        <m:sub>
                          <m:r>
                            <m:rPr>
                              <m:brk m:alnAt="23"/>
                            </m:rPr>
                            <a:rPr lang="en-US" sz="2000" i="1">
                              <a:solidFill>
                                <a:schemeClr val="tx1"/>
                              </a:solidFill>
                              <a:latin typeface="Cambria Math" panose="02040503050406030204" pitchFamily="18" charset="0"/>
                            </a:rPr>
                            <m:t>0</m:t>
                          </m:r>
                        </m:sub>
                        <m:sup>
                          <m:r>
                            <a:rPr lang="en-US" sz="2000" i="1">
                              <a:solidFill>
                                <a:schemeClr val="tx1"/>
                              </a:solidFill>
                              <a:latin typeface="Cambria Math" panose="02040503050406030204" pitchFamily="18" charset="0"/>
                            </a:rPr>
                            <m:t>∞</m:t>
                          </m:r>
                        </m:sup>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𝑘</m:t>
                              </m:r>
                            </m:e>
                            <m:sub>
                              <m:r>
                                <a:rPr lang="en-US" sz="2000" i="1">
                                  <a:solidFill>
                                    <a:schemeClr val="tx1"/>
                                  </a:solidFill>
                                  <a:latin typeface="Cambria Math" panose="02040503050406030204" pitchFamily="18" charset="0"/>
                                </a:rPr>
                                <m:t>∥</m:t>
                              </m:r>
                            </m:sub>
                          </m:sSub>
                          <m:r>
                            <a:rPr lang="en-US" sz="2000" i="1">
                              <a:solidFill>
                                <a:schemeClr val="tx1"/>
                              </a:solidFill>
                              <a:latin typeface="Cambria Math" panose="02040503050406030204" pitchFamily="18" charset="0"/>
                            </a:rPr>
                            <m:t>𝑑</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𝑘</m:t>
                              </m:r>
                            </m:e>
                            <m:sub>
                              <m:r>
                                <a:rPr lang="en-US" sz="2000" i="1">
                                  <a:solidFill>
                                    <a:schemeClr val="tx1"/>
                                  </a:solidFill>
                                  <a:latin typeface="Cambria Math" panose="02040503050406030204" pitchFamily="18" charset="0"/>
                                </a:rPr>
                                <m:t>∥</m:t>
                              </m:r>
                            </m:sub>
                          </m:sSub>
                          <m:r>
                            <a:rPr lang="en-US" sz="2000" i="1">
                              <a:solidFill>
                                <a:schemeClr val="tx1"/>
                              </a:solidFill>
                              <a:latin typeface="Cambria Math" panose="02040503050406030204" pitchFamily="18" charset="0"/>
                              <a:ea typeface="Cambria Math" panose="02040503050406030204" pitchFamily="18" charset="0"/>
                            </a:rPr>
                            <m:t>∙</m:t>
                          </m:r>
                          <m:d>
                            <m:dPr>
                              <m:begChr m:val="["/>
                              <m:endChr m:val="]"/>
                              <m:ctrlPr>
                                <a:rPr lang="en-US" sz="2000" i="1">
                                  <a:solidFill>
                                    <a:schemeClr val="tx1"/>
                                  </a:solidFill>
                                  <a:latin typeface="Cambria Math" panose="02040503050406030204" pitchFamily="18" charset="0"/>
                                  <a:ea typeface="Cambria Math" panose="02040503050406030204" pitchFamily="18" charset="0"/>
                                </a:rPr>
                              </m:ctrlPr>
                            </m:dPr>
                            <m:e>
                              <m:f>
                                <m:fPr>
                                  <m:ctrlPr>
                                    <a:rPr lang="en-US" sz="2000" i="1">
                                      <a:solidFill>
                                        <a:schemeClr val="tx1"/>
                                      </a:solidFill>
                                      <a:latin typeface="Cambria Math" panose="02040503050406030204" pitchFamily="18" charset="0"/>
                                    </a:rPr>
                                  </m:ctrlPr>
                                </m:fPr>
                                <m:num>
                                  <m:r>
                                    <a:rPr lang="en-US" sz="2000" i="1">
                                      <a:solidFill>
                                        <a:schemeClr val="tx1"/>
                                      </a:solidFill>
                                      <a:latin typeface="Cambria Math" panose="02040503050406030204" pitchFamily="18" charset="0"/>
                                    </a:rPr>
                                    <m:t>1</m:t>
                                  </m:r>
                                </m:num>
                                <m:den>
                                  <m:r>
                                    <a:rPr lang="en-US" sz="2000" i="1">
                                      <a:solidFill>
                                        <a:schemeClr val="tx1"/>
                                      </a:solidFill>
                                      <a:latin typeface="Cambria Math" panose="02040503050406030204" pitchFamily="18" charset="0"/>
                                    </a:rPr>
                                    <m:t>2</m:t>
                                  </m:r>
                                  <m:r>
                                    <a:rPr lang="en-US" sz="2000" i="1">
                                      <a:solidFill>
                                        <a:schemeClr val="tx1"/>
                                      </a:solidFill>
                                      <a:latin typeface="Cambria Math" panose="02040503050406030204" pitchFamily="18" charset="0"/>
                                    </a:rPr>
                                    <m:t>𝜋</m:t>
                                  </m:r>
                                  <m:r>
                                    <a:rPr lang="en-US" sz="2000" i="1">
                                      <a:solidFill>
                                        <a:schemeClr val="tx1"/>
                                      </a:solidFill>
                                      <a:latin typeface="Cambria Math" panose="02040503050406030204" pitchFamily="18" charset="0"/>
                                    </a:rPr>
                                    <m:t>𝑖</m:t>
                                  </m:r>
                                </m:den>
                              </m:f>
                              <m:d>
                                <m:dPr>
                                  <m:begChr m:val="["/>
                                  <m:endChr m:val="]"/>
                                  <m:ctrlPr>
                                    <a:rPr lang="en-US" sz="2000" i="1">
                                      <a:solidFill>
                                        <a:schemeClr val="tx1"/>
                                      </a:solidFill>
                                      <a:latin typeface="Cambria Math" panose="02040503050406030204" pitchFamily="18" charset="0"/>
                                    </a:rPr>
                                  </m:ctrlPr>
                                </m:dPr>
                                <m:e>
                                  <m:nary>
                                    <m:naryPr>
                                      <m:ctrlPr>
                                        <a:rPr lang="en-US" sz="2000" i="1">
                                          <a:solidFill>
                                            <a:schemeClr val="tx1"/>
                                          </a:solidFill>
                                          <a:latin typeface="Cambria Math" panose="02040503050406030204" pitchFamily="18" charset="0"/>
                                        </a:rPr>
                                      </m:ctrlPr>
                                    </m:naryPr>
                                    <m:sub>
                                      <m:r>
                                        <m:rPr>
                                          <m:brk m:alnAt="23"/>
                                        </m:rPr>
                                        <a:rPr lang="en-US" sz="2000" i="1">
                                          <a:solidFill>
                                            <a:schemeClr val="tx1"/>
                                          </a:solidFill>
                                          <a:latin typeface="Cambria Math" panose="02040503050406030204" pitchFamily="18" charset="0"/>
                                        </a:rPr>
                                        <m:t>𝑖</m:t>
                                      </m:r>
                                      <m:r>
                                        <a:rPr lang="en-US" sz="2000" i="1">
                                          <a:solidFill>
                                            <a:schemeClr val="tx1"/>
                                          </a:solidFill>
                                          <a:latin typeface="Cambria Math" panose="02040503050406030204" pitchFamily="18" charset="0"/>
                                        </a:rPr>
                                        <m:t>∞</m:t>
                                      </m:r>
                                    </m:sub>
                                    <m:sup>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𝑖</m:t>
                                      </m:r>
                                      <m:r>
                                        <a:rPr lang="en-US" sz="2000" i="1">
                                          <a:solidFill>
                                            <a:schemeClr val="tx1"/>
                                          </a:solidFill>
                                          <a:latin typeface="Cambria Math" panose="02040503050406030204" pitchFamily="18" charset="0"/>
                                        </a:rPr>
                                        <m:t>∞</m:t>
                                      </m:r>
                                    </m:sup>
                                    <m:e>
                                      <m:r>
                                        <a:rPr lang="en-US" sz="2000" i="1">
                                          <a:solidFill>
                                            <a:schemeClr val="tx1"/>
                                          </a:solidFill>
                                          <a:latin typeface="Cambria Math" panose="02040503050406030204" pitchFamily="18" charset="0"/>
                                        </a:rPr>
                                        <m:t>𝜔</m:t>
                                      </m:r>
                                      <m:r>
                                        <a:rPr lang="en-US" sz="2000" i="1">
                                          <a:solidFill>
                                            <a:schemeClr val="tx1"/>
                                          </a:solidFill>
                                          <a:latin typeface="Cambria Math" panose="02040503050406030204" pitchFamily="18" charset="0"/>
                                        </a:rPr>
                                        <m:t>𝑑𝑙𝑛</m:t>
                                      </m:r>
                                      <m:sSup>
                                        <m:sSupPr>
                                          <m:ctrlPr>
                                            <a:rPr lang="en-US" sz="2000" i="1">
                                              <a:solidFill>
                                                <a:schemeClr val="tx1"/>
                                              </a:solidFill>
                                              <a:latin typeface="Cambria Math" panose="02040503050406030204" pitchFamily="18" charset="0"/>
                                              <a:ea typeface="Cambria Math" panose="02040503050406030204" pitchFamily="18" charset="0"/>
                                            </a:rPr>
                                          </m:ctrlPr>
                                        </m:sSupPr>
                                        <m:e>
                                          <m:r>
                                            <a:rPr lang="en-US" sz="2000" i="1">
                                              <a:solidFill>
                                                <a:schemeClr val="tx1"/>
                                              </a:solidFill>
                                              <a:latin typeface="Cambria Math" panose="02040503050406030204" pitchFamily="18" charset="0"/>
                                              <a:ea typeface="Cambria Math" panose="02040503050406030204" pitchFamily="18" charset="0"/>
                                            </a:rPr>
                                            <m:t>∆</m:t>
                                          </m:r>
                                        </m:e>
                                        <m:sup>
                                          <m:r>
                                            <a:rPr lang="en-US" sz="2000" i="1">
                                              <a:solidFill>
                                                <a:schemeClr val="tx1"/>
                                              </a:solidFill>
                                              <a:latin typeface="Cambria Math" panose="02040503050406030204" pitchFamily="18" charset="0"/>
                                              <a:ea typeface="Cambria Math" panose="02040503050406030204" pitchFamily="18" charset="0"/>
                                            </a:rPr>
                                            <m:t>+</m:t>
                                          </m:r>
                                          <m:r>
                                            <a:rPr lang="en-US" sz="2000" b="0" i="1" smtClean="0">
                                              <a:solidFill>
                                                <a:schemeClr val="tx1"/>
                                              </a:solidFill>
                                              <a:latin typeface="Cambria Math" panose="02040503050406030204" pitchFamily="18" charset="0"/>
                                              <a:ea typeface="Cambria Math" panose="02040503050406030204" pitchFamily="18" charset="0"/>
                                            </a:rPr>
                                            <m:t>,×</m:t>
                                          </m:r>
                                        </m:sup>
                                      </m:sSup>
                                    </m:e>
                                  </m:nary>
                                </m:e>
                              </m:d>
                            </m:e>
                          </m:d>
                          <m:r>
                            <a:rPr lang="en-US" sz="2000" i="1">
                              <a:solidFill>
                                <a:schemeClr val="tx1"/>
                              </a:solidFill>
                              <a:latin typeface="Cambria Math" panose="02040503050406030204" pitchFamily="18" charset="0"/>
                              <a:ea typeface="Cambria Math" panose="02040503050406030204" pitchFamily="18" charset="0"/>
                            </a:rPr>
                            <m:t> </m:t>
                          </m:r>
                        </m:e>
                      </m:nary>
                    </m:oMath>
                  </m:oMathPara>
                </a14:m>
                <a:endParaRPr lang="en-US" sz="2000" dirty="0">
                  <a:solidFill>
                    <a:schemeClr val="tx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417199" y="3986652"/>
                <a:ext cx="11313197" cy="1070549"/>
              </a:xfrm>
              <a:prstGeom prst="rect">
                <a:avLst/>
              </a:prstGeom>
              <a:blipFill rotWithShape="1">
                <a:blip r:embed="rId4"/>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2357659" y="5289752"/>
                <a:ext cx="8018028" cy="778868"/>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a:rPr>
                        <m:t>𝐸</m:t>
                      </m:r>
                      <m:d>
                        <m:dPr>
                          <m:ctrlPr>
                            <a:rPr lang="en-US" sz="2000" i="1">
                              <a:solidFill>
                                <a:schemeClr val="bg1"/>
                              </a:solidFill>
                              <a:latin typeface="Cambria Math" panose="02040503050406030204" pitchFamily="18" charset="0"/>
                            </a:rPr>
                          </m:ctrlPr>
                        </m:dPr>
                        <m:e>
                          <m:r>
                            <a:rPr lang="en-US" sz="2000" i="1">
                              <a:solidFill>
                                <a:schemeClr val="bg1"/>
                              </a:solidFill>
                              <a:latin typeface="Cambria Math" panose="02040503050406030204" pitchFamily="18" charset="0"/>
                            </a:rPr>
                            <m:t>𝑎</m:t>
                          </m:r>
                        </m:e>
                      </m:d>
                      <m:r>
                        <a:rPr lang="en-US" sz="2000" i="1">
                          <a:solidFill>
                            <a:schemeClr val="bg1"/>
                          </a:solidFill>
                          <a:latin typeface="Cambria Math" panose="02040503050406030204" pitchFamily="18" charset="0"/>
                        </a:rPr>
                        <m:t>=</m:t>
                      </m:r>
                      <m:f>
                        <m:fPr>
                          <m:ctrlPr>
                            <a:rPr lang="en-US" sz="2000" i="1">
                              <a:solidFill>
                                <a:schemeClr val="bg1"/>
                              </a:solidFill>
                              <a:latin typeface="Cambria Math" panose="02040503050406030204" pitchFamily="18" charset="0"/>
                            </a:rPr>
                          </m:ctrlPr>
                        </m:fPr>
                        <m:num>
                          <m:r>
                            <a:rPr lang="en-US" sz="2000" i="1">
                              <a:solidFill>
                                <a:schemeClr val="bg1"/>
                              </a:solidFill>
                              <a:latin typeface="Cambria Math" panose="02040503050406030204" pitchFamily="18" charset="0"/>
                            </a:rPr>
                            <m:t>ℏ</m:t>
                          </m:r>
                        </m:num>
                        <m:den>
                          <m:r>
                            <a:rPr lang="en-US" sz="2000" i="1">
                              <a:solidFill>
                                <a:schemeClr val="bg1"/>
                              </a:solidFill>
                              <a:latin typeface="Cambria Math" panose="02040503050406030204" pitchFamily="18" charset="0"/>
                            </a:rPr>
                            <m:t>4</m:t>
                          </m:r>
                          <m:r>
                            <a:rPr lang="en-US" sz="2000" i="1">
                              <a:solidFill>
                                <a:schemeClr val="bg1"/>
                              </a:solidFill>
                              <a:latin typeface="Cambria Math" panose="02040503050406030204" pitchFamily="18" charset="0"/>
                            </a:rPr>
                            <m:t>𝜋</m:t>
                          </m:r>
                        </m:den>
                      </m:f>
                      <m:d>
                        <m:dPr>
                          <m:begChr m:val="{"/>
                          <m:endChr m:val="}"/>
                          <m:ctrlPr>
                            <a:rPr lang="en-US" sz="2000" i="1">
                              <a:solidFill>
                                <a:schemeClr val="bg1"/>
                              </a:solidFill>
                              <a:latin typeface="Cambria Math" panose="02040503050406030204" pitchFamily="18" charset="0"/>
                            </a:rPr>
                          </m:ctrlPr>
                        </m:dPr>
                        <m:e>
                          <m:nary>
                            <m:naryPr>
                              <m:ctrlPr>
                                <a:rPr lang="en-US" sz="2000" i="1">
                                  <a:solidFill>
                                    <a:schemeClr val="bg1"/>
                                  </a:solidFill>
                                  <a:latin typeface="Cambria Math" panose="02040503050406030204" pitchFamily="18" charset="0"/>
                                </a:rPr>
                              </m:ctrlPr>
                            </m:naryPr>
                            <m:sub>
                              <m:r>
                                <m:rPr>
                                  <m:brk m:alnAt="23"/>
                                </m:rPr>
                                <a:rPr lang="en-US" sz="2000" i="1">
                                  <a:solidFill>
                                    <a:schemeClr val="bg1"/>
                                  </a:solidFill>
                                  <a:latin typeface="Cambria Math" panose="02040503050406030204" pitchFamily="18" charset="0"/>
                                </a:rPr>
                                <m:t>0</m:t>
                              </m:r>
                            </m:sub>
                            <m:sup>
                              <m:r>
                                <a:rPr lang="en-US" sz="2000" i="1">
                                  <a:solidFill>
                                    <a:schemeClr val="bg1"/>
                                  </a:solidFill>
                                  <a:latin typeface="Cambria Math" panose="02040503050406030204" pitchFamily="18" charset="0"/>
                                </a:rPr>
                                <m:t>∞</m:t>
                              </m:r>
                            </m:sup>
                            <m:e>
                              <m:sSub>
                                <m:sSubPr>
                                  <m:ctrlPr>
                                    <a:rPr lang="en-US" sz="2000" i="1">
                                      <a:solidFill>
                                        <a:schemeClr val="bg1"/>
                                      </a:solidFill>
                                      <a:latin typeface="Cambria Math" panose="02040503050406030204" pitchFamily="18" charset="0"/>
                                    </a:rPr>
                                  </m:ctrlPr>
                                </m:sSubPr>
                                <m:e>
                                  <m:r>
                                    <a:rPr lang="en-US" sz="2000" i="1">
                                      <a:solidFill>
                                        <a:schemeClr val="bg1"/>
                                      </a:solidFill>
                                      <a:latin typeface="Cambria Math" panose="02040503050406030204" pitchFamily="18" charset="0"/>
                                    </a:rPr>
                                    <m:t>𝑘</m:t>
                                  </m:r>
                                </m:e>
                                <m:sub>
                                  <m:r>
                                    <a:rPr lang="en-US" sz="2000" i="1">
                                      <a:solidFill>
                                        <a:schemeClr val="bg1"/>
                                      </a:solidFill>
                                      <a:latin typeface="Cambria Math" panose="02040503050406030204" pitchFamily="18" charset="0"/>
                                    </a:rPr>
                                    <m:t>∥</m:t>
                                  </m:r>
                                </m:sub>
                              </m:sSub>
                              <m:r>
                                <a:rPr lang="en-US" sz="2000" i="1">
                                  <a:solidFill>
                                    <a:schemeClr val="bg1"/>
                                  </a:solidFill>
                                  <a:latin typeface="Cambria Math" panose="02040503050406030204" pitchFamily="18" charset="0"/>
                                </a:rPr>
                                <m:t>𝑑</m:t>
                              </m:r>
                              <m:sSub>
                                <m:sSubPr>
                                  <m:ctrlPr>
                                    <a:rPr lang="en-US" sz="2000" i="1">
                                      <a:solidFill>
                                        <a:schemeClr val="bg1"/>
                                      </a:solidFill>
                                      <a:latin typeface="Cambria Math" panose="02040503050406030204" pitchFamily="18" charset="0"/>
                                    </a:rPr>
                                  </m:ctrlPr>
                                </m:sSubPr>
                                <m:e>
                                  <m:r>
                                    <a:rPr lang="en-US" sz="2000" i="1">
                                      <a:solidFill>
                                        <a:schemeClr val="bg1"/>
                                      </a:solidFill>
                                      <a:latin typeface="Cambria Math" panose="02040503050406030204" pitchFamily="18" charset="0"/>
                                    </a:rPr>
                                    <m:t>𝑘</m:t>
                                  </m:r>
                                </m:e>
                                <m:sub>
                                  <m:r>
                                    <a:rPr lang="en-US" sz="2000" i="1">
                                      <a:solidFill>
                                        <a:schemeClr val="bg1"/>
                                      </a:solidFill>
                                      <a:latin typeface="Cambria Math" panose="02040503050406030204" pitchFamily="18" charset="0"/>
                                    </a:rPr>
                                    <m:t>∥</m:t>
                                  </m:r>
                                </m:sub>
                              </m:sSub>
                            </m:e>
                          </m:nary>
                          <m:d>
                            <m:dPr>
                              <m:begChr m:val="["/>
                              <m:endChr m:val="]"/>
                              <m:ctrlPr>
                                <a:rPr lang="en-US" sz="2000" i="1">
                                  <a:solidFill>
                                    <a:schemeClr val="bg1"/>
                                  </a:solidFill>
                                  <a:latin typeface="Cambria Math" panose="02040503050406030204" pitchFamily="18" charset="0"/>
                                </a:rPr>
                              </m:ctrlPr>
                            </m:dPr>
                            <m:e>
                              <m:nary>
                                <m:naryPr>
                                  <m:ctrlPr>
                                    <a:rPr lang="en-US" sz="2000" i="1">
                                      <a:solidFill>
                                        <a:schemeClr val="bg1"/>
                                      </a:solidFill>
                                      <a:latin typeface="Cambria Math" panose="02040503050406030204" pitchFamily="18" charset="0"/>
                                    </a:rPr>
                                  </m:ctrlPr>
                                </m:naryPr>
                                <m:sub>
                                  <m:r>
                                    <a:rPr lang="en-US" sz="2000" b="0" i="1" smtClean="0">
                                      <a:solidFill>
                                        <a:schemeClr val="bg1"/>
                                      </a:solidFill>
                                      <a:latin typeface="Cambria Math"/>
                                    </a:rPr>
                                    <m:t>−</m:t>
                                  </m:r>
                                  <m:r>
                                    <a:rPr lang="en-US" sz="2000" i="1">
                                      <a:solidFill>
                                        <a:schemeClr val="bg1"/>
                                      </a:solidFill>
                                      <a:latin typeface="Cambria Math" panose="02040503050406030204" pitchFamily="18" charset="0"/>
                                    </a:rPr>
                                    <m:t>∞</m:t>
                                  </m:r>
                                </m:sub>
                                <m:sup>
                                  <m:r>
                                    <a:rPr lang="en-US" sz="2000" i="1">
                                      <a:solidFill>
                                        <a:schemeClr val="bg1"/>
                                      </a:solidFill>
                                      <a:latin typeface="Cambria Math" panose="02040503050406030204" pitchFamily="18" charset="0"/>
                                    </a:rPr>
                                    <m:t>∞</m:t>
                                  </m:r>
                                </m:sup>
                                <m:e>
                                  <m:r>
                                    <a:rPr lang="en-US" sz="2000" i="1">
                                      <a:solidFill>
                                        <a:schemeClr val="bg1"/>
                                      </a:solidFill>
                                      <a:latin typeface="Cambria Math" panose="02040503050406030204" pitchFamily="18" charset="0"/>
                                    </a:rPr>
                                    <m:t>𝜉</m:t>
                                  </m:r>
                                  <m:r>
                                    <a:rPr lang="en-US" sz="2000" i="1">
                                      <a:solidFill>
                                        <a:schemeClr val="bg1"/>
                                      </a:solidFill>
                                      <a:latin typeface="Cambria Math" panose="02040503050406030204" pitchFamily="18" charset="0"/>
                                    </a:rPr>
                                    <m:t>𝑑𝑙𝑛</m:t>
                                  </m:r>
                                  <m:sSup>
                                    <m:sSupPr>
                                      <m:ctrlPr>
                                        <a:rPr lang="en-US" sz="2000" i="1">
                                          <a:solidFill>
                                            <a:schemeClr val="bg1"/>
                                          </a:solidFill>
                                          <a:latin typeface="Cambria Math" panose="02040503050406030204" pitchFamily="18" charset="0"/>
                                          <a:ea typeface="Cambria Math" panose="02040503050406030204" pitchFamily="18" charset="0"/>
                                        </a:rPr>
                                      </m:ctrlPr>
                                    </m:sSupPr>
                                    <m:e>
                                      <m:r>
                                        <a:rPr lang="en-US" sz="2000" i="1">
                                          <a:solidFill>
                                            <a:schemeClr val="bg1"/>
                                          </a:solidFill>
                                          <a:latin typeface="Cambria Math" panose="02040503050406030204" pitchFamily="18" charset="0"/>
                                          <a:ea typeface="Cambria Math" panose="02040503050406030204" pitchFamily="18" charset="0"/>
                                        </a:rPr>
                                        <m:t>∆</m:t>
                                      </m:r>
                                    </m:e>
                                    <m:sup>
                                      <m:r>
                                        <a:rPr lang="en-US" sz="2000" i="1">
                                          <a:solidFill>
                                            <a:schemeClr val="bg1"/>
                                          </a:solidFill>
                                          <a:latin typeface="Cambria Math" panose="02040503050406030204" pitchFamily="18" charset="0"/>
                                          <a:ea typeface="Cambria Math" panose="02040503050406030204" pitchFamily="18" charset="0"/>
                                        </a:rPr>
                                        <m:t>+,×</m:t>
                                      </m:r>
                                    </m:sup>
                                  </m:sSup>
                                </m:e>
                              </m:nary>
                            </m:e>
                          </m:d>
                          <m:r>
                            <a:rPr lang="en-US" sz="2000" i="1">
                              <a:solidFill>
                                <a:schemeClr val="bg1"/>
                              </a:solidFill>
                              <a:latin typeface="Cambria Math" panose="02040503050406030204" pitchFamily="18" charset="0"/>
                              <a:ea typeface="Cambria Math" panose="02040503050406030204" pitchFamily="18" charset="0"/>
                            </a:rPr>
                            <m:t>−</m:t>
                          </m:r>
                          <m:func>
                            <m:funcPr>
                              <m:ctrlPr>
                                <a:rPr lang="en-US" sz="2000" i="1">
                                  <a:solidFill>
                                    <a:schemeClr val="bg1"/>
                                  </a:solidFill>
                                  <a:latin typeface="Cambria Math" panose="02040503050406030204" pitchFamily="18" charset="0"/>
                                  <a:ea typeface="Cambria Math" panose="02040503050406030204" pitchFamily="18" charset="0"/>
                                </a:rPr>
                              </m:ctrlPr>
                            </m:funcPr>
                            <m:fName>
                              <m:limLow>
                                <m:limLowPr>
                                  <m:ctrlPr>
                                    <a:rPr lang="en-US" sz="2000" i="1">
                                      <a:solidFill>
                                        <a:schemeClr val="bg1"/>
                                      </a:solidFill>
                                      <a:latin typeface="Cambria Math" panose="02040503050406030204" pitchFamily="18" charset="0"/>
                                      <a:ea typeface="Cambria Math" panose="02040503050406030204" pitchFamily="18" charset="0"/>
                                    </a:rPr>
                                  </m:ctrlPr>
                                </m:limLowPr>
                                <m:e>
                                  <m:r>
                                    <m:rPr>
                                      <m:sty m:val="p"/>
                                    </m:rPr>
                                    <a:rPr lang="en-US" sz="2000">
                                      <a:solidFill>
                                        <a:schemeClr val="bg1"/>
                                      </a:solidFill>
                                      <a:latin typeface="Cambria Math" panose="02040503050406030204" pitchFamily="18" charset="0"/>
                                      <a:ea typeface="Cambria Math" panose="02040503050406030204" pitchFamily="18" charset="0"/>
                                    </a:rPr>
                                    <m:t>lim</m:t>
                                  </m:r>
                                </m:e>
                                <m:lim>
                                  <m:r>
                                    <a:rPr lang="en-US" sz="2000" i="1">
                                      <a:solidFill>
                                        <a:schemeClr val="bg1"/>
                                      </a:solidFill>
                                      <a:latin typeface="Cambria Math" panose="02040503050406030204" pitchFamily="18" charset="0"/>
                                      <a:ea typeface="Cambria Math" panose="02040503050406030204" pitchFamily="18" charset="0"/>
                                    </a:rPr>
                                    <m:t>𝑎</m:t>
                                  </m:r>
                                  <m:r>
                                    <a:rPr lang="en-US" sz="2000" i="1">
                                      <a:solidFill>
                                        <a:schemeClr val="bg1"/>
                                      </a:solidFill>
                                      <a:latin typeface="Cambria Math" panose="02040503050406030204" pitchFamily="18" charset="0"/>
                                      <a:ea typeface="Cambria Math" panose="02040503050406030204" pitchFamily="18" charset="0"/>
                                    </a:rPr>
                                    <m:t>→</m:t>
                                  </m:r>
                                  <m:r>
                                    <a:rPr lang="en-US" sz="2000" i="1">
                                      <a:solidFill>
                                        <a:schemeClr val="bg1"/>
                                      </a:solidFill>
                                      <a:latin typeface="Cambria Math" panose="02040503050406030204" pitchFamily="18" charset="0"/>
                                      <a:ea typeface="Cambria Math" panose="02040503050406030204" pitchFamily="18" charset="0"/>
                                    </a:rPr>
                                    <m:t>∞</m:t>
                                  </m:r>
                                </m:lim>
                              </m:limLow>
                            </m:fName>
                            <m:e>
                              <m:nary>
                                <m:naryPr>
                                  <m:ctrlPr>
                                    <a:rPr lang="en-US" sz="2000" i="1">
                                      <a:solidFill>
                                        <a:schemeClr val="bg1"/>
                                      </a:solidFill>
                                      <a:latin typeface="Cambria Math" panose="02040503050406030204" pitchFamily="18" charset="0"/>
                                    </a:rPr>
                                  </m:ctrlPr>
                                </m:naryPr>
                                <m:sub>
                                  <m:r>
                                    <m:rPr>
                                      <m:brk m:alnAt="23"/>
                                    </m:rPr>
                                    <a:rPr lang="en-US" sz="2000" i="1">
                                      <a:solidFill>
                                        <a:schemeClr val="bg1"/>
                                      </a:solidFill>
                                      <a:latin typeface="Cambria Math" panose="02040503050406030204" pitchFamily="18" charset="0"/>
                                    </a:rPr>
                                    <m:t>0</m:t>
                                  </m:r>
                                </m:sub>
                                <m:sup>
                                  <m:r>
                                    <a:rPr lang="en-US" sz="2000" i="1">
                                      <a:solidFill>
                                        <a:schemeClr val="bg1"/>
                                      </a:solidFill>
                                      <a:latin typeface="Cambria Math" panose="02040503050406030204" pitchFamily="18" charset="0"/>
                                    </a:rPr>
                                    <m:t>∞</m:t>
                                  </m:r>
                                </m:sup>
                                <m:e>
                                  <m:sSub>
                                    <m:sSubPr>
                                      <m:ctrlPr>
                                        <a:rPr lang="en-US" sz="2000" i="1">
                                          <a:solidFill>
                                            <a:schemeClr val="bg1"/>
                                          </a:solidFill>
                                          <a:latin typeface="Cambria Math" panose="02040503050406030204" pitchFamily="18" charset="0"/>
                                        </a:rPr>
                                      </m:ctrlPr>
                                    </m:sSubPr>
                                    <m:e>
                                      <m:r>
                                        <a:rPr lang="en-US" sz="2000" i="1">
                                          <a:solidFill>
                                            <a:schemeClr val="bg1"/>
                                          </a:solidFill>
                                          <a:latin typeface="Cambria Math" panose="02040503050406030204" pitchFamily="18" charset="0"/>
                                        </a:rPr>
                                        <m:t>𝑘</m:t>
                                      </m:r>
                                    </m:e>
                                    <m:sub>
                                      <m:r>
                                        <a:rPr lang="en-US" sz="2000" i="1">
                                          <a:solidFill>
                                            <a:schemeClr val="bg1"/>
                                          </a:solidFill>
                                          <a:latin typeface="Cambria Math" panose="02040503050406030204" pitchFamily="18" charset="0"/>
                                        </a:rPr>
                                        <m:t>∥</m:t>
                                      </m:r>
                                    </m:sub>
                                  </m:sSub>
                                  <m:r>
                                    <a:rPr lang="en-US" sz="2000" i="1">
                                      <a:solidFill>
                                        <a:schemeClr val="bg1"/>
                                      </a:solidFill>
                                      <a:latin typeface="Cambria Math" panose="02040503050406030204" pitchFamily="18" charset="0"/>
                                    </a:rPr>
                                    <m:t>𝑑</m:t>
                                  </m:r>
                                  <m:sSub>
                                    <m:sSubPr>
                                      <m:ctrlPr>
                                        <a:rPr lang="en-US" sz="2000" i="1">
                                          <a:solidFill>
                                            <a:schemeClr val="bg1"/>
                                          </a:solidFill>
                                          <a:latin typeface="Cambria Math" panose="02040503050406030204" pitchFamily="18" charset="0"/>
                                        </a:rPr>
                                      </m:ctrlPr>
                                    </m:sSubPr>
                                    <m:e>
                                      <m:r>
                                        <a:rPr lang="en-US" sz="2000" i="1">
                                          <a:solidFill>
                                            <a:schemeClr val="bg1"/>
                                          </a:solidFill>
                                          <a:latin typeface="Cambria Math" panose="02040503050406030204" pitchFamily="18" charset="0"/>
                                        </a:rPr>
                                        <m:t>𝑘</m:t>
                                      </m:r>
                                    </m:e>
                                    <m:sub>
                                      <m:r>
                                        <a:rPr lang="en-US" sz="2000" i="1">
                                          <a:solidFill>
                                            <a:schemeClr val="bg1"/>
                                          </a:solidFill>
                                          <a:latin typeface="Cambria Math" panose="02040503050406030204" pitchFamily="18" charset="0"/>
                                        </a:rPr>
                                        <m:t>∥</m:t>
                                      </m:r>
                                    </m:sub>
                                  </m:sSub>
                                </m:e>
                              </m:nary>
                              <m:d>
                                <m:dPr>
                                  <m:begChr m:val="["/>
                                  <m:endChr m:val="]"/>
                                  <m:ctrlPr>
                                    <a:rPr lang="en-US" sz="2000" i="1">
                                      <a:solidFill>
                                        <a:schemeClr val="bg1"/>
                                      </a:solidFill>
                                      <a:latin typeface="Cambria Math" panose="02040503050406030204" pitchFamily="18" charset="0"/>
                                    </a:rPr>
                                  </m:ctrlPr>
                                </m:dPr>
                                <m:e>
                                  <m:nary>
                                    <m:naryPr>
                                      <m:ctrlPr>
                                        <a:rPr lang="en-US" sz="2000" i="1">
                                          <a:solidFill>
                                            <a:schemeClr val="bg1"/>
                                          </a:solidFill>
                                          <a:latin typeface="Cambria Math" panose="02040503050406030204" pitchFamily="18" charset="0"/>
                                        </a:rPr>
                                      </m:ctrlPr>
                                    </m:naryPr>
                                    <m:sub>
                                      <m:r>
                                        <a:rPr lang="en-US" sz="2000" b="0" i="1" smtClean="0">
                                          <a:solidFill>
                                            <a:schemeClr val="bg1"/>
                                          </a:solidFill>
                                          <a:latin typeface="Cambria Math"/>
                                        </a:rPr>
                                        <m:t>−</m:t>
                                      </m:r>
                                      <m:r>
                                        <a:rPr lang="en-US" sz="2000" i="1">
                                          <a:solidFill>
                                            <a:schemeClr val="bg1"/>
                                          </a:solidFill>
                                          <a:latin typeface="Cambria Math" panose="02040503050406030204" pitchFamily="18" charset="0"/>
                                        </a:rPr>
                                        <m:t>∞</m:t>
                                      </m:r>
                                    </m:sub>
                                    <m:sup>
                                      <m:r>
                                        <a:rPr lang="en-US" sz="2000" i="1">
                                          <a:solidFill>
                                            <a:schemeClr val="bg1"/>
                                          </a:solidFill>
                                          <a:latin typeface="Cambria Math" panose="02040503050406030204" pitchFamily="18" charset="0"/>
                                        </a:rPr>
                                        <m:t>∞</m:t>
                                      </m:r>
                                    </m:sup>
                                    <m:e>
                                      <m:r>
                                        <a:rPr lang="en-US" sz="2000" i="1">
                                          <a:solidFill>
                                            <a:schemeClr val="bg1"/>
                                          </a:solidFill>
                                          <a:latin typeface="Cambria Math" panose="02040503050406030204" pitchFamily="18" charset="0"/>
                                        </a:rPr>
                                        <m:t>𝜉</m:t>
                                      </m:r>
                                      <m:r>
                                        <a:rPr lang="en-US" sz="2000" i="1">
                                          <a:solidFill>
                                            <a:schemeClr val="bg1"/>
                                          </a:solidFill>
                                          <a:latin typeface="Cambria Math" panose="02040503050406030204" pitchFamily="18" charset="0"/>
                                        </a:rPr>
                                        <m:t>𝑑𝑙𝑛</m:t>
                                      </m:r>
                                      <m:sSup>
                                        <m:sSupPr>
                                          <m:ctrlPr>
                                            <a:rPr lang="en-US" sz="2000" i="1">
                                              <a:solidFill>
                                                <a:schemeClr val="bg1"/>
                                              </a:solidFill>
                                              <a:latin typeface="Cambria Math" panose="02040503050406030204" pitchFamily="18" charset="0"/>
                                              <a:ea typeface="Cambria Math" panose="02040503050406030204" pitchFamily="18" charset="0"/>
                                            </a:rPr>
                                          </m:ctrlPr>
                                        </m:sSupPr>
                                        <m:e>
                                          <m:r>
                                            <a:rPr lang="en-US" sz="2000" i="1">
                                              <a:solidFill>
                                                <a:schemeClr val="bg1"/>
                                              </a:solidFill>
                                              <a:latin typeface="Cambria Math" panose="02040503050406030204" pitchFamily="18" charset="0"/>
                                              <a:ea typeface="Cambria Math" panose="02040503050406030204" pitchFamily="18" charset="0"/>
                                            </a:rPr>
                                            <m:t>∆</m:t>
                                          </m:r>
                                        </m:e>
                                        <m:sup>
                                          <m:r>
                                            <a:rPr lang="en-US" sz="2000" i="1">
                                              <a:solidFill>
                                                <a:schemeClr val="bg1"/>
                                              </a:solidFill>
                                              <a:latin typeface="Cambria Math" panose="02040503050406030204" pitchFamily="18" charset="0"/>
                                              <a:ea typeface="Cambria Math" panose="02040503050406030204" pitchFamily="18" charset="0"/>
                                            </a:rPr>
                                            <m:t>+,×</m:t>
                                          </m:r>
                                        </m:sup>
                                      </m:sSup>
                                    </m:e>
                                  </m:nary>
                                </m:e>
                              </m:d>
                            </m:e>
                          </m:func>
                        </m:e>
                      </m:d>
                    </m:oMath>
                  </m:oMathPara>
                </a14:m>
                <a:endParaRPr lang="he-IL" sz="2000" dirty="0">
                  <a:solidFill>
                    <a:schemeClr val="bg1"/>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357659" y="5289752"/>
                <a:ext cx="8018028" cy="778868"/>
              </a:xfrm>
              <a:prstGeom prst="rect">
                <a:avLst/>
              </a:prstGeom>
              <a:blipFill rotWithShape="1">
                <a:blip r:embed="rId5"/>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382296" y="2583724"/>
                <a:ext cx="1950727" cy="8498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supHide m:val="on"/>
                          <m:ctrlPr>
                            <a:rPr lang="en-US" sz="2400" i="1">
                              <a:latin typeface="Cambria Math" panose="02040503050406030204" pitchFamily="18" charset="0"/>
                              <a:ea typeface="Cambria Math" panose="02040503050406030204" pitchFamily="18" charset="0"/>
                            </a:rPr>
                          </m:ctrlPr>
                        </m:naryPr>
                        <m:sub>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𝐶</m:t>
                              </m:r>
                            </m:e>
                            <m:sup>
                              <m:r>
                                <a:rPr lang="en-US" sz="2400" i="1">
                                  <a:latin typeface="Cambria Math" panose="02040503050406030204" pitchFamily="18" charset="0"/>
                                  <a:ea typeface="Cambria Math" panose="02040503050406030204" pitchFamily="18" charset="0"/>
                                </a:rPr>
                                <m:t>+</m:t>
                              </m:r>
                            </m:sup>
                          </m:sSup>
                        </m:sub>
                        <m:sup/>
                        <m:e>
                          <m:r>
                            <a:rPr lang="en-US" sz="2400" i="1">
                              <a:latin typeface="Cambria Math" panose="02040503050406030204" pitchFamily="18" charset="0"/>
                            </a:rPr>
                            <m:t>𝜔</m:t>
                          </m:r>
                          <m:r>
                            <a:rPr lang="en-US" sz="2400" i="1">
                              <a:latin typeface="Cambria Math" panose="02040503050406030204" pitchFamily="18" charset="0"/>
                            </a:rPr>
                            <m:t>𝑑𝑙𝑛</m:t>
                          </m:r>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m:t>
                              </m:r>
                            </m:e>
                            <m:sup>
                              <m:r>
                                <a:rPr lang="en-US" sz="2400" i="1">
                                  <a:latin typeface="Cambria Math" panose="02040503050406030204" pitchFamily="18" charset="0"/>
                                  <a:ea typeface="Cambria Math" panose="02040503050406030204" pitchFamily="18" charset="0"/>
                                </a:rPr>
                                <m:t>×,+</m:t>
                              </m:r>
                            </m:sup>
                          </m:sSup>
                        </m:e>
                      </m:nary>
                    </m:oMath>
                  </m:oMathPara>
                </a14:m>
                <a:endParaRPr lang="he-IL" sz="2400" dirty="0"/>
              </a:p>
            </p:txBody>
          </p:sp>
        </mc:Choice>
        <mc:Fallback xmlns="">
          <p:sp>
            <p:nvSpPr>
              <p:cNvPr id="4" name="Rectangle 3"/>
              <p:cNvSpPr>
                <a:spLocks noRot="1" noChangeAspect="1" noMove="1" noResize="1" noEditPoints="1" noAdjustHandles="1" noChangeArrowheads="1" noChangeShapeType="1" noTextEdit="1"/>
              </p:cNvSpPr>
              <p:nvPr/>
            </p:nvSpPr>
            <p:spPr>
              <a:xfrm>
                <a:off x="1382296" y="2583724"/>
                <a:ext cx="1950727" cy="849848"/>
              </a:xfrm>
              <a:prstGeom prst="rect">
                <a:avLst/>
              </a:prstGeom>
              <a:blipFill rotWithShape="1">
                <a:blip r:embed="rId6"/>
                <a:stretch>
                  <a:fillRect/>
                </a:stretch>
              </a:blipFill>
            </p:spPr>
            <p:txBody>
              <a:bodyPr/>
              <a:lstStyle/>
              <a:p>
                <a:r>
                  <a:rPr lang="he-IL">
                    <a:noFill/>
                  </a:rPr>
                  <a:t> </a:t>
                </a:r>
              </a:p>
            </p:txBody>
          </p:sp>
        </mc:Fallback>
      </mc:AlternateContent>
      <p:sp>
        <p:nvSpPr>
          <p:cNvPr id="7" name="TextBox 6"/>
          <p:cNvSpPr txBox="1"/>
          <p:nvPr/>
        </p:nvSpPr>
        <p:spPr>
          <a:xfrm>
            <a:off x="3263091" y="2760920"/>
            <a:ext cx="2899873" cy="400110"/>
          </a:xfrm>
          <a:prstGeom prst="rect">
            <a:avLst/>
          </a:prstGeom>
          <a:noFill/>
        </p:spPr>
        <p:txBody>
          <a:bodyPr wrap="square" rtlCol="1">
            <a:spAutoFit/>
          </a:bodyPr>
          <a:lstStyle/>
          <a:p>
            <a:r>
              <a:rPr lang="en-US" sz="2000" dirty="0">
                <a:latin typeface="+mj-lt"/>
              </a:rPr>
              <a:t>independent of a</a:t>
            </a:r>
            <a:endParaRPr lang="he-IL" sz="2000" dirty="0">
              <a:latin typeface="+mj-lt"/>
            </a:endParaRPr>
          </a:p>
        </p:txBody>
      </p:sp>
      <p:sp>
        <p:nvSpPr>
          <p:cNvPr id="9" name="Right Arrow 8"/>
          <p:cNvSpPr/>
          <p:nvPr/>
        </p:nvSpPr>
        <p:spPr>
          <a:xfrm>
            <a:off x="576673" y="2818927"/>
            <a:ext cx="560465" cy="28409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10" name="TextBox 9"/>
              <p:cNvSpPr txBox="1"/>
              <p:nvPr/>
            </p:nvSpPr>
            <p:spPr>
              <a:xfrm>
                <a:off x="727826" y="5490673"/>
                <a:ext cx="1707647" cy="400110"/>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a:rPr>
                        <m:t>𝜉</m:t>
                      </m:r>
                      <m:r>
                        <a:rPr lang="en-US" sz="2000" b="0" i="1" smtClean="0">
                          <a:solidFill>
                            <a:schemeClr val="bg1"/>
                          </a:solidFill>
                          <a:latin typeface="Cambria Math"/>
                        </a:rPr>
                        <m:t>=−</m:t>
                      </m:r>
                      <m:r>
                        <a:rPr lang="en-US" sz="2000" b="0" i="1" smtClean="0">
                          <a:solidFill>
                            <a:schemeClr val="bg1"/>
                          </a:solidFill>
                          <a:latin typeface="Cambria Math"/>
                        </a:rPr>
                        <m:t>𝑖</m:t>
                      </m:r>
                      <m:r>
                        <a:rPr lang="en-US" sz="2000" b="0" i="1" smtClean="0">
                          <a:solidFill>
                            <a:schemeClr val="bg1"/>
                          </a:solidFill>
                          <a:latin typeface="Cambria Math"/>
                        </a:rPr>
                        <m:t>𝜔</m:t>
                      </m:r>
                      <m:r>
                        <a:rPr lang="en-US" sz="2000" b="0" i="1" smtClean="0">
                          <a:solidFill>
                            <a:schemeClr val="bg1"/>
                          </a:solidFill>
                          <a:latin typeface="Cambria Math"/>
                        </a:rPr>
                        <m:t>    ⇒</m:t>
                      </m:r>
                    </m:oMath>
                  </m:oMathPara>
                </a14:m>
                <a:endParaRPr lang="he-IL" sz="2000" dirty="0">
                  <a:solidFill>
                    <a:schemeClr val="bg1"/>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727826" y="5490673"/>
                <a:ext cx="1707647" cy="400110"/>
              </a:xfrm>
              <a:prstGeom prst="rect">
                <a:avLst/>
              </a:prstGeom>
              <a:blipFill rotWithShape="1">
                <a:blip r:embed="rId7"/>
                <a:stretch>
                  <a:fillRect b="-18462"/>
                </a:stretch>
              </a:blipFill>
            </p:spPr>
            <p:txBody>
              <a:bodyPr/>
              <a:lstStyle/>
              <a:p>
                <a:r>
                  <a:rPr lang="he-IL">
                    <a:noFill/>
                  </a:rPr>
                  <a:t> </a:t>
                </a:r>
              </a:p>
            </p:txBody>
          </p:sp>
        </mc:Fallback>
      </mc:AlternateContent>
      <p:grpSp>
        <p:nvGrpSpPr>
          <p:cNvPr id="11" name="Group 10"/>
          <p:cNvGrpSpPr/>
          <p:nvPr/>
        </p:nvGrpSpPr>
        <p:grpSpPr>
          <a:xfrm>
            <a:off x="7887811" y="221972"/>
            <a:ext cx="3956660" cy="3211600"/>
            <a:chOff x="6802530" y="1442758"/>
            <a:chExt cx="4910417" cy="4406913"/>
          </a:xfrm>
        </p:grpSpPr>
        <p:grpSp>
          <p:nvGrpSpPr>
            <p:cNvPr id="12" name="Group 11"/>
            <p:cNvGrpSpPr/>
            <p:nvPr/>
          </p:nvGrpSpPr>
          <p:grpSpPr>
            <a:xfrm>
              <a:off x="6802530" y="1442758"/>
              <a:ext cx="4910417" cy="4305473"/>
              <a:chOff x="3121959" y="2929300"/>
              <a:chExt cx="3725340" cy="3366338"/>
            </a:xfrm>
          </p:grpSpPr>
          <p:sp>
            <p:nvSpPr>
              <p:cNvPr id="15" name="Chord 14"/>
              <p:cNvSpPr/>
              <p:nvPr/>
            </p:nvSpPr>
            <p:spPr>
              <a:xfrm rot="10800000">
                <a:off x="3121959" y="3560218"/>
                <a:ext cx="2391335" cy="2350511"/>
              </a:xfrm>
              <a:prstGeom prst="chord">
                <a:avLst>
                  <a:gd name="adj1" fmla="val 5520081"/>
                  <a:gd name="adj2" fmla="val 1608029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4182607" y="2929300"/>
                <a:ext cx="1330687" cy="3366338"/>
                <a:chOff x="4182607" y="2918575"/>
                <a:chExt cx="1330687" cy="3366338"/>
              </a:xfrm>
            </p:grpSpPr>
            <p:cxnSp>
              <p:nvCxnSpPr>
                <p:cNvPr id="20" name="Straight Arrow Connector 19"/>
                <p:cNvCxnSpPr/>
                <p:nvPr/>
              </p:nvCxnSpPr>
              <p:spPr>
                <a:xfrm flipH="1" flipV="1">
                  <a:off x="4343400" y="3175000"/>
                  <a:ext cx="1" cy="31099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flipV="1">
                  <a:off x="4357728" y="4119254"/>
                  <a:ext cx="979043" cy="6410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4788416" y="4439756"/>
                      <a:ext cx="7248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4788416" y="4439756"/>
                      <a:ext cx="724878" cy="276999"/>
                    </a:xfrm>
                    <a:prstGeom prst="rect">
                      <a:avLst/>
                    </a:prstGeom>
                    <a:blipFill rotWithShape="0">
                      <a:blip r:embed="rId8"/>
                      <a:stretch>
                        <a:fillRect/>
                      </a:stretch>
                    </a:blipFill>
                  </p:spPr>
                  <p:txBody>
                    <a:bodyPr/>
                    <a:lstStyle/>
                    <a:p>
                      <a:r>
                        <a:rPr lang="en-US">
                          <a:noFill/>
                        </a:rPr>
                        <a:t> </a:t>
                      </a:r>
                    </a:p>
                  </p:txBody>
                </p:sp>
              </mc:Fallback>
            </mc:AlternateContent>
            <p:cxnSp>
              <p:nvCxnSpPr>
                <p:cNvPr id="23" name="Straight Arrow Connector 22"/>
                <p:cNvCxnSpPr/>
                <p:nvPr/>
              </p:nvCxnSpPr>
              <p:spPr>
                <a:xfrm flipH="1" flipV="1">
                  <a:off x="4710041" y="3613591"/>
                  <a:ext cx="162212" cy="702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4346490" y="5152201"/>
                  <a:ext cx="11238" cy="3130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4344281" y="3613591"/>
                  <a:ext cx="943" cy="2892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5426627" y="4293912"/>
                  <a:ext cx="70981" cy="2181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902059" y="5607018"/>
                  <a:ext cx="231517" cy="1375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5016956" y="3562737"/>
                      <a:ext cx="33566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𝐶</m:t>
                                </m:r>
                              </m:e>
                              <m:sup>
                                <m:r>
                                  <a:rPr lang="en-US" b="0" i="1" smtClean="0">
                                    <a:latin typeface="Cambria Math" panose="02040503050406030204" pitchFamily="18" charset="0"/>
                                  </a:rPr>
                                  <m:t>+</m:t>
                                </m:r>
                              </m:sup>
                            </m:sSup>
                          </m:oMath>
                        </m:oMathPara>
                      </a14:m>
                      <a:endParaRPr lang="en-US" dirty="0"/>
                    </a:p>
                  </p:txBody>
                </p:sp>
              </mc:Choice>
              <mc:Fallback xmlns="">
                <p:sp>
                  <p:nvSpPr>
                    <p:cNvPr id="41" name="TextBox 40"/>
                    <p:cNvSpPr txBox="1">
                      <a:spLocks noRot="1" noChangeAspect="1" noMove="1" noResize="1" noEditPoints="1" noAdjustHandles="1" noChangeArrowheads="1" noChangeShapeType="1" noTextEdit="1"/>
                    </p:cNvSpPr>
                    <p:nvPr/>
                  </p:nvSpPr>
                  <p:spPr>
                    <a:xfrm>
                      <a:off x="5016956" y="3562737"/>
                      <a:ext cx="335668" cy="276999"/>
                    </a:xfrm>
                    <a:prstGeom prst="rect">
                      <a:avLst/>
                    </a:prstGeom>
                    <a:blipFill rotWithShape="0">
                      <a:blip r:embed="rId9"/>
                      <a:stretch>
                        <a:fillRect l="-13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4182607" y="2918575"/>
                      <a:ext cx="33900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𝐼𝑚</m:t>
                            </m:r>
                          </m:oMath>
                        </m:oMathPara>
                      </a14:m>
                      <a:endParaRPr 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4182607" y="2918575"/>
                      <a:ext cx="339004" cy="276999"/>
                    </a:xfrm>
                    <a:prstGeom prst="rect">
                      <a:avLst/>
                    </a:prstGeom>
                    <a:blipFill rotWithShape="0">
                      <a:blip r:embed="rId10"/>
                      <a:stretch>
                        <a:fillRect/>
                      </a:stretch>
                    </a:blipFill>
                  </p:spPr>
                  <p:txBody>
                    <a:bodyPr/>
                    <a:lstStyle/>
                    <a:p>
                      <a:r>
                        <a:rPr lang="en-US">
                          <a:noFill/>
                        </a:rPr>
                        <a:t> </a:t>
                      </a:r>
                    </a:p>
                  </p:txBody>
                </p:sp>
              </mc:Fallback>
            </mc:AlternateContent>
          </p:grpSp>
          <p:grpSp>
            <p:nvGrpSpPr>
              <p:cNvPr id="17" name="Group 16"/>
              <p:cNvGrpSpPr/>
              <p:nvPr/>
            </p:nvGrpSpPr>
            <p:grpSpPr>
              <a:xfrm>
                <a:off x="3482789" y="4628483"/>
                <a:ext cx="3364510" cy="276999"/>
                <a:chOff x="3482789" y="4628483"/>
                <a:chExt cx="3364510" cy="276999"/>
              </a:xfrm>
            </p:grpSpPr>
            <p:cxnSp>
              <p:nvCxnSpPr>
                <p:cNvPr id="18" name="Straight Arrow Connector 17"/>
                <p:cNvCxnSpPr/>
                <p:nvPr/>
              </p:nvCxnSpPr>
              <p:spPr>
                <a:xfrm flipV="1">
                  <a:off x="3482789" y="4753536"/>
                  <a:ext cx="2931459" cy="134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6528044" y="4628483"/>
                      <a:ext cx="31925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𝑅𝑒</m:t>
                            </m:r>
                          </m:oMath>
                        </m:oMathPara>
                      </a14:m>
                      <a:endParaRPr 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6528044" y="4628483"/>
                      <a:ext cx="319255" cy="276999"/>
                    </a:xfrm>
                    <a:prstGeom prst="rect">
                      <a:avLst/>
                    </a:prstGeom>
                    <a:blipFill rotWithShape="0">
                      <a:blip r:embed="rId11"/>
                      <a:stretch>
                        <a:fillRect r="-1449"/>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13" name="TextBox 12"/>
                <p:cNvSpPr txBox="1"/>
                <p:nvPr/>
              </p:nvSpPr>
              <p:spPr>
                <a:xfrm>
                  <a:off x="8373349" y="1703446"/>
                  <a:ext cx="518091" cy="369332"/>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𝑖</m:t>
                        </m:r>
                        <m:r>
                          <a:rPr lang="en-US" b="0" i="1" smtClean="0">
                            <a:latin typeface="Cambria Math"/>
                          </a:rPr>
                          <m:t>∞</m:t>
                        </m:r>
                      </m:oMath>
                    </m:oMathPara>
                  </a14:m>
                  <a:endParaRPr lang="he-IL" dirty="0"/>
                </a:p>
              </p:txBody>
            </p:sp>
          </mc:Choice>
          <mc:Fallback xmlns="">
            <p:sp>
              <p:nvSpPr>
                <p:cNvPr id="2" name="TextBox 1"/>
                <p:cNvSpPr txBox="1">
                  <a:spLocks noRot="1" noChangeAspect="1" noMove="1" noResize="1" noEditPoints="1" noAdjustHandles="1" noChangeArrowheads="1" noChangeShapeType="1" noTextEdit="1"/>
                </p:cNvSpPr>
                <p:nvPr/>
              </p:nvSpPr>
              <p:spPr>
                <a:xfrm>
                  <a:off x="8373349" y="1703446"/>
                  <a:ext cx="518091" cy="369332"/>
                </a:xfrm>
                <a:prstGeom prst="rect">
                  <a:avLst/>
                </a:prstGeom>
                <a:blipFill rotWithShape="1">
                  <a:blip r:embed="rId12"/>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8373349" y="5480339"/>
                  <a:ext cx="691215" cy="369332"/>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m:t>
                        </m:r>
                        <m:r>
                          <a:rPr lang="en-US" b="0" i="1" smtClean="0">
                            <a:latin typeface="Cambria Math"/>
                          </a:rPr>
                          <m:t>𝑖</m:t>
                        </m:r>
                        <m:r>
                          <a:rPr lang="en-US" b="0" i="1" smtClean="0">
                            <a:latin typeface="Cambria Math"/>
                          </a:rPr>
                          <m:t>∞</m:t>
                        </m:r>
                      </m:oMath>
                    </m:oMathPara>
                  </a14:m>
                  <a:endParaRPr lang="he-IL" dirty="0"/>
                </a:p>
              </p:txBody>
            </p:sp>
          </mc:Choice>
          <mc:Fallback xmlns="">
            <p:sp>
              <p:nvSpPr>
                <p:cNvPr id="23" name="TextBox 22"/>
                <p:cNvSpPr txBox="1">
                  <a:spLocks noRot="1" noChangeAspect="1" noMove="1" noResize="1" noEditPoints="1" noAdjustHandles="1" noChangeArrowheads="1" noChangeShapeType="1" noTextEdit="1"/>
                </p:cNvSpPr>
                <p:nvPr/>
              </p:nvSpPr>
              <p:spPr>
                <a:xfrm>
                  <a:off x="8373349" y="5480339"/>
                  <a:ext cx="691215" cy="369332"/>
                </a:xfrm>
                <a:prstGeom prst="rect">
                  <a:avLst/>
                </a:prstGeom>
                <a:blipFill rotWithShape="1">
                  <a:blip r:embed="rId13"/>
                  <a:stretch>
                    <a:fillRect/>
                  </a:stretch>
                </a:blipFill>
              </p:spPr>
              <p:txBody>
                <a:bodyPr/>
                <a:lstStyle/>
                <a:p>
                  <a:r>
                    <a:rPr lang="he-IL">
                      <a:noFill/>
                    </a:rPr>
                    <a:t> </a:t>
                  </a:r>
                </a:p>
              </p:txBody>
            </p:sp>
          </mc:Fallback>
        </mc:AlternateContent>
      </p:grpSp>
    </p:spTree>
    <p:extLst>
      <p:ext uri="{BB962C8B-B14F-4D97-AF65-F5344CB8AC3E}">
        <p14:creationId xmlns:p14="http://schemas.microsoft.com/office/powerpoint/2010/main" val="1370718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21AFFD7-D30C-4DB8-B760-27794C63E70C}" type="slidenum">
              <a:rPr lang="en-US" smtClean="0"/>
              <a:t>13</a:t>
            </a:fld>
            <a:endParaRPr lang="en-US"/>
          </a:p>
        </p:txBody>
      </p:sp>
      <p:sp>
        <p:nvSpPr>
          <p:cNvPr id="5" name="Slide Number Placeholder 3"/>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21AFFD7-D30C-4DB8-B760-27794C63E70C}" type="slidenum">
              <a:rPr lang="en-US" smtClean="0"/>
              <a:pPr/>
              <a:t>13</a:t>
            </a:fld>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333283" y="1776563"/>
                <a:ext cx="9144298" cy="7991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𝐸</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𝑎</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ℏ</m:t>
                          </m:r>
                        </m:num>
                        <m:den>
                          <m:r>
                            <a:rPr lang="en-US" sz="2400" b="0" i="1" smtClean="0">
                              <a:latin typeface="Cambria Math" panose="02040503050406030204" pitchFamily="18" charset="0"/>
                            </a:rPr>
                            <m:t>4</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𝜋</m:t>
                              </m:r>
                            </m:e>
                            <m:sup>
                              <m:r>
                                <a:rPr lang="en-US" sz="2400" b="0" i="1" smtClean="0">
                                  <a:latin typeface="Cambria Math" panose="02040503050406030204" pitchFamily="18" charset="0"/>
                                </a:rPr>
                                <m:t>2</m:t>
                              </m:r>
                            </m:sup>
                          </m:sSup>
                        </m:den>
                      </m:f>
                      <m:nary>
                        <m:naryPr>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0</m:t>
                          </m:r>
                        </m:sub>
                        <m:sup>
                          <m:r>
                            <a:rPr lang="en-US" sz="2400" b="0" i="1" smtClean="0">
                              <a:latin typeface="Cambria Math" panose="02040503050406030204" pitchFamily="18" charset="0"/>
                            </a:rPr>
                            <m:t>∞</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ea typeface="Cambria Math" panose="02040503050406030204" pitchFamily="18" charset="0"/>
                                </a:rPr>
                                <m:t>∥</m:t>
                              </m:r>
                            </m:sub>
                          </m:sSub>
                          <m:r>
                            <a:rPr lang="en-US" sz="2400" b="0" i="1" smtClean="0">
                              <a:latin typeface="Cambria Math" panose="02040503050406030204" pitchFamily="18" charset="0"/>
                              <a:ea typeface="Cambria Math" panose="02040503050406030204" pitchFamily="18" charset="0"/>
                            </a:rPr>
                            <m:t>𝑑</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𝑘</m:t>
                              </m:r>
                            </m:e>
                            <m:sub>
                              <m:r>
                                <a:rPr lang="en-US" sz="2400" b="0" i="1" smtClean="0">
                                  <a:latin typeface="Cambria Math" panose="02040503050406030204" pitchFamily="18" charset="0"/>
                                  <a:ea typeface="Cambria Math" panose="02040503050406030204" pitchFamily="18" charset="0"/>
                                </a:rPr>
                                <m:t>∥</m:t>
                              </m:r>
                            </m:sub>
                          </m:sSub>
                          <m:nary>
                            <m:naryPr>
                              <m:ctrlPr>
                                <a:rPr lang="en-US" sz="2400" b="0" i="1" smtClean="0">
                                  <a:latin typeface="Cambria Math" panose="02040503050406030204" pitchFamily="18" charset="0"/>
                                  <a:ea typeface="Cambria Math" panose="02040503050406030204" pitchFamily="18" charset="0"/>
                                </a:rPr>
                              </m:ctrlPr>
                            </m:naryPr>
                            <m:sub>
                              <m:r>
                                <m:rPr>
                                  <m:brk m:alnAt="23"/>
                                </m:rPr>
                                <a:rPr lang="en-US" sz="2400" b="0" i="1" smtClean="0">
                                  <a:latin typeface="Cambria Math" panose="02040503050406030204" pitchFamily="18" charset="0"/>
                                  <a:ea typeface="Cambria Math" panose="02040503050406030204" pitchFamily="18" charset="0"/>
                                </a:rPr>
                                <m:t>0</m:t>
                              </m:r>
                            </m:sub>
                            <m: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  </m:t>
                              </m:r>
                            </m:sup>
                            <m:e>
                              <m:r>
                                <a:rPr lang="en-US" sz="2400" b="0" i="1" smtClean="0">
                                  <a:latin typeface="Cambria Math" panose="02040503050406030204" pitchFamily="18" charset="0"/>
                                  <a:ea typeface="Cambria Math" panose="02040503050406030204" pitchFamily="18" charset="0"/>
                                </a:rPr>
                                <m:t>[</m:t>
                              </m:r>
                              <m:func>
                                <m:funcPr>
                                  <m:ctrlPr>
                                    <a:rPr lang="en-US" sz="2400" b="0" i="1" smtClean="0">
                                      <a:latin typeface="Cambria Math" panose="02040503050406030204" pitchFamily="18" charset="0"/>
                                      <a:ea typeface="Cambria Math" panose="02040503050406030204" pitchFamily="18" charset="0"/>
                                    </a:rPr>
                                  </m:ctrlPr>
                                </m:funcPr>
                                <m:fName>
                                  <m:r>
                                    <m:rPr>
                                      <m:sty m:val="p"/>
                                    </m:rPr>
                                    <a:rPr lang="en-US" sz="2400" b="0" i="0" smtClean="0">
                                      <a:latin typeface="Cambria Math" panose="02040503050406030204" pitchFamily="18" charset="0"/>
                                      <a:ea typeface="Cambria Math" panose="02040503050406030204" pitchFamily="18" charset="0"/>
                                    </a:rPr>
                                    <m:t>ln</m:t>
                                  </m:r>
                                </m:fName>
                                <m:e>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m:t>
                                      </m:r>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𝑟</m:t>
                                          </m:r>
                                        </m:e>
                                        <m:sub>
                                          <m:r>
                                            <a:rPr lang="en-US" sz="2400" b="0" i="1" smtClean="0">
                                              <a:latin typeface="Cambria Math" panose="02040503050406030204" pitchFamily="18" charset="0"/>
                                              <a:ea typeface="Cambria Math" panose="02040503050406030204" pitchFamily="18" charset="0"/>
                                            </a:rPr>
                                            <m:t>+</m:t>
                                          </m:r>
                                        </m:sub>
                                        <m:sup>
                                          <m:r>
                                            <a:rPr lang="en-US" sz="2400" b="0" i="1" smtClean="0">
                                              <a:latin typeface="Cambria Math" panose="02040503050406030204" pitchFamily="18" charset="0"/>
                                              <a:ea typeface="Cambria Math" panose="02040503050406030204" pitchFamily="18" charset="0"/>
                                            </a:rPr>
                                            <m:t>2</m:t>
                                          </m:r>
                                        </m:sup>
                                      </m:sSubSup>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𝑒</m:t>
                                          </m:r>
                                        </m:e>
                                        <m: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𝑞𝑎</m:t>
                                          </m:r>
                                        </m:sup>
                                      </m:sSup>
                                    </m:e>
                                  </m:d>
                                </m:e>
                              </m:func>
                              <m:r>
                                <a:rPr lang="en-US" sz="2400" b="0" i="1"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ln</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m:t>
                              </m:r>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𝑟</m:t>
                                  </m:r>
                                </m:e>
                                <m:sub>
                                  <m:r>
                                    <a:rPr lang="en-US" sz="2400" b="0" i="1" smtClean="0">
                                      <a:latin typeface="Cambria Math" panose="02040503050406030204" pitchFamily="18" charset="0"/>
                                      <a:ea typeface="Cambria Math" panose="02040503050406030204" pitchFamily="18" charset="0"/>
                                    </a:rPr>
                                    <m:t>×</m:t>
                                  </m:r>
                                </m:sub>
                                <m:sup>
                                  <m:r>
                                    <a:rPr lang="en-US" sz="2400" b="0" i="1" smtClean="0">
                                      <a:latin typeface="Cambria Math" panose="02040503050406030204" pitchFamily="18" charset="0"/>
                                      <a:ea typeface="Cambria Math" panose="02040503050406030204" pitchFamily="18" charset="0"/>
                                    </a:rPr>
                                    <m:t>2</m:t>
                                  </m:r>
                                </m:sup>
                              </m:sSubSup>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𝑒</m:t>
                                  </m:r>
                                </m:e>
                                <m: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𝑞𝑎</m:t>
                                  </m:r>
                                </m:sup>
                              </m:sSup>
                              <m:r>
                                <a:rPr lang="en-US" sz="2400" b="0" i="1" smtClean="0">
                                  <a:latin typeface="Cambria Math" panose="02040503050406030204" pitchFamily="18" charset="0"/>
                                  <a:ea typeface="Cambria Math" panose="02040503050406030204" pitchFamily="18" charset="0"/>
                                </a:rPr>
                                <m:t>)]</m:t>
                              </m:r>
                            </m:e>
                          </m:nary>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𝑑</m:t>
                          </m:r>
                          <m:r>
                            <a:rPr lang="en-US" sz="2400" b="0" i="1" smtClean="0">
                              <a:latin typeface="Cambria Math" panose="02040503050406030204" pitchFamily="18" charset="0"/>
                              <a:ea typeface="Cambria Math" panose="02040503050406030204" pitchFamily="18" charset="0"/>
                            </a:rPr>
                            <m:t>𝜉</m:t>
                          </m:r>
                        </m:e>
                      </m:nary>
                      <m:r>
                        <a:rPr lang="en-US" sz="2400" b="0" i="1" smtClean="0">
                          <a:latin typeface="Cambria Math" panose="02040503050406030204" pitchFamily="18" charset="0"/>
                        </a:rPr>
                        <m:t>⁡</m:t>
                      </m:r>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333283" y="1776563"/>
                <a:ext cx="9144298" cy="799130"/>
              </a:xfrm>
              <a:prstGeom prst="rect">
                <a:avLst/>
              </a:prstGeom>
              <a:blipFill rotWithShape="1">
                <a:blip r:embed="rId3"/>
                <a:stretch>
                  <a:fillRect/>
                </a:stretch>
              </a:blipFill>
            </p:spPr>
            <p:txBody>
              <a:bodyPr/>
              <a:lstStyle/>
              <a:p>
                <a:r>
                  <a:rPr lang="he-IL">
                    <a:noFill/>
                  </a:rPr>
                  <a:t> </a:t>
                </a:r>
              </a:p>
            </p:txBody>
          </p:sp>
        </mc:Fallback>
      </mc:AlternateContent>
      <p:grpSp>
        <p:nvGrpSpPr>
          <p:cNvPr id="3" name="Group 2"/>
          <p:cNvGrpSpPr/>
          <p:nvPr/>
        </p:nvGrpSpPr>
        <p:grpSpPr>
          <a:xfrm>
            <a:off x="1057149" y="3525136"/>
            <a:ext cx="10077701" cy="965522"/>
            <a:chOff x="665693" y="3428999"/>
            <a:chExt cx="10213793" cy="965522"/>
          </a:xfrm>
        </p:grpSpPr>
        <mc:AlternateContent xmlns:mc="http://schemas.openxmlformats.org/markup-compatibility/2006" xmlns:a14="http://schemas.microsoft.com/office/drawing/2010/main">
          <mc:Choice Requires="a14">
            <p:sp>
              <p:nvSpPr>
                <p:cNvPr id="7" name="TextBox 6"/>
                <p:cNvSpPr txBox="1"/>
                <p:nvPr/>
              </p:nvSpPr>
              <p:spPr>
                <a:xfrm>
                  <a:off x="665693" y="3429000"/>
                  <a:ext cx="4569841" cy="9655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𝑟</m:t>
                            </m:r>
                          </m:e>
                          <m:sub>
                            <m:r>
                              <a:rPr lang="en-US" sz="2000" b="0" i="0" smtClean="0">
                                <a:latin typeface="Cambria Math" panose="02040503050406030204" pitchFamily="18" charset="0"/>
                              </a:rPr>
                              <m:t>+</m:t>
                            </m:r>
                          </m:sub>
                        </m:sSub>
                        <m:r>
                          <a:rPr lang="en-US" sz="2000" b="0" i="0" smtClean="0">
                            <a:latin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d>
                              <m:dPr>
                                <m:begChr m:val="["/>
                                <m:endChr m:val="]"/>
                                <m:ctrlPr>
                                  <a:rPr lang="en-US" sz="2000" b="0" i="1" smtClean="0">
                                    <a:latin typeface="Cambria Math" panose="02040503050406030204" pitchFamily="18" charset="0"/>
                                    <a:ea typeface="Cambria Math" panose="02040503050406030204" pitchFamily="18" charset="0"/>
                                  </a:rPr>
                                </m:ctrlPr>
                              </m:dPr>
                              <m:e>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𝐶</m:t>
                                    </m:r>
                                  </m:e>
                                  <m:sup>
                                    <m:r>
                                      <a:rPr lang="en-US" sz="2000" b="0" i="1" smtClean="0">
                                        <a:latin typeface="Cambria Math" panose="02040503050406030204" pitchFamily="18" charset="0"/>
                                        <a:ea typeface="Cambria Math" panose="02040503050406030204" pitchFamily="18" charset="0"/>
                                      </a:rPr>
                                      <m:t>′</m:t>
                                    </m:r>
                                  </m:sup>
                                </m:sSup>
                                <m:d>
                                  <m:dPr>
                                    <m:ctrlPr>
                                      <a:rPr lang="en-US" sz="2000" b="0" i="1" smtClean="0">
                                        <a:latin typeface="Cambria Math" panose="02040503050406030204" pitchFamily="18" charset="0"/>
                                        <a:ea typeface="Cambria Math" panose="02040503050406030204" pitchFamily="18" charset="0"/>
                                      </a:rPr>
                                    </m:ctrlPr>
                                  </m:dPr>
                                  <m:e>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𝑆</m:t>
                                        </m:r>
                                      </m:e>
                                      <m:sup>
                                        <m:r>
                                          <a:rPr lang="en-US" sz="2000" b="0" i="1" smtClean="0">
                                            <a:latin typeface="Cambria Math" panose="02040503050406030204" pitchFamily="18" charset="0"/>
                                            <a:ea typeface="Cambria Math" panose="02040503050406030204" pitchFamily="18" charset="0"/>
                                          </a:rPr>
                                          <m:t>2</m:t>
                                        </m:r>
                                      </m:sup>
                                    </m:sSup>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m:t>
                                    </m:r>
                                  </m:e>
                                </m:d>
                                <m:r>
                                  <a:rPr lang="en-US" sz="2000" b="0" i="1" smtClean="0">
                                    <a:latin typeface="Cambria Math" panose="02040503050406030204" pitchFamily="18" charset="0"/>
                                    <a:ea typeface="Cambria Math" panose="02040503050406030204" pitchFamily="18" charset="0"/>
                                  </a:rPr>
                                  <m:t>−</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𝜅𝜒</m:t>
                                        </m:r>
                                      </m:num>
                                      <m:den>
                                        <m:r>
                                          <a:rPr lang="en-US" sz="2000" b="0" i="1" smtClean="0">
                                            <a:latin typeface="Cambria Math" panose="02040503050406030204" pitchFamily="18" charset="0"/>
                                            <a:ea typeface="Cambria Math" panose="02040503050406030204" pitchFamily="18" charset="0"/>
                                          </a:rPr>
                                          <m:t>2</m:t>
                                        </m:r>
                                      </m:den>
                                    </m:f>
                                  </m:e>
                                </m:d>
                                <m:r>
                                  <a:rPr lang="en-US" sz="2000" b="0" i="1" smtClean="0">
                                    <a:latin typeface="Cambria Math" panose="02040503050406030204" pitchFamily="18" charset="0"/>
                                    <a:ea typeface="Cambria Math" panose="02040503050406030204" pitchFamily="18" charset="0"/>
                                  </a:rPr>
                                  <m:t>𝐶</m:t>
                                </m:r>
                                <m:d>
                                  <m:dPr>
                                    <m:ctrlPr>
                                      <a:rPr lang="en-US" sz="2000" b="0" i="1" smtClean="0">
                                        <a:latin typeface="Cambria Math" panose="02040503050406030204" pitchFamily="18" charset="0"/>
                                        <a:ea typeface="Cambria Math" panose="02040503050406030204" pitchFamily="18" charset="0"/>
                                      </a:rPr>
                                    </m:ctrlPr>
                                  </m:dPr>
                                  <m:e>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𝑆</m:t>
                                        </m:r>
                                      </m:e>
                                      <m:sup>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m:t>
                                        </m:r>
                                      </m:sup>
                                    </m:sSup>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m:t>
                                    </m:r>
                                  </m:e>
                                </m:d>
                              </m:e>
                            </m:d>
                          </m:num>
                          <m:den>
                            <m:d>
                              <m:dPr>
                                <m:begChr m:val="["/>
                                <m:endChr m:val="]"/>
                                <m:ctrlPr>
                                  <a:rPr lang="en-US" sz="2000" b="0" i="1" smtClean="0">
                                    <a:latin typeface="Cambria Math" panose="02040503050406030204" pitchFamily="18" charset="0"/>
                                    <a:ea typeface="Cambria Math" panose="02040503050406030204" pitchFamily="18" charset="0"/>
                                  </a:rPr>
                                </m:ctrlPr>
                              </m:dPr>
                              <m:e>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𝐶</m:t>
                                    </m:r>
                                  </m:e>
                                  <m:sup>
                                    <m:r>
                                      <a:rPr lang="en-US" sz="2000" b="0" i="1" smtClean="0">
                                        <a:latin typeface="Cambria Math" panose="02040503050406030204" pitchFamily="18" charset="0"/>
                                        <a:ea typeface="Cambria Math" panose="02040503050406030204" pitchFamily="18" charset="0"/>
                                      </a:rPr>
                                      <m:t>′</m:t>
                                    </m:r>
                                  </m:sup>
                                </m:sSup>
                                <m:d>
                                  <m:dPr>
                                    <m:ctrlPr>
                                      <a:rPr lang="en-US" sz="2000" b="0" i="1" smtClean="0">
                                        <a:latin typeface="Cambria Math" panose="02040503050406030204" pitchFamily="18" charset="0"/>
                                        <a:ea typeface="Cambria Math" panose="02040503050406030204" pitchFamily="18" charset="0"/>
                                      </a:rPr>
                                    </m:ctrlPr>
                                  </m:dPr>
                                  <m:e>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𝑆</m:t>
                                        </m:r>
                                      </m:e>
                                      <m:sup>
                                        <m:r>
                                          <a:rPr lang="en-US" sz="2000" b="0" i="1" smtClean="0">
                                            <a:latin typeface="Cambria Math" panose="02040503050406030204" pitchFamily="18" charset="0"/>
                                            <a:ea typeface="Cambria Math" panose="02040503050406030204" pitchFamily="18" charset="0"/>
                                          </a:rPr>
                                          <m:t>2</m:t>
                                        </m:r>
                                      </m:sup>
                                    </m:sSup>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m:t>
                                    </m:r>
                                  </m:e>
                                </m:d>
                                <m:r>
                                  <a:rPr lang="en-US" sz="2000" b="0" i="1" smtClean="0">
                                    <a:latin typeface="Cambria Math" panose="02040503050406030204" pitchFamily="18" charset="0"/>
                                    <a:ea typeface="Cambria Math" panose="02040503050406030204" pitchFamily="18" charset="0"/>
                                  </a:rPr>
                                  <m:t>+</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𝜅𝜒</m:t>
                                        </m:r>
                                      </m:num>
                                      <m:den>
                                        <m:r>
                                          <a:rPr lang="en-US" sz="2000" b="0" i="1" smtClean="0">
                                            <a:latin typeface="Cambria Math" panose="02040503050406030204" pitchFamily="18" charset="0"/>
                                            <a:ea typeface="Cambria Math" panose="02040503050406030204" pitchFamily="18" charset="0"/>
                                          </a:rPr>
                                          <m:t>2</m:t>
                                        </m:r>
                                      </m:den>
                                    </m:f>
                                  </m:e>
                                </m:d>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𝐶</m:t>
                                    </m:r>
                                  </m:e>
                                  <m:sup>
                                    <m:r>
                                      <a:rPr lang="en-US" sz="2000" b="0" i="1" smtClean="0">
                                        <a:latin typeface="Cambria Math" panose="02040503050406030204" pitchFamily="18" charset="0"/>
                                        <a:ea typeface="Cambria Math" panose="02040503050406030204" pitchFamily="18" charset="0"/>
                                      </a:rPr>
                                      <m:t>′</m:t>
                                    </m:r>
                                  </m:sup>
                                </m:sSup>
                                <m:d>
                                  <m:dPr>
                                    <m:ctrlPr>
                                      <a:rPr lang="en-US" sz="2000" b="0" i="1" smtClean="0">
                                        <a:latin typeface="Cambria Math" panose="02040503050406030204" pitchFamily="18" charset="0"/>
                                        <a:ea typeface="Cambria Math" panose="02040503050406030204" pitchFamily="18" charset="0"/>
                                      </a:rPr>
                                    </m:ctrlPr>
                                  </m:dPr>
                                  <m:e>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𝑆</m:t>
                                        </m:r>
                                      </m:e>
                                      <m:sup>
                                        <m:r>
                                          <a:rPr lang="en-US" sz="2000" b="0" i="1" smtClean="0">
                                            <a:latin typeface="Cambria Math" panose="02040503050406030204" pitchFamily="18" charset="0"/>
                                            <a:ea typeface="Cambria Math" panose="02040503050406030204" pitchFamily="18" charset="0"/>
                                          </a:rPr>
                                          <m:t>2</m:t>
                                        </m:r>
                                      </m:sup>
                                    </m:sSup>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m:t>
                                    </m:r>
                                  </m:e>
                                </m:d>
                              </m:e>
                            </m:d>
                          </m:den>
                        </m:f>
                      </m:oMath>
                    </m:oMathPara>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665693" y="3429000"/>
                  <a:ext cx="4569841" cy="965521"/>
                </a:xfrm>
                <a:prstGeom prst="rect">
                  <a:avLst/>
                </a:prstGeom>
                <a:blipFill rotWithShape="1">
                  <a:blip r:embed="rId4"/>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309645" y="3428999"/>
                  <a:ext cx="4569841" cy="9655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𝑟</m:t>
                            </m:r>
                          </m:e>
                          <m:sub>
                            <m:r>
                              <a:rPr lang="en-US" sz="2000" b="0" i="1" smtClean="0">
                                <a:latin typeface="Cambria Math" panose="02040503050406030204" pitchFamily="18" charset="0"/>
                                <a:ea typeface="Cambria Math" panose="02040503050406030204" pitchFamily="18" charset="0"/>
                              </a:rPr>
                              <m:t>×</m:t>
                            </m:r>
                          </m:sub>
                        </m:sSub>
                        <m:r>
                          <a:rPr lang="en-US" sz="2000" b="0" i="0" smtClean="0">
                            <a:latin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d>
                              <m:dPr>
                                <m:begChr m:val="["/>
                                <m:endChr m:val="]"/>
                                <m:ctrlPr>
                                  <a:rPr lang="en-US" sz="2000" b="0" i="1" smtClean="0">
                                    <a:latin typeface="Cambria Math" panose="02040503050406030204" pitchFamily="18" charset="0"/>
                                    <a:ea typeface="Cambria Math" panose="02040503050406030204" pitchFamily="18" charset="0"/>
                                  </a:rPr>
                                </m:ctrlPr>
                              </m:dPr>
                              <m:e>
                                <m:sSup>
                                  <m:sSupPr>
                                    <m:ctrlPr>
                                      <a:rPr lang="en-US" sz="2000" b="0" i="1" smtClean="0">
                                        <a:latin typeface="Cambria Math" panose="02040503050406030204" pitchFamily="18" charset="0"/>
                                        <a:ea typeface="Cambria Math" panose="02040503050406030204" pitchFamily="18" charset="0"/>
                                      </a:rPr>
                                    </m:ctrlPr>
                                  </m:sSupPr>
                                  <m:e>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𝜅𝜒</m:t>
                                            </m:r>
                                          </m:num>
                                          <m:den>
                                            <m:r>
                                              <a:rPr lang="en-US" sz="2000" b="0" i="1" smtClean="0">
                                                <a:latin typeface="Cambria Math" panose="02040503050406030204" pitchFamily="18" charset="0"/>
                                                <a:ea typeface="Cambria Math" panose="02040503050406030204" pitchFamily="18" charset="0"/>
                                              </a:rPr>
                                              <m:t>2</m:t>
                                            </m:r>
                                          </m:den>
                                        </m:f>
                                      </m:e>
                                    </m:d>
                                    <m:r>
                                      <a:rPr lang="en-US" sz="2000" b="0" i="1" smtClean="0">
                                        <a:latin typeface="Cambria Math" panose="02040503050406030204" pitchFamily="18" charset="0"/>
                                        <a:ea typeface="Cambria Math" panose="02040503050406030204" pitchFamily="18" charset="0"/>
                                      </a:rPr>
                                      <m:t>𝐶</m:t>
                                    </m:r>
                                  </m:e>
                                  <m:sup>
                                    <m:r>
                                      <a:rPr lang="en-US" sz="2000" b="0" i="1" smtClean="0">
                                        <a:latin typeface="Cambria Math" panose="02040503050406030204" pitchFamily="18" charset="0"/>
                                        <a:ea typeface="Cambria Math" panose="02040503050406030204" pitchFamily="18" charset="0"/>
                                      </a:rPr>
                                      <m:t>′</m:t>
                                    </m:r>
                                  </m:sup>
                                </m:sSup>
                                <m:d>
                                  <m:dPr>
                                    <m:ctrlPr>
                                      <a:rPr lang="en-US" sz="2000" b="0" i="1" smtClean="0">
                                        <a:latin typeface="Cambria Math" panose="02040503050406030204" pitchFamily="18" charset="0"/>
                                        <a:ea typeface="Cambria Math" panose="02040503050406030204" pitchFamily="18" charset="0"/>
                                      </a:rPr>
                                    </m:ctrlPr>
                                  </m:dPr>
                                  <m:e>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𝑆</m:t>
                                        </m:r>
                                      </m:e>
                                      <m:sup>
                                        <m:r>
                                          <a:rPr lang="en-US" sz="2000" b="0" i="1" smtClean="0">
                                            <a:latin typeface="Cambria Math" panose="02040503050406030204" pitchFamily="18" charset="0"/>
                                            <a:ea typeface="Cambria Math" panose="02040503050406030204" pitchFamily="18" charset="0"/>
                                          </a:rPr>
                                          <m:t>2</m:t>
                                        </m:r>
                                      </m:sup>
                                    </m:sSup>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𝐶</m:t>
                                </m:r>
                                <m:d>
                                  <m:dPr>
                                    <m:ctrlPr>
                                      <a:rPr lang="en-US" sz="2000" b="0" i="1" smtClean="0">
                                        <a:latin typeface="Cambria Math" panose="02040503050406030204" pitchFamily="18" charset="0"/>
                                        <a:ea typeface="Cambria Math" panose="02040503050406030204" pitchFamily="18" charset="0"/>
                                      </a:rPr>
                                    </m:ctrlPr>
                                  </m:dPr>
                                  <m:e>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𝑆</m:t>
                                        </m:r>
                                      </m:e>
                                      <m:sup>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m:t>
                                        </m:r>
                                      </m:sup>
                                    </m:sSup>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m:t>
                                    </m:r>
                                  </m:e>
                                </m:d>
                              </m:e>
                            </m:d>
                          </m:num>
                          <m:den>
                            <m:d>
                              <m:dPr>
                                <m:begChr m:val="["/>
                                <m:endChr m:val="]"/>
                                <m:ctrlPr>
                                  <a:rPr lang="en-US" sz="2000" b="0" i="1" smtClean="0">
                                    <a:latin typeface="Cambria Math" panose="02040503050406030204" pitchFamily="18" charset="0"/>
                                    <a:ea typeface="Cambria Math" panose="02040503050406030204" pitchFamily="18" charset="0"/>
                                  </a:rPr>
                                </m:ctrlPr>
                              </m:dPr>
                              <m:e>
                                <m:sSup>
                                  <m:sSupPr>
                                    <m:ctrlPr>
                                      <a:rPr lang="en-US" sz="2000" b="0" i="1" smtClean="0">
                                        <a:latin typeface="Cambria Math" panose="02040503050406030204" pitchFamily="18" charset="0"/>
                                        <a:ea typeface="Cambria Math" panose="02040503050406030204" pitchFamily="18" charset="0"/>
                                      </a:rPr>
                                    </m:ctrlPr>
                                  </m:sSupPr>
                                  <m:e>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𝜅𝜒</m:t>
                                            </m:r>
                                          </m:num>
                                          <m:den>
                                            <m:r>
                                              <a:rPr lang="en-US" sz="2000" b="0" i="1" smtClean="0">
                                                <a:latin typeface="Cambria Math" panose="02040503050406030204" pitchFamily="18" charset="0"/>
                                                <a:ea typeface="Cambria Math" panose="02040503050406030204" pitchFamily="18" charset="0"/>
                                              </a:rPr>
                                              <m:t>2</m:t>
                                            </m:r>
                                          </m:den>
                                        </m:f>
                                      </m:e>
                                    </m:d>
                                    <m:r>
                                      <a:rPr lang="en-US" sz="2000" b="0" i="1" smtClean="0">
                                        <a:latin typeface="Cambria Math" panose="02040503050406030204" pitchFamily="18" charset="0"/>
                                        <a:ea typeface="Cambria Math" panose="02040503050406030204" pitchFamily="18" charset="0"/>
                                      </a:rPr>
                                      <m:t>𝐶</m:t>
                                    </m:r>
                                  </m:e>
                                  <m:sup>
                                    <m:r>
                                      <a:rPr lang="en-US" sz="2000" b="0" i="1" smtClean="0">
                                        <a:latin typeface="Cambria Math" panose="02040503050406030204" pitchFamily="18" charset="0"/>
                                        <a:ea typeface="Cambria Math" panose="02040503050406030204" pitchFamily="18" charset="0"/>
                                      </a:rPr>
                                      <m:t>′</m:t>
                                    </m:r>
                                  </m:sup>
                                </m:sSup>
                                <m:d>
                                  <m:dPr>
                                    <m:ctrlPr>
                                      <a:rPr lang="en-US" sz="2000" b="0" i="1" smtClean="0">
                                        <a:latin typeface="Cambria Math" panose="02040503050406030204" pitchFamily="18" charset="0"/>
                                        <a:ea typeface="Cambria Math" panose="02040503050406030204" pitchFamily="18" charset="0"/>
                                      </a:rPr>
                                    </m:ctrlPr>
                                  </m:dPr>
                                  <m:e>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𝑆</m:t>
                                        </m:r>
                                      </m:e>
                                      <m:sup>
                                        <m:r>
                                          <a:rPr lang="en-US" sz="2000" b="0" i="1" smtClean="0">
                                            <a:latin typeface="Cambria Math" panose="02040503050406030204" pitchFamily="18" charset="0"/>
                                            <a:ea typeface="Cambria Math" panose="02040503050406030204" pitchFamily="18" charset="0"/>
                                          </a:rPr>
                                          <m:t>2</m:t>
                                        </m:r>
                                      </m:sup>
                                    </m:sSup>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m:t>
                                    </m:r>
                                  </m:e>
                                </m:d>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𝐶</m:t>
                                    </m:r>
                                  </m:e>
                                  <m:sup>
                                    <m:r>
                                      <a:rPr lang="en-US" sz="2000" b="0" i="1" smtClean="0">
                                        <a:latin typeface="Cambria Math" panose="02040503050406030204" pitchFamily="18" charset="0"/>
                                        <a:ea typeface="Cambria Math" panose="02040503050406030204" pitchFamily="18" charset="0"/>
                                      </a:rPr>
                                      <m:t>′</m:t>
                                    </m:r>
                                  </m:sup>
                                </m:sSup>
                                <m:d>
                                  <m:dPr>
                                    <m:ctrlPr>
                                      <a:rPr lang="en-US" sz="2000" b="0" i="1" smtClean="0">
                                        <a:latin typeface="Cambria Math" panose="02040503050406030204" pitchFamily="18" charset="0"/>
                                        <a:ea typeface="Cambria Math" panose="02040503050406030204" pitchFamily="18" charset="0"/>
                                      </a:rPr>
                                    </m:ctrlPr>
                                  </m:dPr>
                                  <m:e>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𝑆</m:t>
                                        </m:r>
                                      </m:e>
                                      <m:sup>
                                        <m:r>
                                          <a:rPr lang="en-US" sz="2000" b="0" i="1" smtClean="0">
                                            <a:latin typeface="Cambria Math" panose="02040503050406030204" pitchFamily="18" charset="0"/>
                                            <a:ea typeface="Cambria Math" panose="02040503050406030204" pitchFamily="18" charset="0"/>
                                          </a:rPr>
                                          <m:t>2</m:t>
                                        </m:r>
                                      </m:sup>
                                    </m:sSup>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m:t>
                                    </m:r>
                                  </m:e>
                                </m:d>
                              </m:e>
                            </m:d>
                          </m:den>
                        </m:f>
                      </m:oMath>
                    </m:oMathPara>
                  </a14:m>
                  <a:endParaRPr 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6309645" y="3428999"/>
                  <a:ext cx="4569841" cy="965521"/>
                </a:xfrm>
                <a:prstGeom prst="rect">
                  <a:avLst/>
                </a:prstGeom>
                <a:blipFill rotWithShape="1">
                  <a:blip r:embed="rId5"/>
                  <a:stretch>
                    <a:fillRect/>
                  </a:stretch>
                </a:blipFill>
              </p:spPr>
              <p:txBody>
                <a:bodyPr/>
                <a:lstStyle/>
                <a:p>
                  <a:r>
                    <a:rPr lang="he-IL">
                      <a:noFill/>
                    </a:rPr>
                    <a:t> </a:t>
                  </a:r>
                </a:p>
              </p:txBody>
            </p:sp>
          </mc:Fallback>
        </mc:AlternateContent>
      </p:grpSp>
      <p:sp>
        <p:nvSpPr>
          <p:cNvPr id="2" name="TextBox 1"/>
          <p:cNvSpPr txBox="1"/>
          <p:nvPr/>
        </p:nvSpPr>
        <p:spPr>
          <a:xfrm>
            <a:off x="333283" y="538385"/>
            <a:ext cx="3800964" cy="646331"/>
          </a:xfrm>
          <a:prstGeom prst="rect">
            <a:avLst/>
          </a:prstGeom>
          <a:noFill/>
        </p:spPr>
        <p:txBody>
          <a:bodyPr wrap="square" rtlCol="1">
            <a:spAutoFit/>
          </a:bodyPr>
          <a:lstStyle/>
          <a:p>
            <a:r>
              <a:rPr lang="en-US" sz="3600" b="1" dirty="0">
                <a:latin typeface="+mj-lt"/>
              </a:rPr>
              <a:t>Casimir Energy</a:t>
            </a:r>
            <a:endParaRPr lang="he-IL" sz="3600" b="1" dirty="0">
              <a:latin typeface="+mj-lt"/>
            </a:endParaRPr>
          </a:p>
        </p:txBody>
      </p:sp>
      <p:grpSp>
        <p:nvGrpSpPr>
          <p:cNvPr id="16" name="Group 15"/>
          <p:cNvGrpSpPr/>
          <p:nvPr/>
        </p:nvGrpSpPr>
        <p:grpSpPr>
          <a:xfrm>
            <a:off x="4095280" y="4945753"/>
            <a:ext cx="1350288" cy="1532235"/>
            <a:chOff x="4426718" y="5086289"/>
            <a:chExt cx="1350288" cy="1532235"/>
          </a:xfrm>
        </p:grpSpPr>
        <mc:AlternateContent xmlns:mc="http://schemas.openxmlformats.org/markup-compatibility/2006" xmlns:a14="http://schemas.microsoft.com/office/drawing/2010/main">
          <mc:Choice Requires="a14">
            <p:sp>
              <p:nvSpPr>
                <p:cNvPr id="12" name="TextBox 11"/>
                <p:cNvSpPr txBox="1"/>
                <p:nvPr/>
              </p:nvSpPr>
              <p:spPr>
                <a:xfrm>
                  <a:off x="4465685" y="5086289"/>
                  <a:ext cx="1311321" cy="777136"/>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sSup>
                                  <m:sSupPr>
                                    <m:ctrlPr>
                                      <a:rPr lang="en-US" sz="2000" b="0" i="1" smtClean="0">
                                        <a:latin typeface="Cambria Math" panose="02040503050406030204" pitchFamily="18" charset="0"/>
                                      </a:rPr>
                                    </m:ctrlPr>
                                  </m:sSupPr>
                                  <m:e>
                                    <m:r>
                                      <a:rPr lang="en-US" sz="2000" b="0" i="1" smtClean="0">
                                        <a:latin typeface="Cambria Math"/>
                                      </a:rPr>
                                      <m:t>𝛼</m:t>
                                    </m:r>
                                  </m:e>
                                  <m:sup>
                                    <m:r>
                                      <a:rPr lang="en-US" sz="2000" b="0" i="1" smtClean="0">
                                        <a:latin typeface="Cambria Math"/>
                                      </a:rPr>
                                      <m:t>′′</m:t>
                                    </m:r>
                                  </m:sup>
                                </m:sSup>
                              </m:num>
                              <m:den>
                                <m:r>
                                  <a:rPr lang="en-US" sz="2000" b="0" i="1" smtClean="0">
                                    <a:latin typeface="Cambria Math"/>
                                  </a:rPr>
                                  <m:t>𝛼</m:t>
                                </m:r>
                              </m:den>
                            </m:f>
                          </m:e>
                        </m:d>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rPr>
                              <m:t>𝑟</m:t>
                            </m:r>
                          </m:e>
                          <m:sub>
                            <m:r>
                              <a:rPr lang="en-US" sz="2000" b="0" i="1" smtClean="0">
                                <a:latin typeface="Cambria Math"/>
                              </a:rPr>
                              <m:t>+</m:t>
                            </m:r>
                          </m:sub>
                        </m:sSub>
                      </m:oMath>
                    </m:oMathPara>
                  </a14:m>
                  <a:endParaRPr lang="he-IL"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465685" y="5086289"/>
                  <a:ext cx="1194622" cy="708592"/>
                </a:xfrm>
                <a:prstGeom prst="rect">
                  <a:avLst/>
                </a:prstGeom>
                <a:blipFill rotWithShape="1">
                  <a:blip r:embed="rId6"/>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426718" y="5841388"/>
                  <a:ext cx="1257175" cy="777136"/>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sSup>
                                  <m:sSupPr>
                                    <m:ctrlPr>
                                      <a:rPr lang="en-US" sz="2000" b="0" i="1" smtClean="0">
                                        <a:latin typeface="Cambria Math" panose="02040503050406030204" pitchFamily="18" charset="0"/>
                                      </a:rPr>
                                    </m:ctrlPr>
                                  </m:sSupPr>
                                  <m:e>
                                    <m:r>
                                      <a:rPr lang="en-US" sz="2000" b="0" i="1" smtClean="0">
                                        <a:latin typeface="Cambria Math"/>
                                      </a:rPr>
                                      <m:t>𝛽</m:t>
                                    </m:r>
                                  </m:e>
                                  <m:sup>
                                    <m:r>
                                      <a:rPr lang="en-US" sz="2000" b="0" i="1" smtClean="0">
                                        <a:latin typeface="Cambria Math"/>
                                      </a:rPr>
                                      <m:t>′′</m:t>
                                    </m:r>
                                  </m:sup>
                                </m:sSup>
                              </m:num>
                              <m:den>
                                <m:r>
                                  <a:rPr lang="en-US" sz="2000" b="0" i="1" smtClean="0">
                                    <a:latin typeface="Cambria Math"/>
                                  </a:rPr>
                                  <m:t>𝛽</m:t>
                                </m:r>
                              </m:den>
                            </m:f>
                          </m:e>
                        </m:d>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rPr>
                              <m:t>𝑟</m:t>
                            </m:r>
                          </m:e>
                          <m:sub>
                            <m:r>
                              <a:rPr lang="en-US" sz="2000" b="0" i="1" smtClean="0">
                                <a:latin typeface="Cambria Math"/>
                                <a:ea typeface="Cambria Math"/>
                              </a:rPr>
                              <m:t>×</m:t>
                            </m:r>
                          </m:sub>
                        </m:sSub>
                      </m:oMath>
                    </m:oMathPara>
                  </a14:m>
                  <a:endParaRPr lang="he-IL"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426718" y="5841388"/>
                  <a:ext cx="1257175" cy="708592"/>
                </a:xfrm>
                <a:prstGeom prst="rect">
                  <a:avLst/>
                </a:prstGeom>
                <a:blipFill rotWithShape="1">
                  <a:blip r:embed="rId7"/>
                  <a:stretch>
                    <a:fillRect/>
                  </a:stretch>
                </a:blipFill>
              </p:spPr>
              <p:txBody>
                <a:bodyPr/>
                <a:lstStyle/>
                <a:p>
                  <a:r>
                    <a:rPr lang="he-IL">
                      <a:noFill/>
                    </a:rPr>
                    <a:t> </a:t>
                  </a:r>
                </a:p>
              </p:txBody>
            </p:sp>
          </mc:Fallback>
        </mc:AlternateContent>
      </p:grpSp>
      <p:sp>
        <p:nvSpPr>
          <p:cNvPr id="14" name="TextBox 13"/>
          <p:cNvSpPr txBox="1"/>
          <p:nvPr/>
        </p:nvSpPr>
        <p:spPr>
          <a:xfrm>
            <a:off x="333284" y="5392666"/>
            <a:ext cx="3384138" cy="400110"/>
          </a:xfrm>
          <a:prstGeom prst="rect">
            <a:avLst/>
          </a:prstGeom>
          <a:noFill/>
        </p:spPr>
        <p:txBody>
          <a:bodyPr wrap="square" rtlCol="1">
            <a:spAutoFit/>
          </a:bodyPr>
          <a:lstStyle/>
          <a:p>
            <a:r>
              <a:rPr lang="en-US" sz="2000" dirty="0">
                <a:latin typeface="+mj-lt"/>
              </a:rPr>
              <a:t>Solving </a:t>
            </a:r>
            <a:r>
              <a:rPr lang="el-GR" sz="2000" dirty="0">
                <a:latin typeface="+mj-lt"/>
              </a:rPr>
              <a:t>Δ</a:t>
            </a:r>
            <a:r>
              <a:rPr lang="en-US" sz="2000" dirty="0">
                <a:latin typeface="+mj-lt"/>
              </a:rPr>
              <a:t> for </a:t>
            </a:r>
            <a:r>
              <a:rPr lang="el-GR" sz="2000" dirty="0">
                <a:latin typeface="+mj-lt"/>
              </a:rPr>
              <a:t>α</a:t>
            </a:r>
            <a:r>
              <a:rPr lang="en-US" sz="2000" dirty="0">
                <a:latin typeface="+mj-lt"/>
              </a:rPr>
              <a:t>’’ and </a:t>
            </a:r>
            <a:r>
              <a:rPr lang="el-GR" sz="2000" dirty="0">
                <a:latin typeface="+mj-lt"/>
              </a:rPr>
              <a:t>β</a:t>
            </a:r>
            <a:r>
              <a:rPr lang="en-US" sz="2000" dirty="0">
                <a:latin typeface="+mj-lt"/>
              </a:rPr>
              <a:t>’’ we get:</a:t>
            </a:r>
            <a:endParaRPr lang="he-IL" sz="2000" dirty="0">
              <a:latin typeface="+mj-lt"/>
            </a:endParaRPr>
          </a:p>
        </p:txBody>
      </p:sp>
      <p:sp>
        <p:nvSpPr>
          <p:cNvPr id="15" name="TextBox 14"/>
          <p:cNvSpPr txBox="1"/>
          <p:nvPr/>
        </p:nvSpPr>
        <p:spPr>
          <a:xfrm>
            <a:off x="6010897" y="5238778"/>
            <a:ext cx="3466684" cy="707886"/>
          </a:xfrm>
          <a:prstGeom prst="rect">
            <a:avLst/>
          </a:prstGeom>
          <a:noFill/>
        </p:spPr>
        <p:txBody>
          <a:bodyPr wrap="square" rtlCol="1">
            <a:spAutoFit/>
          </a:bodyPr>
          <a:lstStyle/>
          <a:p>
            <a:r>
              <a:rPr lang="en-US" sz="2000" dirty="0">
                <a:latin typeface="+mj-lt"/>
              </a:rPr>
              <a:t>Fresnel reflection coefficients for GW</a:t>
            </a:r>
            <a:endParaRPr lang="he-IL" sz="2000" dirty="0">
              <a:latin typeface="+mj-lt"/>
            </a:endParaRPr>
          </a:p>
        </p:txBody>
      </p:sp>
      <mc:AlternateContent xmlns:mc="http://schemas.openxmlformats.org/markup-compatibility/2006" xmlns:a14="http://schemas.microsoft.com/office/drawing/2010/main">
        <mc:Choice Requires="a14">
          <p:sp>
            <p:nvSpPr>
              <p:cNvPr id="17" name="TextBox 16"/>
              <p:cNvSpPr txBox="1"/>
              <p:nvPr/>
            </p:nvSpPr>
            <p:spPr>
              <a:xfrm>
                <a:off x="9012017" y="2607262"/>
                <a:ext cx="1189172" cy="400110"/>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a:rPr>
                        <m:t>𝜉</m:t>
                      </m:r>
                      <m:r>
                        <a:rPr lang="en-US" sz="2000" b="0" i="1" smtClean="0">
                          <a:solidFill>
                            <a:schemeClr val="tx1"/>
                          </a:solidFill>
                          <a:latin typeface="Cambria Math"/>
                        </a:rPr>
                        <m:t>=−</m:t>
                      </m:r>
                      <m:r>
                        <a:rPr lang="en-US" sz="2000" b="0" i="1" smtClean="0">
                          <a:solidFill>
                            <a:schemeClr val="tx1"/>
                          </a:solidFill>
                          <a:latin typeface="Cambria Math"/>
                        </a:rPr>
                        <m:t>𝑖</m:t>
                      </m:r>
                      <m:r>
                        <a:rPr lang="en-US" sz="2000" b="0" i="1" smtClean="0">
                          <a:solidFill>
                            <a:schemeClr val="tx1"/>
                          </a:solidFill>
                          <a:latin typeface="Cambria Math"/>
                        </a:rPr>
                        <m:t>𝜔</m:t>
                      </m:r>
                    </m:oMath>
                  </m:oMathPara>
                </a14:m>
                <a:endParaRPr lang="he-IL" sz="2000" dirty="0">
                  <a:solidFill>
                    <a:schemeClr val="tx1"/>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9012017" y="2607262"/>
                <a:ext cx="1189172" cy="400110"/>
              </a:xfrm>
              <a:prstGeom prst="rect">
                <a:avLst/>
              </a:prstGeom>
              <a:blipFill rotWithShape="1">
                <a:blip r:embed="rId8"/>
                <a:stretch>
                  <a:fillRect b="-18462"/>
                </a:stretch>
              </a:blipFill>
            </p:spPr>
            <p:txBody>
              <a:bodyPr/>
              <a:lstStyle/>
              <a:p>
                <a:r>
                  <a:rPr lang="he-IL">
                    <a:noFill/>
                  </a:rPr>
                  <a:t> </a:t>
                </a:r>
              </a:p>
            </p:txBody>
          </p:sp>
        </mc:Fallback>
      </mc:AlternateContent>
    </p:spTree>
    <p:extLst>
      <p:ext uri="{BB962C8B-B14F-4D97-AF65-F5344CB8AC3E}">
        <p14:creationId xmlns:p14="http://schemas.microsoft.com/office/powerpoint/2010/main" val="15992043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21AFFD7-D30C-4DB8-B760-27794C63E70C}" type="slidenum">
              <a:rPr lang="en-US" smtClean="0"/>
              <a:t>14</a:t>
            </a:fld>
            <a:endParaRPr lang="en-US" dirty="0"/>
          </a:p>
        </p:txBody>
      </p:sp>
      <p:sp>
        <p:nvSpPr>
          <p:cNvPr id="3" name="TextBox 2"/>
          <p:cNvSpPr txBox="1"/>
          <p:nvPr/>
        </p:nvSpPr>
        <p:spPr>
          <a:xfrm>
            <a:off x="345055" y="552090"/>
            <a:ext cx="3960243" cy="646331"/>
          </a:xfrm>
          <a:prstGeom prst="rect">
            <a:avLst/>
          </a:prstGeom>
          <a:noFill/>
        </p:spPr>
        <p:txBody>
          <a:bodyPr wrap="square" rtlCol="1">
            <a:spAutoFit/>
          </a:bodyPr>
          <a:lstStyle/>
          <a:p>
            <a:r>
              <a:rPr lang="en-US" sz="3600" b="1" dirty="0">
                <a:latin typeface="+mj-lt"/>
              </a:rPr>
              <a:t>Evaluate the </a:t>
            </a:r>
            <a:r>
              <a:rPr lang="en-US" sz="3600" b="1" dirty="0" smtClean="0">
                <a:latin typeface="+mj-lt"/>
              </a:rPr>
              <a:t>Energy </a:t>
            </a:r>
            <a:endParaRPr lang="he-IL" sz="3600" b="1" dirty="0">
              <a:latin typeface="+mj-lt"/>
            </a:endParaRPr>
          </a:p>
        </p:txBody>
      </p:sp>
      <mc:AlternateContent xmlns:mc="http://schemas.openxmlformats.org/markup-compatibility/2006" xmlns:a14="http://schemas.microsoft.com/office/drawing/2010/main">
        <mc:Choice Requires="a14">
          <p:sp>
            <p:nvSpPr>
              <p:cNvPr id="12" name="Rectangle 11"/>
              <p:cNvSpPr/>
              <p:nvPr/>
            </p:nvSpPr>
            <p:spPr>
              <a:xfrm>
                <a:off x="563193" y="4348340"/>
                <a:ext cx="5314660" cy="984437"/>
              </a:xfrm>
              <a:prstGeom prst="rect">
                <a:avLst/>
              </a:prstGeom>
            </p:spPr>
            <p:txBody>
              <a:bodyPr wrap="none">
                <a:spAutoFit/>
              </a:bodyPr>
              <a:lstStyle/>
              <a:p>
                <a14:m>
                  <m:oMath xmlns:m="http://schemas.openxmlformats.org/officeDocument/2006/math">
                    <m:r>
                      <a:rPr lang="en-US" sz="2800" b="0" i="1" smtClean="0">
                        <a:latin typeface="Cambria Math"/>
                      </a:rPr>
                      <m:t>⇒ </m:t>
                    </m:r>
                    <m:r>
                      <a:rPr lang="en-US" sz="2800" i="1" smtClean="0">
                        <a:latin typeface="Cambria Math" panose="02040503050406030204" pitchFamily="18" charset="0"/>
                      </a:rPr>
                      <m:t>𝜒</m:t>
                    </m:r>
                    <m:d>
                      <m:dPr>
                        <m:ctrlPr>
                          <a:rPr lang="en-US" sz="2800" i="1">
                            <a:latin typeface="Cambria Math" panose="02040503050406030204" pitchFamily="18" charset="0"/>
                          </a:rPr>
                        </m:ctrlPr>
                      </m:dPr>
                      <m:e>
                        <m:r>
                          <a:rPr lang="en-US" sz="2800" i="1">
                            <a:latin typeface="Cambria Math" panose="02040503050406030204" pitchFamily="18" charset="0"/>
                          </a:rPr>
                          <m:t>𝜔</m:t>
                        </m:r>
                      </m:e>
                    </m:d>
                    <m:r>
                      <a:rPr lang="en-US" sz="2800" i="1">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a:rPr>
                              <m:t>𝑛</m:t>
                            </m:r>
                          </m:e>
                          <m:sup>
                            <m:r>
                              <a:rPr lang="en-US" sz="2800" b="0" i="1" smtClean="0">
                                <a:latin typeface="Cambria Math"/>
                              </a:rPr>
                              <m:t>2</m:t>
                            </m:r>
                          </m:sup>
                        </m:sSup>
                        <m:d>
                          <m:dPr>
                            <m:ctrlPr>
                              <a:rPr lang="en-US" sz="2800" b="0" i="1" smtClean="0">
                                <a:latin typeface="Cambria Math" panose="02040503050406030204" pitchFamily="18" charset="0"/>
                              </a:rPr>
                            </m:ctrlPr>
                          </m:dPr>
                          <m:e>
                            <m:r>
                              <a:rPr lang="en-US" sz="2800" b="0" i="1" smtClean="0">
                                <a:latin typeface="Cambria Math"/>
                              </a:rPr>
                              <m:t>𝜔</m:t>
                            </m:r>
                          </m:e>
                        </m:d>
                      </m:num>
                      <m:den>
                        <m:r>
                          <a:rPr lang="en-US" sz="2800" b="0" i="1" smtClean="0">
                            <a:latin typeface="Cambria Math"/>
                          </a:rPr>
                          <m:t>𝜅</m:t>
                        </m:r>
                        <m:sSup>
                          <m:sSupPr>
                            <m:ctrlPr>
                              <a:rPr lang="en-US" sz="2800" b="0" i="1" smtClean="0">
                                <a:latin typeface="Cambria Math" panose="02040503050406030204" pitchFamily="18" charset="0"/>
                              </a:rPr>
                            </m:ctrlPr>
                          </m:sSupPr>
                          <m:e>
                            <m:r>
                              <a:rPr lang="en-US" sz="2800" b="0" i="1" smtClean="0">
                                <a:latin typeface="Cambria Math"/>
                              </a:rPr>
                              <m:t>𝑐</m:t>
                            </m:r>
                          </m:e>
                          <m:sup>
                            <m:r>
                              <a:rPr lang="en-US" sz="2800" b="0" i="1" smtClean="0">
                                <a:latin typeface="Cambria Math"/>
                              </a:rPr>
                              <m:t>2</m:t>
                            </m:r>
                          </m:sup>
                        </m:sSup>
                      </m:den>
                    </m:f>
                    <m:r>
                      <a:rPr lang="en-US" sz="2800" b="0" i="1" smtClean="0">
                        <a:latin typeface="Cambria Math"/>
                      </a:rPr>
                      <m:t>= </m:t>
                    </m:r>
                    <m:f>
                      <m:fPr>
                        <m:ctrlPr>
                          <a:rPr lang="en-US" sz="2800" i="1">
                            <a:latin typeface="Cambria Math" panose="02040503050406030204" pitchFamily="18" charset="0"/>
                          </a:rPr>
                        </m:ctrlPr>
                      </m:fPr>
                      <m:num>
                        <m:sSup>
                          <m:sSupPr>
                            <m:ctrlPr>
                              <a:rPr lang="en-US" sz="2800" i="1">
                                <a:latin typeface="Cambria Math" panose="02040503050406030204" pitchFamily="18" charset="0"/>
                              </a:rPr>
                            </m:ctrlPr>
                          </m:sSupPr>
                          <m:e>
                            <m:r>
                              <a:rPr lang="en-US" sz="2800" b="0" i="1" smtClean="0">
                                <a:latin typeface="Cambria Math" panose="02040503050406030204" pitchFamily="18" charset="0"/>
                              </a:rPr>
                              <m:t>1</m:t>
                            </m:r>
                            <m:r>
                              <a:rPr lang="en-US" sz="2800" b="0" i="1" smtClean="0">
                                <a:latin typeface="Cambria Math" panose="02040503050406030204" pitchFamily="18" charset="0"/>
                              </a:rPr>
                              <m:t>−</m:t>
                            </m:r>
                            <m:d>
                              <m:dPr>
                                <m:ctrlPr>
                                  <a:rPr lang="en-US" sz="2800" i="1">
                                    <a:latin typeface="Cambria Math" panose="02040503050406030204" pitchFamily="18" charset="0"/>
                                  </a:rPr>
                                </m:ctrlPr>
                              </m:dPr>
                              <m:e>
                                <m:r>
                                  <a:rPr lang="en-US" sz="2800" i="1">
                                    <a:latin typeface="Cambria Math" panose="02040503050406030204" pitchFamily="18" charset="0"/>
                                  </a:rPr>
                                  <m:t>1</m:t>
                                </m:r>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2</m:t>
                                    </m:r>
                                    <m:r>
                                      <a:rPr lang="en-US" sz="2800" i="1">
                                        <a:latin typeface="Cambria Math" panose="02040503050406030204" pitchFamily="18" charset="0"/>
                                      </a:rPr>
                                      <m:t>𝜋</m:t>
                                    </m:r>
                                    <m:r>
                                      <a:rPr lang="en-US" sz="2800" i="1">
                                        <a:latin typeface="Cambria Math" panose="02040503050406030204" pitchFamily="18" charset="0"/>
                                      </a:rPr>
                                      <m:t>𝐺</m:t>
                                    </m:r>
                                    <m:r>
                                      <a:rPr lang="en-US" sz="2800" i="1">
                                        <a:latin typeface="Cambria Math" panose="02040503050406030204" pitchFamily="18" charset="0"/>
                                      </a:rPr>
                                      <m:t>𝜌</m:t>
                                    </m:r>
                                  </m:num>
                                  <m:den>
                                    <m:sSup>
                                      <m:sSupPr>
                                        <m:ctrlPr>
                                          <a:rPr lang="en-US" sz="2800" i="1">
                                            <a:latin typeface="Cambria Math" panose="02040503050406030204" pitchFamily="18" charset="0"/>
                                          </a:rPr>
                                        </m:ctrlPr>
                                      </m:sSupPr>
                                      <m:e>
                                        <m:r>
                                          <a:rPr lang="en-US" sz="2800" i="1">
                                            <a:latin typeface="Cambria Math" panose="02040503050406030204" pitchFamily="18" charset="0"/>
                                          </a:rPr>
                                          <m:t>𝜔</m:t>
                                        </m:r>
                                      </m:e>
                                      <m:sup>
                                        <m:r>
                                          <a:rPr lang="en-US" sz="2800" i="1">
                                            <a:latin typeface="Cambria Math" panose="02040503050406030204" pitchFamily="18" charset="0"/>
                                          </a:rPr>
                                          <m:t>2</m:t>
                                        </m:r>
                                      </m:sup>
                                    </m:sSup>
                                  </m:den>
                                </m:f>
                              </m:e>
                            </m:d>
                          </m:e>
                          <m:sup>
                            <m:r>
                              <a:rPr lang="en-US" sz="2800" i="1">
                                <a:latin typeface="Cambria Math" panose="02040503050406030204" pitchFamily="18" charset="0"/>
                              </a:rPr>
                              <m:t>2</m:t>
                            </m:r>
                          </m:sup>
                        </m:sSup>
                      </m:num>
                      <m:den>
                        <m:r>
                          <a:rPr lang="en-US" sz="2800" i="1">
                            <a:latin typeface="Cambria Math" panose="02040503050406030204" pitchFamily="18" charset="0"/>
                          </a:rPr>
                          <m:t>𝜅</m:t>
                        </m:r>
                        <m:sSup>
                          <m:sSupPr>
                            <m:ctrlPr>
                              <a:rPr lang="en-US" sz="2800" i="1">
                                <a:latin typeface="Cambria Math" panose="02040503050406030204" pitchFamily="18" charset="0"/>
                              </a:rPr>
                            </m:ctrlPr>
                          </m:sSupPr>
                          <m:e>
                            <m:r>
                              <a:rPr lang="en-US" sz="2800" i="1">
                                <a:latin typeface="Cambria Math" panose="02040503050406030204" pitchFamily="18" charset="0"/>
                              </a:rPr>
                              <m:t>𝑐</m:t>
                            </m:r>
                          </m:e>
                          <m:sup>
                            <m:r>
                              <a:rPr lang="en-US" sz="2800" i="1">
                                <a:latin typeface="Cambria Math" panose="02040503050406030204" pitchFamily="18" charset="0"/>
                              </a:rPr>
                              <m:t>2</m:t>
                            </m:r>
                          </m:sup>
                        </m:sSup>
                      </m:den>
                    </m:f>
                  </m:oMath>
                </a14:m>
                <a:r>
                  <a:rPr lang="en-US" sz="2800" dirty="0"/>
                  <a:t> </a:t>
                </a:r>
                <a:endParaRPr lang="he-IL" sz="2800" dirty="0"/>
              </a:p>
            </p:txBody>
          </p:sp>
        </mc:Choice>
        <mc:Fallback xmlns="">
          <p:sp>
            <p:nvSpPr>
              <p:cNvPr id="12" name="Rectangle 11"/>
              <p:cNvSpPr>
                <a:spLocks noRot="1" noChangeAspect="1" noMove="1" noResize="1" noEditPoints="1" noAdjustHandles="1" noChangeArrowheads="1" noChangeShapeType="1" noTextEdit="1"/>
              </p:cNvSpPr>
              <p:nvPr/>
            </p:nvSpPr>
            <p:spPr>
              <a:xfrm>
                <a:off x="563193" y="4348340"/>
                <a:ext cx="5314660" cy="984437"/>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42983" y="2736987"/>
                <a:ext cx="2421095" cy="670568"/>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𝑛</m:t>
                      </m:r>
                      <m:d>
                        <m:dPr>
                          <m:ctrlPr>
                            <a:rPr lang="en-US" sz="2000" b="0" i="1" smtClean="0">
                              <a:latin typeface="Cambria Math" panose="02040503050406030204" pitchFamily="18" charset="0"/>
                            </a:rPr>
                          </m:ctrlPr>
                        </m:dPr>
                        <m:e>
                          <m:r>
                            <a:rPr lang="en-US" sz="2000" b="0" i="1" smtClean="0">
                              <a:latin typeface="Cambria Math"/>
                            </a:rPr>
                            <m:t>𝜔</m:t>
                          </m:r>
                        </m:e>
                      </m:d>
                      <m:r>
                        <a:rPr lang="en-US" sz="2000" b="0" i="1" smtClean="0">
                          <a:latin typeface="Cambria Math"/>
                        </a:rPr>
                        <m:t>=</m:t>
                      </m:r>
                      <m:r>
                        <a:rPr lang="en-US" sz="2000" b="0" i="1" smtClean="0">
                          <a:latin typeface="Cambria Math"/>
                        </a:rPr>
                        <m:t>1</m:t>
                      </m:r>
                      <m:r>
                        <a:rPr lang="en-US" sz="2000" b="0" i="1" smtClean="0">
                          <a:latin typeface="Cambria Math"/>
                        </a:rPr>
                        <m:t>+</m:t>
                      </m:r>
                      <m:f>
                        <m:fPr>
                          <m:ctrlPr>
                            <a:rPr lang="en-US" sz="2000" b="0" i="1" smtClean="0">
                              <a:latin typeface="Cambria Math" panose="02040503050406030204" pitchFamily="18" charset="0"/>
                            </a:rPr>
                          </m:ctrlPr>
                        </m:fPr>
                        <m:num>
                          <m:r>
                            <a:rPr lang="en-US" sz="2000" b="0" i="1" smtClean="0">
                              <a:latin typeface="Cambria Math"/>
                            </a:rPr>
                            <m:t>2</m:t>
                          </m:r>
                          <m:r>
                            <a:rPr lang="en-US" sz="2000" b="0" i="1" smtClean="0">
                              <a:latin typeface="Cambria Math"/>
                            </a:rPr>
                            <m:t>𝜋</m:t>
                          </m:r>
                          <m:r>
                            <a:rPr lang="en-US" sz="2000" b="0" i="1" smtClean="0">
                              <a:latin typeface="Cambria Math"/>
                            </a:rPr>
                            <m:t>𝐺</m:t>
                          </m:r>
                          <m:r>
                            <a:rPr lang="en-US" sz="2000" b="0" i="1" smtClean="0">
                              <a:latin typeface="Cambria Math"/>
                            </a:rPr>
                            <m:t>𝜌</m:t>
                          </m:r>
                        </m:num>
                        <m:den>
                          <m:sSup>
                            <m:sSupPr>
                              <m:ctrlPr>
                                <a:rPr lang="en-US" sz="2000" b="0" i="1" smtClean="0">
                                  <a:latin typeface="Cambria Math" panose="02040503050406030204" pitchFamily="18" charset="0"/>
                                </a:rPr>
                              </m:ctrlPr>
                            </m:sSupPr>
                            <m:e>
                              <m:r>
                                <a:rPr lang="en-US" sz="2000" b="0" i="1" smtClean="0">
                                  <a:latin typeface="Cambria Math"/>
                                </a:rPr>
                                <m:t>𝜔</m:t>
                              </m:r>
                            </m:e>
                            <m:sup>
                              <m:r>
                                <a:rPr lang="en-US" sz="2000" b="0" i="1" smtClean="0">
                                  <a:latin typeface="Cambria Math"/>
                                </a:rPr>
                                <m:t>2</m:t>
                              </m:r>
                            </m:sup>
                          </m:sSup>
                        </m:den>
                      </m:f>
                    </m:oMath>
                  </m:oMathPara>
                </a14:m>
                <a:endParaRPr lang="he-IL"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742983" y="2736987"/>
                <a:ext cx="2421095" cy="670568"/>
              </a:xfrm>
              <a:prstGeom prst="rect">
                <a:avLst/>
              </a:prstGeom>
              <a:blipFill rotWithShape="0">
                <a:blip r:embed="rId5"/>
                <a:stretch>
                  <a:fillRect/>
                </a:stretch>
              </a:blipFill>
            </p:spPr>
            <p:txBody>
              <a:bodyPr/>
              <a:lstStyle/>
              <a:p>
                <a:r>
                  <a:rPr lang="en-US">
                    <a:noFill/>
                  </a:rPr>
                  <a:t> </a:t>
                </a:r>
              </a:p>
            </p:txBody>
          </p:sp>
        </mc:Fallback>
      </mc:AlternateContent>
      <p:sp>
        <p:nvSpPr>
          <p:cNvPr id="14" name="TextBox 13"/>
          <p:cNvSpPr txBox="1"/>
          <p:nvPr/>
        </p:nvSpPr>
        <p:spPr>
          <a:xfrm>
            <a:off x="3215990" y="2809490"/>
            <a:ext cx="1478422" cy="369332"/>
          </a:xfrm>
          <a:prstGeom prst="rect">
            <a:avLst/>
          </a:prstGeom>
          <a:noFill/>
        </p:spPr>
        <p:txBody>
          <a:bodyPr wrap="square" rtlCol="1">
            <a:spAutoFit/>
          </a:bodyPr>
          <a:lstStyle/>
          <a:p>
            <a:r>
              <a:rPr lang="en-US" dirty="0">
                <a:latin typeface="+mj-lt"/>
              </a:rPr>
              <a:t>Peters, 1974</a:t>
            </a:r>
            <a:endParaRPr lang="he-IL" dirty="0">
              <a:latin typeface="+mj-lt"/>
            </a:endParaRPr>
          </a:p>
        </p:txBody>
      </p:sp>
      <p:sp>
        <p:nvSpPr>
          <p:cNvPr id="15" name="TextBox 14"/>
          <p:cNvSpPr txBox="1"/>
          <p:nvPr/>
        </p:nvSpPr>
        <p:spPr>
          <a:xfrm>
            <a:off x="458017" y="1927975"/>
            <a:ext cx="2991028" cy="461665"/>
          </a:xfrm>
          <a:prstGeom prst="rect">
            <a:avLst/>
          </a:prstGeom>
          <a:noFill/>
        </p:spPr>
        <p:txBody>
          <a:bodyPr wrap="square" rtlCol="1">
            <a:spAutoFit/>
          </a:bodyPr>
          <a:lstStyle/>
          <a:p>
            <a:r>
              <a:rPr lang="en-US" sz="2400" b="1" dirty="0">
                <a:latin typeface="+mj-lt"/>
              </a:rPr>
              <a:t>Ordinary materials:</a:t>
            </a:r>
            <a:endParaRPr lang="he-IL" sz="2400" b="1" dirty="0">
              <a:latin typeface="+mj-lt"/>
            </a:endParaRPr>
          </a:p>
        </p:txBody>
      </p:sp>
      <mc:AlternateContent xmlns:mc="http://schemas.openxmlformats.org/markup-compatibility/2006">
        <mc:Choice xmlns:a14="http://schemas.microsoft.com/office/drawing/2010/main" Requires="a14">
          <p:sp>
            <p:nvSpPr>
              <p:cNvPr id="16" name="TextBox 15"/>
              <p:cNvSpPr txBox="1"/>
              <p:nvPr/>
            </p:nvSpPr>
            <p:spPr>
              <a:xfrm>
                <a:off x="954874" y="3390637"/>
                <a:ext cx="1444239" cy="400110"/>
              </a:xfrm>
              <a:prstGeom prst="rect">
                <a:avLst/>
              </a:prstGeom>
              <a:noFill/>
            </p:spPr>
            <p:txBody>
              <a:bodyPr wrap="square" rtlCol="1">
                <a:spAutoFit/>
              </a:bodyPr>
              <a:lstStyle/>
              <a:p>
                <a14:m>
                  <m:oMath xmlns:m="http://schemas.openxmlformats.org/officeDocument/2006/math">
                    <m:r>
                      <a:rPr lang="el-GR" sz="2000" i="1" dirty="0" smtClean="0">
                        <a:latin typeface="Cambria Math" panose="02040503050406030204" pitchFamily="18" charset="0"/>
                      </a:rPr>
                      <m:t>𝜌</m:t>
                    </m:r>
                  </m:oMath>
                </a14:m>
                <a:r>
                  <a:rPr lang="en-US" sz="2000" dirty="0">
                    <a:latin typeface="+mj-lt"/>
                  </a:rPr>
                  <a:t> – density </a:t>
                </a:r>
                <a:endParaRPr lang="he-IL" sz="2000" dirty="0">
                  <a:latin typeface="+mj-lt"/>
                </a:endParaRPr>
              </a:p>
            </p:txBody>
          </p:sp>
        </mc:Choice>
        <mc:Fallback>
          <p:sp>
            <p:nvSpPr>
              <p:cNvPr id="16" name="TextBox 15"/>
              <p:cNvSpPr txBox="1">
                <a:spLocks noRot="1" noChangeAspect="1" noMove="1" noResize="1" noEditPoints="1" noAdjustHandles="1" noChangeArrowheads="1" noChangeShapeType="1" noTextEdit="1"/>
              </p:cNvSpPr>
              <p:nvPr/>
            </p:nvSpPr>
            <p:spPr>
              <a:xfrm>
                <a:off x="954874" y="3390637"/>
                <a:ext cx="1444239" cy="400110"/>
              </a:xfrm>
              <a:prstGeom prst="rect">
                <a:avLst/>
              </a:prstGeom>
              <a:blipFill>
                <a:blip r:embed="rId6"/>
                <a:stretch>
                  <a:fillRect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8306512" y="5529128"/>
                <a:ext cx="2129814" cy="714683"/>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𝜌</m:t>
                      </m:r>
                      <m:r>
                        <a:rPr lang="en-US" b="0" i="1" smtClean="0">
                          <a:latin typeface="Cambria Math"/>
                        </a:rPr>
                        <m:t>=</m:t>
                      </m:r>
                      <m:r>
                        <a:rPr lang="en-US" b="0" i="1" smtClean="0">
                          <a:latin typeface="Cambria Math"/>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27</m:t>
                              </m:r>
                            </m:sup>
                          </m:sSup>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a:rPr>
                                    <m:t>𝑘𝑔</m:t>
                                  </m:r>
                                </m:num>
                                <m:den>
                                  <m:sSup>
                                    <m:sSupPr>
                                      <m:ctrlPr>
                                        <a:rPr lang="en-US" i="1">
                                          <a:latin typeface="Cambria Math" panose="02040503050406030204" pitchFamily="18" charset="0"/>
                                        </a:rPr>
                                      </m:ctrlPr>
                                    </m:sSupPr>
                                    <m:e>
                                      <m:r>
                                        <a:rPr lang="en-US" i="1">
                                          <a:latin typeface="Cambria Math"/>
                                        </a:rPr>
                                        <m:t>𝑚</m:t>
                                      </m:r>
                                    </m:e>
                                    <m:sup>
                                      <m:r>
                                        <a:rPr lang="en-US" i="1">
                                          <a:latin typeface="Cambria Math"/>
                                        </a:rPr>
                                        <m:t>3</m:t>
                                      </m:r>
                                    </m:sup>
                                  </m:sSup>
                                </m:den>
                              </m:f>
                            </m:e>
                          </m:d>
                        </m:e>
                      </m:d>
                    </m:oMath>
                  </m:oMathPara>
                </a14:m>
                <a:endParaRPr lang="he-IL" dirty="0"/>
              </a:p>
            </p:txBody>
          </p:sp>
        </mc:Choice>
        <mc:Fallback xmlns="">
          <p:sp>
            <p:nvSpPr>
              <p:cNvPr id="18" name="TextBox 17"/>
              <p:cNvSpPr txBox="1">
                <a:spLocks noRot="1" noChangeAspect="1" noMove="1" noResize="1" noEditPoints="1" noAdjustHandles="1" noChangeArrowheads="1" noChangeShapeType="1" noTextEdit="1"/>
              </p:cNvSpPr>
              <p:nvPr/>
            </p:nvSpPr>
            <p:spPr>
              <a:xfrm>
                <a:off x="8306512" y="5529128"/>
                <a:ext cx="2129814" cy="714683"/>
              </a:xfrm>
              <a:prstGeom prst="rect">
                <a:avLst/>
              </a:prstGeom>
              <a:blipFill rotWithShape="0">
                <a:blip r:embed="rId7"/>
                <a:stretch>
                  <a:fillRect/>
                </a:stretch>
              </a:blipFill>
            </p:spPr>
            <p:txBody>
              <a:bodyPr/>
              <a:lstStyle/>
              <a:p>
                <a:r>
                  <a:rPr lang="en-US">
                    <a:noFill/>
                  </a:rPr>
                  <a:t> </a:t>
                </a:r>
              </a:p>
            </p:txBody>
          </p:sp>
        </mc:Fallback>
      </mc:AlternateContent>
      <p:pic>
        <p:nvPicPr>
          <p:cNvPr id="2050"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5415" t="25035" r="66037" b="15926"/>
          <a:stretch/>
        </p:blipFill>
        <p:spPr bwMode="auto">
          <a:xfrm>
            <a:off x="8159275" y="1285036"/>
            <a:ext cx="2933165" cy="3412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7" name="TextBox 16"/>
              <p:cNvSpPr txBox="1"/>
              <p:nvPr/>
            </p:nvSpPr>
            <p:spPr>
              <a:xfrm>
                <a:off x="954874" y="1285036"/>
                <a:ext cx="3717764" cy="769441"/>
              </a:xfrm>
              <a:prstGeom prst="rect">
                <a:avLst/>
              </a:prstGeom>
              <a:noFill/>
            </p:spPr>
            <p:txBody>
              <a:bodyPr wrap="square" rtlCol="0">
                <a:spAutoFit/>
              </a:bodyPr>
              <a:lstStyle/>
              <a:p>
                <a:r>
                  <a:rPr lang="en-US" sz="2400" dirty="0" smtClean="0">
                    <a:latin typeface="+mj-lt"/>
                  </a:rPr>
                  <a:t>Find</a:t>
                </a:r>
                <a:r>
                  <a:rPr lang="en-US" sz="2000" dirty="0">
                    <a:latin typeface="+mj-lt"/>
                  </a:rPr>
                  <a:t> </a:t>
                </a:r>
                <a14:m>
                  <m:oMath xmlns:m="http://schemas.openxmlformats.org/officeDocument/2006/math">
                    <m:r>
                      <a:rPr lang="en-US" sz="2400" b="0" i="1" smtClean="0">
                        <a:latin typeface="Cambria Math"/>
                      </a:rPr>
                      <m:t>𝜒</m:t>
                    </m:r>
                    <m:d>
                      <m:dPr>
                        <m:ctrlPr>
                          <a:rPr lang="en-US" sz="2400" b="0" i="1" smtClean="0">
                            <a:latin typeface="Cambria Math" panose="02040503050406030204" pitchFamily="18" charset="0"/>
                          </a:rPr>
                        </m:ctrlPr>
                      </m:dPr>
                      <m:e>
                        <m:r>
                          <a:rPr lang="en-US" sz="2400" b="0" i="1" smtClean="0">
                            <a:latin typeface="Cambria Math"/>
                          </a:rPr>
                          <m:t>𝜔</m:t>
                        </m:r>
                      </m:e>
                    </m:d>
                    <m:r>
                      <a:rPr lang="en-US" sz="2400" b="0" i="1" smtClean="0">
                        <a:latin typeface="Cambria Math"/>
                      </a:rPr>
                      <m:t>⇒</m:t>
                    </m:r>
                  </m:oMath>
                </a14:m>
                <a:r>
                  <a:rPr lang="en-US" sz="2000" dirty="0" smtClean="0">
                    <a:latin typeface="+mj-lt"/>
                  </a:rPr>
                  <a:t> </a:t>
                </a:r>
                <a:r>
                  <a:rPr lang="en-US" sz="2400" dirty="0">
                    <a:latin typeface="+mj-lt"/>
                  </a:rPr>
                  <a:t>Find</a:t>
                </a:r>
                <a:r>
                  <a:rPr lang="en-US" sz="2000" dirty="0" smtClean="0">
                    <a:latin typeface="+mj-lt"/>
                  </a:rPr>
                  <a:t>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𝑟</m:t>
                        </m:r>
                      </m:e>
                      <m:sup>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sup>
                    </m:sSup>
                    <m:r>
                      <a:rPr lang="en-US" sz="2400" i="1">
                        <a:latin typeface="Cambria Math"/>
                      </a:rPr>
                      <m:t>(</m:t>
                    </m:r>
                    <m:r>
                      <a:rPr lang="en-US" sz="2400" i="1">
                        <a:latin typeface="Cambria Math"/>
                      </a:rPr>
                      <m:t>𝜔</m:t>
                    </m:r>
                    <m:r>
                      <a:rPr lang="en-US" sz="2400" i="1">
                        <a:latin typeface="Cambria Math"/>
                      </a:rPr>
                      <m:t>)</m:t>
                    </m:r>
                  </m:oMath>
                </a14:m>
                <a:endParaRPr lang="en-US" sz="2400" dirty="0"/>
              </a:p>
              <a:p>
                <a:endParaRPr lang="en-US" sz="2000" dirty="0">
                  <a:latin typeface="+mj-lt"/>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954874" y="1285036"/>
                <a:ext cx="3717764" cy="769441"/>
              </a:xfrm>
              <a:prstGeom prst="rect">
                <a:avLst/>
              </a:prstGeom>
              <a:blipFill rotWithShape="0">
                <a:blip r:embed="rId9"/>
                <a:stretch>
                  <a:fillRect l="-2623" t="-6349"/>
                </a:stretch>
              </a:blipFill>
            </p:spPr>
            <p:txBody>
              <a:bodyPr/>
              <a:lstStyle/>
              <a:p>
                <a:r>
                  <a:rPr lang="en-US">
                    <a:noFill/>
                  </a:rPr>
                  <a:t> </a:t>
                </a:r>
              </a:p>
            </p:txBody>
          </p:sp>
        </mc:Fallback>
      </mc:AlternateContent>
    </p:spTree>
    <p:extLst>
      <p:ext uri="{BB962C8B-B14F-4D97-AF65-F5344CB8AC3E}">
        <p14:creationId xmlns:p14="http://schemas.microsoft.com/office/powerpoint/2010/main" val="23299357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21AFFD7-D30C-4DB8-B760-27794C63E70C}" type="slidenum">
              <a:rPr lang="en-US" smtClean="0"/>
              <a:t>15</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543742" y="3545637"/>
                <a:ext cx="5405718" cy="707886"/>
              </a:xfrm>
              <a:prstGeom prst="rect">
                <a:avLst/>
              </a:prstGeom>
              <a:noFill/>
            </p:spPr>
            <p:txBody>
              <a:bodyPr wrap="square" rtlCol="0">
                <a:spAutoFit/>
              </a:bodyPr>
              <a:lstStyle/>
              <a:p>
                <a14:m>
                  <m:oMath xmlns:m="http://schemas.openxmlformats.org/officeDocument/2006/math">
                    <m:r>
                      <a:rPr lang="el-GR" sz="2000" i="1" dirty="0" smtClean="0">
                        <a:latin typeface="Cambria Math" panose="02040503050406030204" pitchFamily="18" charset="0"/>
                      </a:rPr>
                      <m:t>𝛿</m:t>
                    </m:r>
                  </m:oMath>
                </a14:m>
                <a:r>
                  <a:rPr lang="en-US" sz="2000" dirty="0">
                    <a:latin typeface="+mj-lt"/>
                  </a:rPr>
                  <a:t> is the EM skin depth of the superconducting film.</a:t>
                </a:r>
                <a:br>
                  <a:rPr lang="en-US" sz="2000" dirty="0">
                    <a:latin typeface="+mj-lt"/>
                  </a:rPr>
                </a:br>
                <a14:m>
                  <m:oMath xmlns:m="http://schemas.openxmlformats.org/officeDocument/2006/math">
                    <m:r>
                      <a:rPr lang="en-US" sz="2000" i="1" dirty="0" smtClean="0">
                        <a:latin typeface="Cambria Math" panose="02040503050406030204" pitchFamily="18" charset="0"/>
                      </a:rPr>
                      <m:t>𝑑</m:t>
                    </m:r>
                  </m:oMath>
                </a14:m>
                <a:r>
                  <a:rPr lang="en-US" sz="2000" dirty="0">
                    <a:latin typeface="+mj-lt"/>
                  </a:rPr>
                  <a:t> is the film thickness.</a:t>
                </a:r>
              </a:p>
            </p:txBody>
          </p:sp>
        </mc:Choice>
        <mc:Fallback xmlns="">
          <p:sp>
            <p:nvSpPr>
              <p:cNvPr id="5" name="TextBox 4"/>
              <p:cNvSpPr txBox="1">
                <a:spLocks noRot="1" noChangeAspect="1" noMove="1" noResize="1" noEditPoints="1" noAdjustHandles="1" noChangeArrowheads="1" noChangeShapeType="1" noTextEdit="1"/>
              </p:cNvSpPr>
              <p:nvPr/>
            </p:nvSpPr>
            <p:spPr>
              <a:xfrm>
                <a:off x="543742" y="3545637"/>
                <a:ext cx="5405718" cy="707886"/>
              </a:xfrm>
              <a:prstGeom prst="rect">
                <a:avLst/>
              </a:prstGeom>
              <a:blipFill rotWithShape="0">
                <a:blip r:embed="rId3"/>
                <a:stretch>
                  <a:fillRect t="-5172" r="-789" b="-14655"/>
                </a:stretch>
              </a:blipFill>
            </p:spPr>
            <p:txBody>
              <a:bodyPr/>
              <a:lstStyle/>
              <a:p>
                <a:r>
                  <a:rPr lang="en-US">
                    <a:noFill/>
                  </a:rPr>
                  <a:t> </a:t>
                </a:r>
              </a:p>
            </p:txBody>
          </p:sp>
        </mc:Fallback>
      </mc:AlternateContent>
      <p:sp>
        <p:nvSpPr>
          <p:cNvPr id="6" name="TextBox 5"/>
          <p:cNvSpPr txBox="1"/>
          <p:nvPr/>
        </p:nvSpPr>
        <p:spPr>
          <a:xfrm>
            <a:off x="463059" y="4878765"/>
            <a:ext cx="5567083" cy="400110"/>
          </a:xfrm>
          <a:prstGeom prst="rect">
            <a:avLst/>
          </a:prstGeom>
          <a:noFill/>
        </p:spPr>
        <p:txBody>
          <a:bodyPr wrap="square" rtlCol="0">
            <a:spAutoFit/>
          </a:bodyPr>
          <a:lstStyle/>
          <a:p>
            <a:r>
              <a:rPr lang="en-US" dirty="0">
                <a:latin typeface="+mj-lt"/>
              </a:rPr>
              <a:t>Compare to the EM reflection </a:t>
            </a:r>
            <a:r>
              <a:rPr lang="en-US" sz="2000" dirty="0">
                <a:latin typeface="+mj-lt"/>
              </a:rPr>
              <a:t>coefficient</a:t>
            </a:r>
            <a:r>
              <a:rPr lang="en-US" dirty="0">
                <a:latin typeface="+mj-lt"/>
              </a:rPr>
              <a:t> in SC: </a:t>
            </a:r>
          </a:p>
        </p:txBody>
      </p:sp>
      <p:sp>
        <p:nvSpPr>
          <p:cNvPr id="7" name="TextBox 6"/>
          <p:cNvSpPr txBox="1"/>
          <p:nvPr/>
        </p:nvSpPr>
        <p:spPr>
          <a:xfrm>
            <a:off x="345055" y="552090"/>
            <a:ext cx="3980201" cy="646331"/>
          </a:xfrm>
          <a:prstGeom prst="rect">
            <a:avLst/>
          </a:prstGeom>
          <a:noFill/>
        </p:spPr>
        <p:txBody>
          <a:bodyPr wrap="square" rtlCol="1">
            <a:spAutoFit/>
          </a:bodyPr>
          <a:lstStyle/>
          <a:p>
            <a:r>
              <a:rPr lang="en-US" sz="3600" b="1" dirty="0">
                <a:latin typeface="+mj-lt"/>
              </a:rPr>
              <a:t>Evaluate the energy </a:t>
            </a:r>
            <a:endParaRPr lang="he-IL" sz="3600" b="1" dirty="0">
              <a:latin typeface="+mj-lt"/>
            </a:endParaRPr>
          </a:p>
        </p:txBody>
      </p:sp>
      <mc:AlternateContent xmlns:mc="http://schemas.openxmlformats.org/markup-compatibility/2006" xmlns:a14="http://schemas.microsoft.com/office/drawing/2010/main">
        <mc:Choice Requires="a14">
          <p:sp>
            <p:nvSpPr>
              <p:cNvPr id="10" name="Rectangle 9"/>
              <p:cNvSpPr/>
              <p:nvPr/>
            </p:nvSpPr>
            <p:spPr>
              <a:xfrm>
                <a:off x="750033" y="2466700"/>
                <a:ext cx="3021596" cy="10018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𝐺</m:t>
                          </m:r>
                        </m:sub>
                      </m:sSub>
                      <m:r>
                        <a:rPr lang="en-US" sz="2400" i="1">
                          <a:latin typeface="Cambria Math" panose="02040503050406030204" pitchFamily="18" charset="0"/>
                        </a:rPr>
                        <m:t>=</m:t>
                      </m:r>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2</m:t>
                                  </m:r>
                                  <m:sSup>
                                    <m:sSupPr>
                                      <m:ctrlPr>
                                        <a:rPr lang="en-US" sz="2400" i="1">
                                          <a:latin typeface="Cambria Math" panose="02040503050406030204" pitchFamily="18" charset="0"/>
                                        </a:rPr>
                                      </m:ctrlPr>
                                    </m:sSupPr>
                                    <m:e>
                                      <m:r>
                                        <a:rPr lang="en-US" sz="2400" i="1">
                                          <a:latin typeface="Cambria Math" panose="02040503050406030204" pitchFamily="18" charset="0"/>
                                        </a:rPr>
                                        <m:t>𝛿</m:t>
                                      </m:r>
                                    </m:e>
                                    <m:sup>
                                      <m:r>
                                        <a:rPr lang="en-US" sz="2400" i="1">
                                          <a:latin typeface="Cambria Math" panose="02040503050406030204" pitchFamily="18" charset="0"/>
                                        </a:rPr>
                                        <m:t>2</m:t>
                                      </m:r>
                                    </m:sup>
                                  </m:sSup>
                                </m:num>
                                <m:den>
                                  <m:r>
                                    <a:rPr lang="en-US" sz="2400" i="1">
                                      <a:latin typeface="Cambria Math" panose="02040503050406030204" pitchFamily="18" charset="0"/>
                                    </a:rPr>
                                    <m:t>𝑐𝑑</m:t>
                                  </m:r>
                                </m:den>
                              </m:f>
                              <m:r>
                                <a:rPr lang="en-US" sz="2400" i="1">
                                  <a:latin typeface="Cambria Math" panose="02040503050406030204" pitchFamily="18" charset="0"/>
                                </a:rPr>
                                <m:t>𝑖</m:t>
                              </m:r>
                              <m:r>
                                <a:rPr lang="en-US" sz="2400" i="1">
                                  <a:latin typeface="Cambria Math" panose="02040503050406030204" pitchFamily="18" charset="0"/>
                                </a:rPr>
                                <m:t>𝜔</m:t>
                              </m:r>
                            </m:e>
                          </m:d>
                        </m:e>
                        <m:sup>
                          <m:r>
                            <a:rPr lang="en-US" sz="2400" i="1">
                              <a:latin typeface="Cambria Math" panose="02040503050406030204" pitchFamily="18" charset="0"/>
                            </a:rPr>
                            <m:t>−</m:t>
                          </m:r>
                          <m:r>
                            <a:rPr lang="en-US" sz="2400" i="1">
                              <a:latin typeface="Cambria Math" panose="02040503050406030204" pitchFamily="18" charset="0"/>
                            </a:rPr>
                            <m:t>1</m:t>
                          </m:r>
                        </m:sup>
                      </m:sSup>
                    </m:oMath>
                  </m:oMathPara>
                </a14:m>
                <a:endParaRPr lang="he-IL" sz="2400" dirty="0"/>
              </a:p>
            </p:txBody>
          </p:sp>
        </mc:Choice>
        <mc:Fallback xmlns="">
          <p:sp>
            <p:nvSpPr>
              <p:cNvPr id="10" name="Rectangle 9"/>
              <p:cNvSpPr>
                <a:spLocks noRot="1" noChangeAspect="1" noMove="1" noResize="1" noEditPoints="1" noAdjustHandles="1" noChangeArrowheads="1" noChangeShapeType="1" noTextEdit="1"/>
              </p:cNvSpPr>
              <p:nvPr/>
            </p:nvSpPr>
            <p:spPr>
              <a:xfrm>
                <a:off x="750033" y="2466700"/>
                <a:ext cx="3021596" cy="1001877"/>
              </a:xfrm>
              <a:prstGeom prst="rect">
                <a:avLst/>
              </a:prstGeom>
              <a:blipFill rotWithShape="0">
                <a:blip r:embed="rId4"/>
                <a:stretch>
                  <a:fillRect/>
                </a:stretch>
              </a:blipFill>
            </p:spPr>
            <p:txBody>
              <a:bodyPr/>
              <a:lstStyle/>
              <a:p>
                <a:r>
                  <a:rPr lang="en-US">
                    <a:noFill/>
                  </a:rPr>
                  <a:t> </a:t>
                </a:r>
              </a:p>
            </p:txBody>
          </p:sp>
        </mc:Fallback>
      </mc:AlternateContent>
      <p:sp>
        <p:nvSpPr>
          <p:cNvPr id="13" name="TextBox 12"/>
          <p:cNvSpPr txBox="1"/>
          <p:nvPr/>
        </p:nvSpPr>
        <p:spPr>
          <a:xfrm>
            <a:off x="2936293" y="6304227"/>
            <a:ext cx="5154450" cy="400110"/>
          </a:xfrm>
          <a:prstGeom prst="rect">
            <a:avLst/>
          </a:prstGeom>
          <a:noFill/>
        </p:spPr>
        <p:txBody>
          <a:bodyPr wrap="square" rtlCol="1">
            <a:spAutoFit/>
          </a:bodyPr>
          <a:lstStyle/>
          <a:p>
            <a:r>
              <a:rPr lang="en-US" sz="2000" dirty="0">
                <a:latin typeface="+mj-lt"/>
              </a:rPr>
              <a:t>Minter, </a:t>
            </a:r>
            <a:r>
              <a:rPr lang="en-US" dirty="0" err="1">
                <a:latin typeface="+mj-lt"/>
              </a:rPr>
              <a:t>Wegter-McNelly</a:t>
            </a:r>
            <a:r>
              <a:rPr lang="en-US" sz="2000" dirty="0">
                <a:latin typeface="+mj-lt"/>
              </a:rPr>
              <a:t>, </a:t>
            </a:r>
            <a:r>
              <a:rPr lang="en-US" sz="2000" dirty="0" err="1">
                <a:latin typeface="+mj-lt"/>
              </a:rPr>
              <a:t>Chiao</a:t>
            </a:r>
            <a:r>
              <a:rPr lang="en-US" sz="2000" dirty="0">
                <a:latin typeface="+mj-lt"/>
              </a:rPr>
              <a:t>, 2010  </a:t>
            </a:r>
            <a:endParaRPr lang="he-IL" sz="2000" dirty="0">
              <a:latin typeface="+mj-lt"/>
            </a:endParaRPr>
          </a:p>
        </p:txBody>
      </p:sp>
      <p:pic>
        <p:nvPicPr>
          <p:cNvPr id="12" name="Picture 11"/>
          <p:cNvPicPr>
            <a:picLocks noChangeAspect="1"/>
          </p:cNvPicPr>
          <p:nvPr/>
        </p:nvPicPr>
        <p:blipFill rotWithShape="1">
          <a:blip r:embed="rId5"/>
          <a:srcRect l="67910" t="16547" r="18756" b="60389"/>
          <a:stretch/>
        </p:blipFill>
        <p:spPr>
          <a:xfrm>
            <a:off x="7400654" y="1970913"/>
            <a:ext cx="4529408" cy="4407182"/>
          </a:xfrm>
          <a:prstGeom prst="rect">
            <a:avLst/>
          </a:prstGeom>
        </p:spPr>
      </p:pic>
      <p:sp>
        <p:nvSpPr>
          <p:cNvPr id="14" name="TextBox 13"/>
          <p:cNvSpPr txBox="1"/>
          <p:nvPr/>
        </p:nvSpPr>
        <p:spPr>
          <a:xfrm>
            <a:off x="458017" y="1927975"/>
            <a:ext cx="2991028" cy="461665"/>
          </a:xfrm>
          <a:prstGeom prst="rect">
            <a:avLst/>
          </a:prstGeom>
          <a:noFill/>
        </p:spPr>
        <p:txBody>
          <a:bodyPr wrap="square" rtlCol="1">
            <a:spAutoFit/>
          </a:bodyPr>
          <a:lstStyle/>
          <a:p>
            <a:r>
              <a:rPr lang="en-US" sz="2400" b="1" dirty="0" smtClean="0">
                <a:latin typeface="+mj-lt"/>
              </a:rPr>
              <a:t>Superconductors:</a:t>
            </a:r>
            <a:endParaRPr lang="he-IL" sz="2400" b="1" dirty="0">
              <a:latin typeface="+mj-lt"/>
            </a:endParaRPr>
          </a:p>
        </p:txBody>
      </p:sp>
      <mc:AlternateContent xmlns:mc="http://schemas.openxmlformats.org/markup-compatibility/2006" xmlns:a14="http://schemas.microsoft.com/office/drawing/2010/main">
        <mc:Choice Requires="a14">
          <p:sp>
            <p:nvSpPr>
              <p:cNvPr id="2" name="Rectangle 1"/>
              <p:cNvSpPr/>
              <p:nvPr/>
            </p:nvSpPr>
            <p:spPr>
              <a:xfrm>
                <a:off x="750033" y="5253927"/>
                <a:ext cx="3334695" cy="10018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𝑟</m:t>
                          </m:r>
                        </m:e>
                        <m:sub>
                          <m:r>
                            <a:rPr lang="en-US" sz="2400" b="0" i="1" smtClean="0">
                              <a:latin typeface="Cambria Math" panose="02040503050406030204" pitchFamily="18" charset="0"/>
                            </a:rPr>
                            <m:t>𝐸</m:t>
                          </m:r>
                        </m:sub>
                      </m:sSub>
                      <m:r>
                        <a:rPr lang="en-US" sz="2400" i="1">
                          <a:latin typeface="Cambria Math" panose="02040503050406030204" pitchFamily="18" charset="0"/>
                        </a:rPr>
                        <m:t>=</m:t>
                      </m:r>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rPr>
                                <m:t>−</m:t>
                              </m:r>
                              <m:f>
                                <m:fPr>
                                  <m:ctrlPr>
                                    <a:rPr lang="en-US" sz="2400" i="1" smtClean="0">
                                      <a:latin typeface="Cambria Math" panose="02040503050406030204" pitchFamily="18" charset="0"/>
                                    </a:rPr>
                                  </m:ctrlPr>
                                </m:fPr>
                                <m:num>
                                  <m:r>
                                    <a:rPr lang="en-US" sz="2400" b="0" i="1" smtClean="0">
                                      <a:latin typeface="Cambria Math" panose="02040503050406030204" pitchFamily="18" charset="0"/>
                                    </a:rPr>
                                    <m:t>𝜆</m:t>
                                  </m:r>
                                </m:num>
                                <m:den>
                                  <m:r>
                                    <a:rPr lang="en-US" sz="2400" b="0" i="1" smtClean="0">
                                      <a:latin typeface="Cambria Math" panose="02040503050406030204" pitchFamily="18" charset="0"/>
                                    </a:rPr>
                                    <m:t>𝑑</m:t>
                                  </m:r>
                                </m:den>
                              </m:f>
                              <m:f>
                                <m:fPr>
                                  <m:ctrlPr>
                                    <a:rPr lang="en-US" sz="2400" i="1">
                                      <a:latin typeface="Cambria Math" panose="02040503050406030204" pitchFamily="18" charset="0"/>
                                    </a:rPr>
                                  </m:ctrlPr>
                                </m:fPr>
                                <m:num>
                                  <m:r>
                                    <a:rPr lang="en-US" sz="2400" i="1">
                                      <a:latin typeface="Cambria Math" panose="02040503050406030204" pitchFamily="18" charset="0"/>
                                    </a:rPr>
                                    <m:t>2</m:t>
                                  </m:r>
                                  <m:sSup>
                                    <m:sSupPr>
                                      <m:ctrlPr>
                                        <a:rPr lang="en-US" sz="2400" i="1">
                                          <a:latin typeface="Cambria Math" panose="02040503050406030204" pitchFamily="18" charset="0"/>
                                        </a:rPr>
                                      </m:ctrlPr>
                                    </m:sSupPr>
                                    <m:e>
                                      <m:r>
                                        <a:rPr lang="en-US" sz="2400" i="1">
                                          <a:latin typeface="Cambria Math" panose="02040503050406030204" pitchFamily="18" charset="0"/>
                                        </a:rPr>
                                        <m:t>𝛿</m:t>
                                      </m:r>
                                    </m:e>
                                    <m:sup>
                                      <m:r>
                                        <a:rPr lang="en-US" sz="2400" i="1">
                                          <a:latin typeface="Cambria Math" panose="02040503050406030204" pitchFamily="18" charset="0"/>
                                        </a:rPr>
                                        <m:t>2</m:t>
                                      </m:r>
                                    </m:sup>
                                  </m:sSup>
                                </m:num>
                                <m:den>
                                  <m:r>
                                    <a:rPr lang="en-US" sz="2400" i="1">
                                      <a:latin typeface="Cambria Math" panose="02040503050406030204" pitchFamily="18" charset="0"/>
                                    </a:rPr>
                                    <m:t>𝑐𝑑</m:t>
                                  </m:r>
                                </m:den>
                              </m:f>
                              <m:r>
                                <a:rPr lang="en-US" sz="2400" i="1">
                                  <a:latin typeface="Cambria Math" panose="02040503050406030204" pitchFamily="18" charset="0"/>
                                </a:rPr>
                                <m:t>𝑖</m:t>
                              </m:r>
                              <m:r>
                                <a:rPr lang="en-US" sz="2400" i="1">
                                  <a:latin typeface="Cambria Math" panose="02040503050406030204" pitchFamily="18" charset="0"/>
                                </a:rPr>
                                <m:t>𝜔</m:t>
                              </m:r>
                            </m:e>
                          </m:d>
                        </m:e>
                        <m:sup>
                          <m:r>
                            <a:rPr lang="en-US" sz="2400" i="1">
                              <a:latin typeface="Cambria Math" panose="02040503050406030204" pitchFamily="18" charset="0"/>
                            </a:rPr>
                            <m:t>−</m:t>
                          </m:r>
                          <m:r>
                            <a:rPr lang="en-US" sz="2400" i="1">
                              <a:latin typeface="Cambria Math" panose="02040503050406030204" pitchFamily="18" charset="0"/>
                            </a:rPr>
                            <m:t>1</m:t>
                          </m:r>
                        </m:sup>
                      </m:sSup>
                    </m:oMath>
                  </m:oMathPara>
                </a14:m>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750033" y="5253927"/>
                <a:ext cx="3334695" cy="1001877"/>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138263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21AFFD7-D30C-4DB8-B760-27794C63E70C}" type="slidenum">
              <a:rPr lang="en-US" smtClean="0"/>
              <a:t>16</a:t>
            </a:fld>
            <a:endParaRPr lang="en-US"/>
          </a:p>
        </p:txBody>
      </p:sp>
      <mc:AlternateContent xmlns:mc="http://schemas.openxmlformats.org/markup-compatibility/2006" xmlns:a14="http://schemas.microsoft.com/office/drawing/2010/main">
        <mc:Choice Requires="a14">
          <p:sp>
            <p:nvSpPr>
              <p:cNvPr id="3" name="TextBox 2"/>
              <p:cNvSpPr txBox="1"/>
              <p:nvPr/>
            </p:nvSpPr>
            <p:spPr>
              <a:xfrm>
                <a:off x="524516" y="1649091"/>
                <a:ext cx="2334797" cy="7167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𝑃</m:t>
                      </m:r>
                      <m:d>
                        <m:dPr>
                          <m:ctrlPr>
                            <a:rPr lang="en-US" sz="2400" b="0" i="1" smtClean="0">
                              <a:latin typeface="Cambria Math" panose="02040503050406030204" pitchFamily="18" charset="0"/>
                            </a:rPr>
                          </m:ctrlPr>
                        </m:dPr>
                        <m:e>
                          <m:r>
                            <a:rPr lang="en-US" sz="2400" b="0" i="1" smtClean="0">
                              <a:latin typeface="Cambria Math"/>
                            </a:rPr>
                            <m:t>𝑎</m:t>
                          </m:r>
                        </m:e>
                      </m:d>
                      <m:r>
                        <a:rPr lang="en-US" sz="2400" b="0" i="1" smtClean="0">
                          <a:latin typeface="Cambria Math"/>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a:ea typeface="Cambria Math" panose="02040503050406030204" pitchFamily="18" charset="0"/>
                            </a:rPr>
                            <m:t>𝜕</m:t>
                          </m:r>
                          <m:r>
                            <a:rPr lang="en-US" sz="2400" b="0" i="1" smtClean="0">
                              <a:latin typeface="Cambria Math"/>
                              <a:ea typeface="Cambria Math" panose="02040503050406030204" pitchFamily="18" charset="0"/>
                            </a:rPr>
                            <m:t>𝐸</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a:ea typeface="Cambria Math" panose="02040503050406030204" pitchFamily="18" charset="0"/>
                                </a:rPr>
                                <m:t>𝑎</m:t>
                              </m:r>
                            </m:e>
                          </m:d>
                        </m:num>
                        <m:den>
                          <m:r>
                            <a:rPr lang="en-US" sz="2400" b="0" i="1" smtClean="0">
                              <a:latin typeface="Cambria Math"/>
                              <a:ea typeface="Cambria Math" panose="02040503050406030204" pitchFamily="18" charset="0"/>
                            </a:rPr>
                            <m:t>𝜕</m:t>
                          </m:r>
                          <m:r>
                            <a:rPr lang="en-US" sz="2400" b="0" i="1" smtClean="0">
                              <a:latin typeface="Cambria Math"/>
                              <a:ea typeface="Cambria Math" panose="02040503050406030204" pitchFamily="18" charset="0"/>
                            </a:rPr>
                            <m:t>𝑎</m:t>
                          </m:r>
                        </m:den>
                      </m:f>
                    </m:oMath>
                  </m:oMathPara>
                </a14:m>
                <a:endParaRPr lang="en-US" sz="2400" dirty="0">
                  <a:latin typeface="+mj-lt"/>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524516" y="1649091"/>
                <a:ext cx="2334797" cy="716799"/>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24517" y="4531145"/>
                <a:ext cx="2044511" cy="1631216"/>
              </a:xfrm>
              <a:prstGeom prst="rect">
                <a:avLst/>
              </a:prstGeom>
              <a:noFill/>
            </p:spPr>
            <p:txBody>
              <a:bodyPr wrap="square" rtlCol="0">
                <a:spAutoFit/>
              </a:bodyPr>
              <a:lstStyle/>
              <a:p>
                <a:pPr/>
                <a:r>
                  <a:rPr lang="en-US" sz="2000" dirty="0" smtClean="0">
                    <a:latin typeface="+mj-lt"/>
                  </a:rPr>
                  <a:t>In </a:t>
                </a:r>
                <a:r>
                  <a:rPr lang="en-US" sz="2000" dirty="0" err="1">
                    <a:latin typeface="+mj-lt"/>
                  </a:rPr>
                  <a:t>Pb</a:t>
                </a:r>
                <a:r>
                  <a:rPr lang="en-US" sz="2000" dirty="0">
                    <a:latin typeface="+mj-lt"/>
                  </a:rPr>
                  <a:t> – </a:t>
                </a:r>
                <a:br>
                  <a:rPr lang="en-US" sz="2000" dirty="0">
                    <a:latin typeface="+mj-lt"/>
                  </a:rPr>
                </a:br>
                <a14:m>
                  <m:oMathPara xmlns:m="http://schemas.openxmlformats.org/officeDocument/2006/math">
                    <m:oMathParaPr>
                      <m:jc m:val="centerGroup"/>
                    </m:oMathParaPr>
                    <m:oMath xmlns:m="http://schemas.openxmlformats.org/officeDocument/2006/math">
                      <m:r>
                        <a:rPr lang="en-US" sz="2000" b="0" i="1" smtClean="0">
                          <a:latin typeface="Cambria Math"/>
                        </a:rPr>
                        <m:t>𝑑</m:t>
                      </m:r>
                      <m:r>
                        <a:rPr lang="en-US" sz="2000" b="0" i="1" smtClean="0">
                          <a:latin typeface="Cambria Math"/>
                        </a:rPr>
                        <m:t>=</m:t>
                      </m:r>
                      <m:r>
                        <a:rPr lang="en-US" sz="2000" b="0" i="1" smtClean="0">
                          <a:latin typeface="Cambria Math"/>
                        </a:rPr>
                        <m:t>2</m:t>
                      </m:r>
                      <m:r>
                        <a:rPr lang="en-US" sz="2000" b="0" i="1" smtClean="0">
                          <a:latin typeface="Cambria Math"/>
                        </a:rPr>
                        <m:t> </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𝑛</m:t>
                          </m:r>
                          <m:r>
                            <a:rPr lang="en-US" sz="2000" b="0" i="1" smtClean="0">
                              <a:latin typeface="Cambria Math"/>
                            </a:rPr>
                            <m:t>𝑚</m:t>
                          </m:r>
                        </m:e>
                      </m:d>
                    </m:oMath>
                    <m:oMath xmlns:m="http://schemas.openxmlformats.org/officeDocument/2006/math">
                      <m:r>
                        <a:rPr lang="en-US" sz="2000" b="0" i="1" smtClean="0">
                          <a:latin typeface="Cambria Math"/>
                        </a:rPr>
                        <m:t>𝛿</m:t>
                      </m:r>
                      <m:r>
                        <a:rPr lang="en-US" sz="2000" b="0" i="1" smtClean="0">
                          <a:latin typeface="Cambria Math"/>
                        </a:rPr>
                        <m:t>=</m:t>
                      </m:r>
                      <m:r>
                        <a:rPr lang="en-US" sz="2000" b="0" i="1" smtClean="0">
                          <a:latin typeface="Cambria Math"/>
                        </a:rPr>
                        <m:t>37</m:t>
                      </m:r>
                      <m:r>
                        <a:rPr lang="en-US" sz="2000" b="0" i="1" smtClean="0">
                          <a:latin typeface="Cambria Math"/>
                        </a:rPr>
                        <m:t> </m:t>
                      </m:r>
                      <m:d>
                        <m:dPr>
                          <m:begChr m:val="["/>
                          <m:endChr m:val="]"/>
                          <m:ctrlPr>
                            <a:rPr lang="en-US" sz="2000" b="0" i="1" smtClean="0">
                              <a:latin typeface="Cambria Math" panose="02040503050406030204" pitchFamily="18" charset="0"/>
                            </a:rPr>
                          </m:ctrlPr>
                        </m:dPr>
                        <m:e>
                          <m:r>
                            <a:rPr lang="en-US" sz="2000" b="0" i="1" smtClean="0">
                              <a:latin typeface="Cambria Math"/>
                            </a:rPr>
                            <m:t>𝑛𝑚</m:t>
                          </m:r>
                        </m:e>
                      </m:d>
                    </m:oMath>
                    <m:oMath xmlns:m="http://schemas.openxmlformats.org/officeDocument/2006/math">
                      <m:r>
                        <a:rPr lang="en-US" sz="2000" b="0" i="1" smtClean="0">
                          <a:latin typeface="Cambria Math"/>
                        </a:rPr>
                        <m:t>𝜆</m:t>
                      </m:r>
                      <m:r>
                        <a:rPr lang="en-US" sz="2000" b="0" i="1" smtClean="0">
                          <a:latin typeface="Cambria Math"/>
                        </a:rPr>
                        <m:t>=</m:t>
                      </m:r>
                      <m:r>
                        <a:rPr lang="en-US" sz="2000" b="0" i="1" smtClean="0">
                          <a:latin typeface="Cambria Math"/>
                        </a:rPr>
                        <m:t>83</m:t>
                      </m:r>
                      <m:r>
                        <a:rPr lang="en-US" sz="2000" b="0" i="1" smtClean="0">
                          <a:latin typeface="Cambria Math"/>
                        </a:rPr>
                        <m:t> </m:t>
                      </m:r>
                      <m:d>
                        <m:dPr>
                          <m:begChr m:val="["/>
                          <m:endChr m:val="]"/>
                          <m:ctrlPr>
                            <a:rPr lang="en-US" sz="2000" b="0" i="1" smtClean="0">
                              <a:latin typeface="Cambria Math" panose="02040503050406030204" pitchFamily="18" charset="0"/>
                            </a:rPr>
                          </m:ctrlPr>
                        </m:dPr>
                        <m:e>
                          <m:r>
                            <a:rPr lang="en-US" sz="2000" b="0" i="1" smtClean="0">
                              <a:latin typeface="Cambria Math"/>
                            </a:rPr>
                            <m:t>𝑛𝑚</m:t>
                          </m:r>
                        </m:e>
                      </m:d>
                    </m:oMath>
                    <m:oMath xmlns:m="http://schemas.openxmlformats.org/officeDocument/2006/math">
                      <m:r>
                        <a:rPr lang="en-US" sz="2000" b="0" i="1" smtClean="0">
                          <a:latin typeface="Cambria Math"/>
                        </a:rPr>
                        <m:t>𝑇</m:t>
                      </m:r>
                      <m:r>
                        <a:rPr lang="en-US" sz="2000" b="0" i="1" smtClean="0">
                          <a:latin typeface="Cambria Math"/>
                        </a:rPr>
                        <m:t>=</m:t>
                      </m:r>
                      <m:r>
                        <a:rPr lang="en-US" sz="2000" b="0" i="1" smtClean="0">
                          <a:latin typeface="Cambria Math"/>
                        </a:rPr>
                        <m:t>0</m:t>
                      </m:r>
                      <m:r>
                        <a:rPr lang="en-US" sz="2000" b="0" i="1" smtClean="0">
                          <a:latin typeface="Cambria Math"/>
                        </a:rPr>
                        <m:t> </m:t>
                      </m:r>
                    </m:oMath>
                  </m:oMathPara>
                </a14:m>
                <a:endParaRPr lang="en-US" sz="2000" dirty="0">
                  <a:latin typeface="+mj-lt"/>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24517" y="4531145"/>
                <a:ext cx="2044511" cy="1631216"/>
              </a:xfrm>
              <a:prstGeom prst="rect">
                <a:avLst/>
              </a:prstGeom>
              <a:blipFill rotWithShape="0">
                <a:blip r:embed="rId5"/>
                <a:stretch>
                  <a:fillRect l="-2985" t="-1866"/>
                </a:stretch>
              </a:blipFill>
            </p:spPr>
            <p:txBody>
              <a:bodyPr/>
              <a:lstStyle/>
              <a:p>
                <a:r>
                  <a:rPr lang="en-US">
                    <a:noFill/>
                  </a:rPr>
                  <a:t> </a:t>
                </a:r>
              </a:p>
            </p:txBody>
          </p:sp>
        </mc:Fallback>
      </mc:AlternateContent>
      <p:sp>
        <p:nvSpPr>
          <p:cNvPr id="6" name="TextBox 5"/>
          <p:cNvSpPr txBox="1"/>
          <p:nvPr/>
        </p:nvSpPr>
        <p:spPr>
          <a:xfrm>
            <a:off x="345055" y="552090"/>
            <a:ext cx="5575298" cy="646331"/>
          </a:xfrm>
          <a:prstGeom prst="rect">
            <a:avLst/>
          </a:prstGeom>
          <a:noFill/>
        </p:spPr>
        <p:txBody>
          <a:bodyPr wrap="square" rtlCol="1">
            <a:spAutoFit/>
          </a:bodyPr>
          <a:lstStyle/>
          <a:p>
            <a:r>
              <a:rPr lang="en-US" sz="3600" b="1" dirty="0">
                <a:latin typeface="+mj-lt"/>
              </a:rPr>
              <a:t>Evaluate the </a:t>
            </a:r>
            <a:r>
              <a:rPr lang="en-US" sz="3600" b="1" dirty="0" smtClean="0">
                <a:latin typeface="+mj-lt"/>
              </a:rPr>
              <a:t>energy  - for </a:t>
            </a:r>
            <a:r>
              <a:rPr lang="en-US" sz="3600" b="1" dirty="0" err="1" smtClean="0">
                <a:latin typeface="+mj-lt"/>
              </a:rPr>
              <a:t>Pb</a:t>
            </a:r>
            <a:r>
              <a:rPr lang="en-US" sz="3600" b="1" dirty="0" smtClean="0">
                <a:latin typeface="+mj-lt"/>
              </a:rPr>
              <a:t> </a:t>
            </a:r>
            <a:endParaRPr lang="he-IL" sz="3600" b="1" dirty="0">
              <a:latin typeface="+mj-lt"/>
            </a:endParaRPr>
          </a:p>
        </p:txBody>
      </p:sp>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40596" t="40491" r="41756" b="39254"/>
          <a:stretch/>
        </p:blipFill>
        <p:spPr bwMode="auto">
          <a:xfrm>
            <a:off x="4602545" y="1539909"/>
            <a:ext cx="6315664" cy="416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4" descr="Image result for gravitons"/>
          <p:cNvSpPr>
            <a:spLocks noChangeAspect="1" noChangeArrowheads="1"/>
          </p:cNvSpPr>
          <p:nvPr/>
        </p:nvSpPr>
        <p:spPr bwMode="auto">
          <a:xfrm>
            <a:off x="11971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Tree>
    <p:extLst>
      <p:ext uri="{BB962C8B-B14F-4D97-AF65-F5344CB8AC3E}">
        <p14:creationId xmlns:p14="http://schemas.microsoft.com/office/powerpoint/2010/main" val="29543558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5621" y="1733277"/>
            <a:ext cx="10515600" cy="4351338"/>
          </a:xfrm>
        </p:spPr>
        <p:txBody>
          <a:bodyPr/>
          <a:lstStyle/>
          <a:p>
            <a:r>
              <a:rPr lang="en-US" dirty="0"/>
              <a:t>Heisenberg – </a:t>
            </a:r>
            <a:r>
              <a:rPr lang="en-US" dirty="0" err="1" smtClean="0"/>
              <a:t>Coloumb</a:t>
            </a:r>
            <a:r>
              <a:rPr lang="en-US" dirty="0" smtClean="0"/>
              <a:t> Effect enhances Gravitational Casimir Force</a:t>
            </a:r>
            <a:r>
              <a:rPr lang="en-US" dirty="0" smtClean="0"/>
              <a:t/>
            </a:r>
            <a:br>
              <a:rPr lang="en-US" dirty="0" smtClean="0"/>
            </a:br>
            <a:endParaRPr lang="en-US" dirty="0" smtClean="0"/>
          </a:p>
          <a:p>
            <a:r>
              <a:rPr lang="en-US" dirty="0"/>
              <a:t>Gravitational Casimir </a:t>
            </a:r>
            <a:r>
              <a:rPr lang="en-US" dirty="0" smtClean="0"/>
              <a:t>Force </a:t>
            </a:r>
            <a:br>
              <a:rPr lang="en-US" dirty="0" smtClean="0"/>
            </a:br>
            <a:r>
              <a:rPr lang="en-US" dirty="0" smtClean="0"/>
              <a:t>measurably different from the </a:t>
            </a:r>
            <a:br>
              <a:rPr lang="en-US" dirty="0" smtClean="0"/>
            </a:br>
            <a:r>
              <a:rPr lang="en-US" dirty="0" smtClean="0"/>
              <a:t>Photonic force</a:t>
            </a:r>
            <a:r>
              <a:rPr lang="en-US" dirty="0" smtClean="0"/>
              <a:t/>
            </a:r>
            <a:br>
              <a:rPr lang="en-US" dirty="0" smtClean="0"/>
            </a:br>
            <a:endParaRPr lang="en-US" dirty="0" smtClean="0"/>
          </a:p>
          <a:p>
            <a:r>
              <a:rPr lang="en-US" dirty="0" smtClean="0"/>
              <a:t>Discovery of gravitons?</a:t>
            </a:r>
            <a:endParaRPr lang="he-IL" dirty="0"/>
          </a:p>
        </p:txBody>
      </p:sp>
      <p:sp>
        <p:nvSpPr>
          <p:cNvPr id="4" name="Slide Number Placeholder 3"/>
          <p:cNvSpPr>
            <a:spLocks noGrp="1"/>
          </p:cNvSpPr>
          <p:nvPr>
            <p:ph type="sldNum" sz="quarter" idx="12"/>
          </p:nvPr>
        </p:nvSpPr>
        <p:spPr/>
        <p:txBody>
          <a:bodyPr/>
          <a:lstStyle/>
          <a:p>
            <a:fld id="{E21AFFD7-D30C-4DB8-B760-27794C63E70C}" type="slidenum">
              <a:rPr lang="en-US" smtClean="0"/>
              <a:t>17</a:t>
            </a:fld>
            <a:endParaRPr lang="en-US"/>
          </a:p>
        </p:txBody>
      </p:sp>
      <p:sp>
        <p:nvSpPr>
          <p:cNvPr id="5" name="TextBox 4"/>
          <p:cNvSpPr txBox="1"/>
          <p:nvPr/>
        </p:nvSpPr>
        <p:spPr>
          <a:xfrm>
            <a:off x="345056" y="552090"/>
            <a:ext cx="4023744" cy="646331"/>
          </a:xfrm>
          <a:prstGeom prst="rect">
            <a:avLst/>
          </a:prstGeom>
          <a:noFill/>
        </p:spPr>
        <p:txBody>
          <a:bodyPr wrap="square" rtlCol="1">
            <a:spAutoFit/>
          </a:bodyPr>
          <a:lstStyle/>
          <a:p>
            <a:r>
              <a:rPr lang="en-US" sz="3600" b="1" dirty="0" smtClean="0">
                <a:latin typeface="+mj-lt"/>
              </a:rPr>
              <a:t>Summary </a:t>
            </a:r>
            <a:endParaRPr lang="he-IL" sz="3600" b="1" dirty="0">
              <a:latin typeface="+mj-lt"/>
            </a:endParaRPr>
          </a:p>
        </p:txBody>
      </p:sp>
      <p:pic>
        <p:nvPicPr>
          <p:cNvPr id="9" name="Picture 8"/>
          <p:cNvPicPr>
            <a:picLocks noChangeAspect="1"/>
          </p:cNvPicPr>
          <p:nvPr/>
        </p:nvPicPr>
        <p:blipFill rotWithShape="1">
          <a:blip r:embed="rId3"/>
          <a:srcRect l="67910" t="16547" r="18756" b="61527"/>
          <a:stretch/>
        </p:blipFill>
        <p:spPr>
          <a:xfrm>
            <a:off x="7217706" y="2757623"/>
            <a:ext cx="3606401" cy="3335921"/>
          </a:xfrm>
          <a:prstGeom prst="rect">
            <a:avLst/>
          </a:prstGeom>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0596" t="40491" r="41756" b="39254"/>
          <a:stretch/>
        </p:blipFill>
        <p:spPr bwMode="auto">
          <a:xfrm>
            <a:off x="6273421" y="2929493"/>
            <a:ext cx="4787115" cy="3155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AutoShape 2" descr="Image result for gravitons"/>
          <p:cNvSpPr>
            <a:spLocks noChangeAspect="1" noChangeArrowheads="1"/>
          </p:cNvSpPr>
          <p:nvPr/>
        </p:nvSpPr>
        <p:spPr bwMode="auto">
          <a:xfrm>
            <a:off x="11971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1" name="AutoShape 4" descr="Image result for gravitons"/>
          <p:cNvSpPr>
            <a:spLocks noChangeAspect="1" noChangeArrowheads="1"/>
          </p:cNvSpPr>
          <p:nvPr/>
        </p:nvSpPr>
        <p:spPr bwMode="auto">
          <a:xfrm>
            <a:off x="12123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2" name="AutoShape 6" descr="Image result for gravitons"/>
          <p:cNvSpPr>
            <a:spLocks noChangeAspect="1" noChangeArrowheads="1"/>
          </p:cNvSpPr>
          <p:nvPr/>
        </p:nvSpPr>
        <p:spPr bwMode="auto">
          <a:xfrm>
            <a:off x="12276138"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4" name="AutoShape 8" descr="Image result for gravitons"/>
          <p:cNvSpPr>
            <a:spLocks noChangeAspect="1" noChangeArrowheads="1"/>
          </p:cNvSpPr>
          <p:nvPr/>
        </p:nvSpPr>
        <p:spPr bwMode="auto">
          <a:xfrm>
            <a:off x="12428538"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16" name="Picture 6" descr="https://qph.ec.quoracdn.net/main-qimg-cc78898f4ddda577a771eeb317e3efb5-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9572" y="2415805"/>
            <a:ext cx="5602667" cy="3940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4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דברים שצריך לקרוא</a:t>
            </a:r>
            <a:endParaRPr lang="en-US" dirty="0"/>
          </a:p>
        </p:txBody>
      </p:sp>
      <p:sp>
        <p:nvSpPr>
          <p:cNvPr id="3" name="Content Placeholder 2"/>
          <p:cNvSpPr>
            <a:spLocks noGrp="1"/>
          </p:cNvSpPr>
          <p:nvPr>
            <p:ph idx="1"/>
          </p:nvPr>
        </p:nvSpPr>
        <p:spPr/>
        <p:txBody>
          <a:bodyPr>
            <a:normAutofit fontScale="92500" lnSpcReduction="10000"/>
          </a:bodyPr>
          <a:lstStyle/>
          <a:p>
            <a:r>
              <a:rPr lang="en-US" dirty="0">
                <a:hlinkClick r:id="rId2"/>
              </a:rPr>
              <a:t>http://www.jetp.ac.ru/cgi-bin/dn/e_002_01_0073.pdf</a:t>
            </a:r>
            <a:endParaRPr lang="he-IL" dirty="0"/>
          </a:p>
          <a:p>
            <a:r>
              <a:rPr lang="en-US" dirty="0">
                <a:hlinkClick r:id="rId3"/>
              </a:rPr>
              <a:t>https://www.perimeterinstitute.ca/videos/gravitational-casimir-effect</a:t>
            </a:r>
            <a:endParaRPr lang="he-IL" dirty="0"/>
          </a:p>
          <a:p>
            <a:r>
              <a:rPr lang="en-US" dirty="0">
                <a:hlinkClick r:id="rId4"/>
              </a:rPr>
              <a:t>https://arxiv.org/pdf/1502.07429.pdf</a:t>
            </a:r>
            <a:endParaRPr lang="he-IL" dirty="0"/>
          </a:p>
          <a:p>
            <a:r>
              <a:rPr lang="en-US" dirty="0">
                <a:hlinkClick r:id="rId5"/>
              </a:rPr>
              <a:t>https://www.academia.edu/27269981/Gravitational_Casimir_Effect_What_is_Casimir_effect</a:t>
            </a:r>
            <a:endParaRPr lang="he-IL" dirty="0"/>
          </a:p>
          <a:p>
            <a:r>
              <a:rPr lang="en-US" dirty="0">
                <a:hlinkClick r:id="rId6"/>
              </a:rPr>
              <a:t>http://backreaction.blogspot.co.il/2015/03/can-we-prove-quantization-of-gravity.html</a:t>
            </a:r>
            <a:endParaRPr lang="he-IL" dirty="0"/>
          </a:p>
          <a:p>
            <a:r>
              <a:rPr lang="en-US" dirty="0">
                <a:hlinkClick r:id="rId7"/>
              </a:rPr>
              <a:t>https://en.wikipedia.org/wiki/Gravitoelectromagnetism</a:t>
            </a:r>
            <a:endParaRPr lang="he-IL" dirty="0"/>
          </a:p>
          <a:p>
            <a:r>
              <a:rPr lang="en-US" dirty="0" smtClean="0">
                <a:hlinkClick r:id="rId8"/>
              </a:rPr>
              <a:t>https</a:t>
            </a:r>
            <a:r>
              <a:rPr lang="en-US" dirty="0">
                <a:hlinkClick r:id="rId8"/>
              </a:rPr>
              <a:t>://arxiv.org/abs/0903.0661v10</a:t>
            </a:r>
            <a:endParaRPr lang="he-IL" dirty="0"/>
          </a:p>
          <a:p>
            <a:r>
              <a:rPr lang="en-US" dirty="0">
                <a:hlinkClick r:id="rId9"/>
              </a:rPr>
              <a:t>https://arxiv.org/pdf/0903.0661.pdf</a:t>
            </a:r>
            <a:endParaRPr lang="he-IL" dirty="0"/>
          </a:p>
          <a:p>
            <a:endParaRPr lang="en-US" dirty="0"/>
          </a:p>
        </p:txBody>
      </p:sp>
      <p:sp>
        <p:nvSpPr>
          <p:cNvPr id="4" name="Slide Number Placeholder 3"/>
          <p:cNvSpPr>
            <a:spLocks noGrp="1"/>
          </p:cNvSpPr>
          <p:nvPr>
            <p:ph type="sldNum" sz="quarter" idx="12"/>
          </p:nvPr>
        </p:nvSpPr>
        <p:spPr/>
        <p:txBody>
          <a:bodyPr/>
          <a:lstStyle/>
          <a:p>
            <a:fld id="{E21AFFD7-D30C-4DB8-B760-27794C63E70C}" type="slidenum">
              <a:rPr lang="en-US" smtClean="0"/>
              <a:t>18</a:t>
            </a:fld>
            <a:endParaRPr lang="en-US"/>
          </a:p>
        </p:txBody>
      </p:sp>
    </p:spTree>
    <p:extLst>
      <p:ext uri="{BB962C8B-B14F-4D97-AF65-F5344CB8AC3E}">
        <p14:creationId xmlns:p14="http://schemas.microsoft.com/office/powerpoint/2010/main" val="2540904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6564" y="1462895"/>
            <a:ext cx="10515600" cy="4351338"/>
          </a:xfrm>
        </p:spPr>
        <p:txBody>
          <a:bodyPr/>
          <a:lstStyle/>
          <a:p>
            <a:r>
              <a:rPr lang="en-US" dirty="0" smtClean="0"/>
              <a:t>Setup</a:t>
            </a:r>
          </a:p>
          <a:p>
            <a:r>
              <a:rPr lang="en-US" dirty="0" smtClean="0"/>
              <a:t>GEM Equations</a:t>
            </a:r>
          </a:p>
          <a:p>
            <a:r>
              <a:rPr lang="en-US" dirty="0" smtClean="0"/>
              <a:t>Find </a:t>
            </a:r>
            <a:r>
              <a:rPr lang="en-US" dirty="0" smtClean="0"/>
              <a:t>Eigen-frequencies</a:t>
            </a:r>
          </a:p>
          <a:p>
            <a:r>
              <a:rPr lang="en-US" dirty="0" smtClean="0"/>
              <a:t>Compute the </a:t>
            </a:r>
            <a:r>
              <a:rPr lang="en-US" dirty="0" smtClean="0"/>
              <a:t>Energy</a:t>
            </a:r>
          </a:p>
          <a:p>
            <a:r>
              <a:rPr lang="en-US" dirty="0" smtClean="0"/>
              <a:t>Evaluate the Force:</a:t>
            </a:r>
          </a:p>
          <a:p>
            <a:pPr lvl="1"/>
            <a:r>
              <a:rPr lang="en-US" dirty="0" smtClean="0"/>
              <a:t>Ordinary Materials</a:t>
            </a:r>
          </a:p>
          <a:p>
            <a:pPr lvl="1"/>
            <a:r>
              <a:rPr lang="en-US" dirty="0" smtClean="0"/>
              <a:t>Superconductors</a:t>
            </a:r>
          </a:p>
          <a:p>
            <a:r>
              <a:rPr lang="en-US" dirty="0"/>
              <a:t>S</a:t>
            </a:r>
            <a:r>
              <a:rPr lang="en-US" dirty="0" smtClean="0"/>
              <a:t>ummary</a:t>
            </a:r>
            <a:endParaRPr lang="en-US" dirty="0" smtClean="0"/>
          </a:p>
          <a:p>
            <a:endParaRPr lang="en-US" dirty="0"/>
          </a:p>
        </p:txBody>
      </p:sp>
      <p:sp>
        <p:nvSpPr>
          <p:cNvPr id="4" name="Slide Number Placeholder 3"/>
          <p:cNvSpPr>
            <a:spLocks noGrp="1"/>
          </p:cNvSpPr>
          <p:nvPr>
            <p:ph type="sldNum" sz="quarter" idx="12"/>
          </p:nvPr>
        </p:nvSpPr>
        <p:spPr/>
        <p:txBody>
          <a:bodyPr/>
          <a:lstStyle/>
          <a:p>
            <a:fld id="{E21AFFD7-D30C-4DB8-B760-27794C63E70C}" type="slidenum">
              <a:rPr lang="en-US" smtClean="0"/>
              <a:t>2</a:t>
            </a:fld>
            <a:endParaRPr lang="en-US"/>
          </a:p>
        </p:txBody>
      </p:sp>
      <p:sp>
        <p:nvSpPr>
          <p:cNvPr id="5" name="Title 1"/>
          <p:cNvSpPr>
            <a:spLocks noGrp="1"/>
          </p:cNvSpPr>
          <p:nvPr>
            <p:ph type="title"/>
          </p:nvPr>
        </p:nvSpPr>
        <p:spPr>
          <a:xfrm>
            <a:off x="356250" y="546676"/>
            <a:ext cx="4823978" cy="675221"/>
          </a:xfrm>
        </p:spPr>
        <p:txBody>
          <a:bodyPr>
            <a:normAutofit/>
          </a:bodyPr>
          <a:lstStyle/>
          <a:p>
            <a:r>
              <a:rPr lang="en-US" sz="3600" b="1" dirty="0" smtClean="0"/>
              <a:t>Outline</a:t>
            </a:r>
            <a:endParaRPr lang="en-US" sz="3600" b="1" dirty="0"/>
          </a:p>
        </p:txBody>
      </p:sp>
      <p:pic>
        <p:nvPicPr>
          <p:cNvPr id="2050" name="Picture 2" descr="Hendrik Casimir (19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0671" y="1955610"/>
            <a:ext cx="2732253" cy="3638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090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srcRect b="25858"/>
          <a:stretch/>
        </p:blipFill>
        <p:spPr>
          <a:xfrm>
            <a:off x="2618575" y="508452"/>
            <a:ext cx="6983636" cy="5847898"/>
          </a:xfrm>
          <a:prstGeom prst="rect">
            <a:avLst/>
          </a:prstGeom>
        </p:spPr>
      </p:pic>
      <p:sp>
        <p:nvSpPr>
          <p:cNvPr id="4" name="Slide Number Placeholder 3"/>
          <p:cNvSpPr>
            <a:spLocks noGrp="1"/>
          </p:cNvSpPr>
          <p:nvPr>
            <p:ph type="sldNum" sz="quarter" idx="12"/>
          </p:nvPr>
        </p:nvSpPr>
        <p:spPr/>
        <p:txBody>
          <a:bodyPr/>
          <a:lstStyle/>
          <a:p>
            <a:fld id="{E21AFFD7-D30C-4DB8-B760-27794C63E70C}" type="slidenum">
              <a:rPr lang="en-US" smtClean="0"/>
              <a:t>3</a:t>
            </a:fld>
            <a:endParaRPr lang="en-US"/>
          </a:p>
        </p:txBody>
      </p:sp>
      <p:sp>
        <p:nvSpPr>
          <p:cNvPr id="6" name="Title 1"/>
          <p:cNvSpPr>
            <a:spLocks noGrp="1"/>
          </p:cNvSpPr>
          <p:nvPr>
            <p:ph type="title"/>
          </p:nvPr>
        </p:nvSpPr>
        <p:spPr>
          <a:xfrm>
            <a:off x="356250" y="546676"/>
            <a:ext cx="4823978" cy="675221"/>
          </a:xfrm>
        </p:spPr>
        <p:txBody>
          <a:bodyPr>
            <a:normAutofit/>
          </a:bodyPr>
          <a:lstStyle/>
          <a:p>
            <a:r>
              <a:rPr lang="en-US" sz="3600" b="1" dirty="0" smtClean="0"/>
              <a:t>Setup</a:t>
            </a:r>
            <a:endParaRPr lang="en-US" sz="3600" b="1" dirty="0"/>
          </a:p>
        </p:txBody>
      </p:sp>
    </p:spTree>
    <p:extLst>
      <p:ext uri="{BB962C8B-B14F-4D97-AF65-F5344CB8AC3E}">
        <p14:creationId xmlns:p14="http://schemas.microsoft.com/office/powerpoint/2010/main" val="14023473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479" y="630572"/>
            <a:ext cx="5876149" cy="498106"/>
          </a:xfrm>
        </p:spPr>
        <p:txBody>
          <a:bodyPr>
            <a:noAutofit/>
          </a:bodyPr>
          <a:lstStyle/>
          <a:p>
            <a:r>
              <a:rPr lang="en-US" sz="3600" b="1" dirty="0"/>
              <a:t>GravitoElectroMagnetism Equations</a:t>
            </a:r>
          </a:p>
        </p:txBody>
      </p:sp>
      <p:sp>
        <p:nvSpPr>
          <p:cNvPr id="4" name="Slide Number Placeholder 3"/>
          <p:cNvSpPr>
            <a:spLocks noGrp="1"/>
          </p:cNvSpPr>
          <p:nvPr>
            <p:ph type="sldNum" sz="quarter" idx="12"/>
          </p:nvPr>
        </p:nvSpPr>
        <p:spPr/>
        <p:txBody>
          <a:bodyPr/>
          <a:lstStyle/>
          <a:p>
            <a:fld id="{E21AFFD7-D30C-4DB8-B760-27794C63E70C}" type="slidenum">
              <a:rPr lang="en-US" smtClean="0"/>
              <a:t>4</a:t>
            </a:fld>
            <a:endParaRPr lang="en-US" dirty="0"/>
          </a:p>
        </p:txBody>
      </p:sp>
      <mc:AlternateContent xmlns:mc="http://schemas.openxmlformats.org/markup-compatibility/2006" xmlns:a14="http://schemas.microsoft.com/office/drawing/2010/main">
        <mc:Choice Requires="a14">
          <p:sp>
            <p:nvSpPr>
              <p:cNvPr id="9" name="Rectangle 8"/>
              <p:cNvSpPr/>
              <p:nvPr/>
            </p:nvSpPr>
            <p:spPr>
              <a:xfrm>
                <a:off x="7111509" y="1397128"/>
                <a:ext cx="4134195" cy="31298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m:t>
                      </m:r>
                      <m:r>
                        <a:rPr lang="en-US" sz="2800" i="1" smtClean="0">
                          <a:latin typeface="Cambria Math" panose="02040503050406030204" pitchFamily="18" charset="0"/>
                          <a:ea typeface="Cambria Math" panose="02040503050406030204" pitchFamily="18" charset="0"/>
                        </a:rPr>
                        <m:t>∙</m:t>
                      </m:r>
                      <m:r>
                        <a:rPr lang="en-US" sz="2800" b="1" i="1" smtClean="0">
                          <a:latin typeface="Cambria Math" panose="02040503050406030204" pitchFamily="18" charset="0"/>
                          <a:ea typeface="Cambria Math" panose="02040503050406030204" pitchFamily="18" charset="0"/>
                        </a:rPr>
                        <m:t>𝑬</m:t>
                      </m:r>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sSup>
                            <m:sSupPr>
                              <m:ctrlPr>
                                <a:rPr lang="en-US" sz="2800" b="0" i="1" smtClean="0">
                                  <a:latin typeface="Cambria Math" panose="02040503050406030204" pitchFamily="18" charset="0"/>
                                  <a:ea typeface="Cambria Math" panose="02040503050406030204" pitchFamily="18" charset="0"/>
                                </a:rPr>
                              </m:ctrlPr>
                            </m:sSupPr>
                            <m:e>
                              <m:r>
                                <a:rPr lang="en-US" sz="2800" b="1" i="1" smtClean="0">
                                  <a:latin typeface="Cambria Math" panose="02040503050406030204" pitchFamily="18" charset="0"/>
                                  <a:ea typeface="Cambria Math" panose="02040503050406030204" pitchFamily="18" charset="0"/>
                                </a:rPr>
                                <m:t>𝝆</m:t>
                              </m:r>
                            </m:e>
                            <m:sup>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𝐸</m:t>
                                  </m:r>
                                </m:e>
                              </m:d>
                            </m:sup>
                          </m:sSup>
                        </m:num>
                        <m:den>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𝜀</m:t>
                              </m:r>
                            </m:e>
                            <m:sub>
                              <m:r>
                                <a:rPr lang="en-US" sz="2800" b="0" i="1" smtClean="0">
                                  <a:latin typeface="Cambria Math" panose="02040503050406030204" pitchFamily="18" charset="0"/>
                                  <a:ea typeface="Cambria Math" panose="02040503050406030204" pitchFamily="18" charset="0"/>
                                </a:rPr>
                                <m:t>0</m:t>
                              </m:r>
                            </m:sub>
                          </m:sSub>
                        </m:den>
                      </m:f>
                    </m:oMath>
                    <m:oMath xmlns:m="http://schemas.openxmlformats.org/officeDocument/2006/math">
                      <m:r>
                        <a:rPr lang="en-US" sz="2800" i="1" smtClean="0">
                          <a:latin typeface="Cambria Math" panose="02040503050406030204" pitchFamily="18" charset="0"/>
                          <a:ea typeface="Cambria Math" panose="02040503050406030204" pitchFamily="18" charset="0"/>
                        </a:rPr>
                        <m:t>𝛻</m:t>
                      </m:r>
                      <m:r>
                        <a:rPr lang="en-US" sz="2800" i="1" smtClean="0">
                          <a:latin typeface="Cambria Math" panose="02040503050406030204" pitchFamily="18" charset="0"/>
                          <a:ea typeface="Cambria Math" panose="02040503050406030204" pitchFamily="18" charset="0"/>
                        </a:rPr>
                        <m:t>∙</m:t>
                      </m:r>
                      <m:r>
                        <a:rPr lang="en-US" sz="2800" b="1" i="1" smtClean="0">
                          <a:latin typeface="Cambria Math" panose="02040503050406030204" pitchFamily="18" charset="0"/>
                          <a:ea typeface="Cambria Math" panose="02040503050406030204" pitchFamily="18" charset="0"/>
                        </a:rPr>
                        <m:t>𝑩</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0</m:t>
                      </m:r>
                    </m:oMath>
                    <m:oMath xmlns:m="http://schemas.openxmlformats.org/officeDocument/2006/math">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m:t>
                      </m:r>
                      <m:r>
                        <a:rPr lang="en-US" sz="2800" b="1" i="1" smtClean="0">
                          <a:latin typeface="Cambria Math" panose="02040503050406030204" pitchFamily="18" charset="0"/>
                          <a:ea typeface="Cambria Math" panose="02040503050406030204" pitchFamily="18" charset="0"/>
                        </a:rPr>
                        <m:t>𝑬</m:t>
                      </m:r>
                      <m:r>
                        <a:rPr lang="en-US" sz="2800" b="0" i="1" smtClean="0">
                          <a:latin typeface="Cambria Math" panose="02040503050406030204" pitchFamily="18" charset="0"/>
                          <a:ea typeface="Cambria Math" panose="02040503050406030204" pitchFamily="18" charset="0"/>
                        </a:rPr>
                        <m:t>= −</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m:t>
                          </m:r>
                          <m:r>
                            <a:rPr lang="en-US" sz="2800" b="1" i="1" smtClean="0">
                              <a:latin typeface="Cambria Math" panose="02040503050406030204" pitchFamily="18" charset="0"/>
                              <a:ea typeface="Cambria Math" panose="02040503050406030204" pitchFamily="18" charset="0"/>
                            </a:rPr>
                            <m:t>𝑩</m:t>
                          </m:r>
                        </m:num>
                        <m:den>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𝑡</m:t>
                          </m:r>
                        </m:den>
                      </m:f>
                    </m:oMath>
                    <m:oMath xmlns:m="http://schemas.openxmlformats.org/officeDocument/2006/math">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m:t>
                      </m:r>
                      <m:r>
                        <a:rPr lang="en-US" sz="2800" b="1" i="1">
                          <a:latin typeface="Cambria Math" panose="02040503050406030204" pitchFamily="18" charset="0"/>
                          <a:ea typeface="Cambria Math" panose="02040503050406030204" pitchFamily="18" charset="0"/>
                        </a:rPr>
                        <m:t>𝑩</m:t>
                      </m:r>
                      <m:r>
                        <m:rPr>
                          <m:nor/>
                        </m:rPr>
                        <a:rPr lang="en-US" sz="2800" i="1" dirty="0" smtClean="0">
                          <a:latin typeface="Cambria Math" panose="02040503050406030204" pitchFamily="18" charset="0"/>
                          <a:ea typeface="Cambria Math" panose="02040503050406030204" pitchFamily="18" charset="0"/>
                        </a:rPr>
                        <m:t>= </m:t>
                      </m:r>
                      <m:sSub>
                        <m:sSubPr>
                          <m:ctrlPr>
                            <a:rPr lang="en-US" sz="2800" b="0" i="1" dirty="0" smtClean="0">
                              <a:latin typeface="Cambria Math" panose="02040503050406030204" pitchFamily="18" charset="0"/>
                              <a:ea typeface="Cambria Math" panose="02040503050406030204" pitchFamily="18" charset="0"/>
                            </a:rPr>
                          </m:ctrlPr>
                        </m:sSubPr>
                        <m:e>
                          <m:r>
                            <a:rPr lang="en-US" sz="2800" b="0" i="1" dirty="0" smtClean="0">
                              <a:latin typeface="Cambria Math" panose="02040503050406030204" pitchFamily="18" charset="0"/>
                              <a:ea typeface="Cambria Math" panose="02040503050406030204" pitchFamily="18" charset="0"/>
                            </a:rPr>
                            <m:t>𝜇</m:t>
                          </m:r>
                        </m:e>
                        <m:sub>
                          <m:r>
                            <a:rPr lang="en-US" sz="2800" b="0" i="1" dirty="0" smtClean="0">
                              <a:latin typeface="Cambria Math" panose="02040503050406030204" pitchFamily="18" charset="0"/>
                              <a:ea typeface="Cambria Math" panose="02040503050406030204" pitchFamily="18" charset="0"/>
                            </a:rPr>
                            <m:t>0</m:t>
                          </m:r>
                        </m:sub>
                      </m:sSub>
                      <m:r>
                        <a:rPr lang="en-US" sz="2800" b="0" i="1" dirty="0"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𝜀</m:t>
                          </m:r>
                        </m:e>
                        <m:sub>
                          <m:r>
                            <a:rPr lang="en-US" sz="2800" b="0" i="1" smtClean="0">
                              <a:latin typeface="Cambria Math" panose="02040503050406030204" pitchFamily="18" charset="0"/>
                              <a:ea typeface="Cambria Math" panose="02040503050406030204" pitchFamily="18" charset="0"/>
                            </a:rPr>
                            <m:t>0</m:t>
                          </m:r>
                        </m:sub>
                      </m:sSub>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m:t>
                          </m:r>
                          <m:r>
                            <a:rPr lang="en-US" sz="2800" b="1" i="1" smtClean="0">
                              <a:latin typeface="Cambria Math" panose="02040503050406030204" pitchFamily="18" charset="0"/>
                              <a:ea typeface="Cambria Math" panose="02040503050406030204" pitchFamily="18" charset="0"/>
                            </a:rPr>
                            <m:t>𝑬</m:t>
                          </m:r>
                        </m:num>
                        <m:den>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𝑡</m:t>
                          </m:r>
                        </m:den>
                      </m:f>
                      <m:r>
                        <a:rPr lang="en-US" sz="2800" b="0" i="1" smtClean="0">
                          <a:latin typeface="Cambria Math" panose="02040503050406030204" pitchFamily="18" charset="0"/>
                          <a:ea typeface="Cambria Math" panose="02040503050406030204" pitchFamily="18" charset="0"/>
                        </a:rPr>
                        <m:t>+</m:t>
                      </m:r>
                      <m:sSup>
                        <m:sSupPr>
                          <m:ctrlPr>
                            <a:rPr lang="en-US" sz="2800" b="0" i="1" smtClean="0">
                              <a:latin typeface="Cambria Math" panose="02040503050406030204" pitchFamily="18" charset="0"/>
                              <a:ea typeface="Cambria Math" panose="02040503050406030204" pitchFamily="18" charset="0"/>
                            </a:rPr>
                          </m:ctrlPr>
                        </m:sSupPr>
                        <m:e>
                          <m:r>
                            <a:rPr lang="en-US" sz="2800" b="1" i="1" smtClean="0">
                              <a:latin typeface="Cambria Math" panose="02040503050406030204" pitchFamily="18" charset="0"/>
                              <a:ea typeface="Cambria Math" panose="02040503050406030204" pitchFamily="18" charset="0"/>
                            </a:rPr>
                            <m:t>𝑱</m:t>
                          </m:r>
                        </m:e>
                        <m:sup>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𝐸</m:t>
                              </m:r>
                            </m:e>
                          </m:d>
                        </m:sup>
                      </m:sSup>
                      <m:r>
                        <a:rPr lang="en-US" sz="2800" b="0" i="1" smtClean="0">
                          <a:latin typeface="Cambria Math" panose="02040503050406030204" pitchFamily="18" charset="0"/>
                          <a:ea typeface="Cambria Math" panose="02040503050406030204" pitchFamily="18" charset="0"/>
                        </a:rPr>
                        <m:t>)</m:t>
                      </m:r>
                    </m:oMath>
                  </m:oMathPara>
                </a14:m>
                <a:endParaRPr lang="en-US" sz="2800" dirty="0"/>
              </a:p>
            </p:txBody>
          </p:sp>
        </mc:Choice>
        <mc:Fallback xmlns="">
          <p:sp>
            <p:nvSpPr>
              <p:cNvPr id="9" name="Rectangle 8"/>
              <p:cNvSpPr>
                <a:spLocks noRot="1" noChangeAspect="1" noMove="1" noResize="1" noEditPoints="1" noAdjustHandles="1" noChangeArrowheads="1" noChangeShapeType="1" noTextEdit="1"/>
              </p:cNvSpPr>
              <p:nvPr/>
            </p:nvSpPr>
            <p:spPr>
              <a:xfrm>
                <a:off x="7111509" y="1397128"/>
                <a:ext cx="4134195" cy="3129831"/>
              </a:xfrm>
              <a:prstGeom prst="rect">
                <a:avLst/>
              </a:prstGeom>
              <a:blipFill rotWithShape="0">
                <a:blip r:embed="rId3"/>
                <a:stretch>
                  <a:fillRect/>
                </a:stretch>
              </a:blipFill>
            </p:spPr>
            <p:txBody>
              <a:bodyPr/>
              <a:lstStyle/>
              <a:p>
                <a:r>
                  <a:rPr lang="en-US">
                    <a:noFill/>
                  </a:rPr>
                  <a:t> </a:t>
                </a:r>
              </a:p>
            </p:txBody>
          </p:sp>
        </mc:Fallback>
      </mc:AlternateContent>
      <p:grpSp>
        <p:nvGrpSpPr>
          <p:cNvPr id="13" name="Group 12"/>
          <p:cNvGrpSpPr/>
          <p:nvPr/>
        </p:nvGrpSpPr>
        <p:grpSpPr>
          <a:xfrm>
            <a:off x="408757" y="4645449"/>
            <a:ext cx="4939133" cy="1810672"/>
            <a:chOff x="439492" y="4170739"/>
            <a:chExt cx="4939133" cy="1810672"/>
          </a:xfrm>
        </p:grpSpPr>
        <mc:AlternateContent xmlns:mc="http://schemas.openxmlformats.org/markup-compatibility/2006" xmlns:a14="http://schemas.microsoft.com/office/drawing/2010/main">
          <mc:Choice Requires="a14">
            <p:sp>
              <p:nvSpPr>
                <p:cNvPr id="6" name="TextBox 5"/>
                <p:cNvSpPr txBox="1"/>
                <p:nvPr/>
              </p:nvSpPr>
              <p:spPr>
                <a:xfrm>
                  <a:off x="1049576" y="4173115"/>
                  <a:ext cx="906017" cy="520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𝜅</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8</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𝐺</m:t>
                            </m:r>
                          </m:num>
                          <m:den>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m:t>
                                </m:r>
                              </m:e>
                              <m:sup>
                                <m:r>
                                  <a:rPr lang="en-US" b="0" i="1" smtClean="0">
                                    <a:latin typeface="Cambria Math" panose="02040503050406030204" pitchFamily="18" charset="0"/>
                                    <a:ea typeface="Cambria Math" panose="02040503050406030204" pitchFamily="18" charset="0"/>
                                  </a:rPr>
                                  <m:t>4</m:t>
                                </m:r>
                              </m:sup>
                            </m:sSup>
                          </m:den>
                        </m:f>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1049576" y="4173115"/>
                  <a:ext cx="906017" cy="520463"/>
                </a:xfrm>
                <a:prstGeom prst="rect">
                  <a:avLst/>
                </a:prstGeom>
                <a:blipFill rotWithShape="1">
                  <a:blip r:embed="rId4"/>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04228" y="4900169"/>
                  <a:ext cx="2773259"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𝐽</m:t>
                            </m:r>
                          </m:e>
                          <m:sub>
                            <m:r>
                              <a:rPr lang="en-US" b="0" i="1" smtClean="0">
                                <a:latin typeface="Cambria Math" panose="02040503050406030204" pitchFamily="18" charset="0"/>
                              </a:rPr>
                              <m:t>𝜇𝜈𝜌</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𝜌</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𝜈</m:t>
                                </m:r>
                              </m:e>
                            </m:d>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3</m:t>
                            </m:r>
                          </m:den>
                        </m:f>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𝜂</m:t>
                            </m:r>
                          </m:e>
                          <m:sub>
                            <m:r>
                              <a:rPr lang="en-US" b="0" i="1" smtClean="0">
                                <a:latin typeface="Cambria Math" panose="02040503050406030204" pitchFamily="18" charset="0"/>
                                <a:ea typeface="Cambria Math" panose="02040503050406030204" pitchFamily="18" charset="0"/>
                              </a:rPr>
                              <m:t>𝜌</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sub>
                        </m:s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𝜈</m:t>
                            </m:r>
                            <m:r>
                              <a:rPr lang="en-US" b="0" i="1" smtClean="0">
                                <a:latin typeface="Cambria Math" panose="02040503050406030204" pitchFamily="18" charset="0"/>
                                <a:ea typeface="Cambria Math" panose="02040503050406030204" pitchFamily="18" charset="0"/>
                              </a:rPr>
                              <m:t>]</m:t>
                            </m:r>
                          </m:sub>
                        </m:sSub>
                        <m:r>
                          <a:rPr lang="en-US" b="0" i="1" smtClean="0">
                            <a:latin typeface="Cambria Math" panose="02040503050406030204" pitchFamily="18" charset="0"/>
                            <a:ea typeface="Cambria Math" panose="02040503050406030204" pitchFamily="18" charset="0"/>
                          </a:rPr>
                          <m:t> </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504228" y="4900169"/>
                  <a:ext cx="2773259" cy="520399"/>
                </a:xfrm>
                <a:prstGeom prst="rect">
                  <a:avLst/>
                </a:prstGeom>
                <a:blipFill rotWithShape="1">
                  <a:blip r:embed="rId5"/>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917520" y="4170739"/>
                  <a:ext cx="1461105" cy="14588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𝜌</m:t>
                            </m:r>
                          </m:e>
                          <m:sub>
                            <m:r>
                              <a:rPr lang="en-US" b="0" i="1" smtClean="0">
                                <a:latin typeface="Cambria Math" panose="02040503050406030204" pitchFamily="18" charset="0"/>
                              </a:rPr>
                              <m:t>𝑖</m:t>
                            </m:r>
                          </m:sub>
                          <m:sup>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sup>
                        </m:sSubSup>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𝐽</m:t>
                            </m:r>
                          </m:e>
                          <m:sub>
                            <m:r>
                              <a:rPr lang="en-US" b="0" i="1" smtClean="0">
                                <a:latin typeface="Cambria Math" panose="02040503050406030204" pitchFamily="18" charset="0"/>
                              </a:rPr>
                              <m:t>𝑖</m:t>
                            </m:r>
                            <m:r>
                              <a:rPr lang="en-US" b="0" i="1" smtClean="0">
                                <a:latin typeface="Cambria Math" panose="02040503050406030204" pitchFamily="18" charset="0"/>
                              </a:rPr>
                              <m:t>00</m:t>
                            </m:r>
                          </m:sub>
                        </m:sSub>
                      </m:oMath>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𝜌</m:t>
                            </m:r>
                          </m:e>
                          <m:sub>
                            <m:r>
                              <a:rPr lang="en-US" b="0" i="1" smtClean="0">
                                <a:latin typeface="Cambria Math" panose="02040503050406030204" pitchFamily="18" charset="0"/>
                              </a:rPr>
                              <m:t>𝑖</m:t>
                            </m:r>
                          </m:sub>
                          <m:sup>
                            <m:d>
                              <m:dPr>
                                <m:ctrlPr>
                                  <a:rPr lang="en-US" b="0" i="1" smtClean="0">
                                    <a:latin typeface="Cambria Math" panose="02040503050406030204" pitchFamily="18" charset="0"/>
                                  </a:rPr>
                                </m:ctrlPr>
                              </m:dPr>
                              <m:e>
                                <m:r>
                                  <a:rPr lang="en-US" b="0" i="1" smtClean="0">
                                    <a:latin typeface="Cambria Math" panose="02040503050406030204" pitchFamily="18" charset="0"/>
                                  </a:rPr>
                                  <m:t>𝑀</m:t>
                                </m:r>
                              </m:e>
                            </m:d>
                          </m:sup>
                        </m:sSubSup>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𝐽</m:t>
                            </m:r>
                          </m:e>
                          <m:sub>
                            <m:r>
                              <a:rPr lang="en-US" b="0" i="1" smtClean="0">
                                <a:latin typeface="Cambria Math" panose="02040503050406030204" pitchFamily="18" charset="0"/>
                              </a:rPr>
                              <m:t>𝑖</m:t>
                            </m:r>
                            <m:r>
                              <a:rPr lang="en-US" b="0" i="1" smtClean="0">
                                <a:latin typeface="Cambria Math" panose="02040503050406030204" pitchFamily="18" charset="0"/>
                              </a:rPr>
                              <m:t>00</m:t>
                            </m:r>
                          </m:sub>
                        </m:sSub>
                      </m:oMath>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𝐽</m:t>
                            </m:r>
                          </m:e>
                          <m:sub>
                            <m:r>
                              <a:rPr lang="en-US" b="0" i="1" smtClean="0">
                                <a:latin typeface="Cambria Math" panose="02040503050406030204" pitchFamily="18" charset="0"/>
                              </a:rPr>
                              <m:t>𝑖𝑗</m:t>
                            </m:r>
                          </m:sub>
                          <m:sup>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sup>
                        </m:sSubSup>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𝐽</m:t>
                            </m:r>
                          </m:e>
                          <m:sub>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𝑗</m:t>
                            </m:r>
                          </m:sub>
                        </m:sSub>
                      </m:oMath>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𝐽</m:t>
                            </m:r>
                          </m:e>
                          <m:sub>
                            <m:r>
                              <a:rPr lang="en-US" b="0" i="1" smtClean="0">
                                <a:latin typeface="Cambria Math" panose="02040503050406030204" pitchFamily="18" charset="0"/>
                              </a:rPr>
                              <m:t>𝑖𝑗</m:t>
                            </m:r>
                          </m:sub>
                          <m:sup>
                            <m:d>
                              <m:dPr>
                                <m:ctrlPr>
                                  <a:rPr lang="en-US" b="0" i="1" smtClean="0">
                                    <a:latin typeface="Cambria Math" panose="02040503050406030204" pitchFamily="18" charset="0"/>
                                  </a:rPr>
                                </m:ctrlPr>
                              </m:dPr>
                              <m:e>
                                <m:r>
                                  <a:rPr lang="en-US" b="0" i="1" smtClean="0">
                                    <a:latin typeface="Cambria Math" panose="02040503050406030204" pitchFamily="18" charset="0"/>
                                  </a:rPr>
                                  <m:t>𝑀</m:t>
                                </m:r>
                              </m:e>
                            </m:d>
                          </m:sup>
                        </m:sSubSup>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𝐽</m:t>
                            </m:r>
                          </m:e>
                          <m:sub>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𝑗</m:t>
                            </m:r>
                          </m:sub>
                        </m:sSub>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3917520" y="4170739"/>
                  <a:ext cx="1461105" cy="1458861"/>
                </a:xfrm>
                <a:prstGeom prst="rect">
                  <a:avLst/>
                </a:prstGeom>
                <a:blipFill rotWithShape="1">
                  <a:blip r:embed="rId6"/>
                  <a:stretch>
                    <a:fillRect l="-5021" r="-1674" b="-4603"/>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39492" y="5582327"/>
                  <a:ext cx="3260764" cy="3990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 </m:t>
                            </m:r>
                            <m:r>
                              <a:rPr lang="en-US" sz="2400" b="0" i="1" smtClean="0">
                                <a:latin typeface="Cambria Math" panose="02040503050406030204" pitchFamily="18" charset="0"/>
                              </a:rPr>
                              <m:t>𝐴𝑠𝑠𝑢𝑚𝑒</m:t>
                            </m:r>
                            <m:r>
                              <a:rPr lang="en-US" sz="2400" b="0" i="1" smtClean="0">
                                <a:latin typeface="Cambria Math" panose="02040503050406030204" pitchFamily="18" charset="0"/>
                              </a:rPr>
                              <m:t> : </m:t>
                            </m:r>
                            <m:r>
                              <a:rPr lang="en-US" sz="2400" b="0" i="1" smtClean="0">
                                <a:latin typeface="Cambria Math" panose="02040503050406030204" pitchFamily="18" charset="0"/>
                              </a:rPr>
                              <m:t>𝑇</m:t>
                            </m:r>
                          </m:e>
                          <m:sub>
                            <m:r>
                              <a:rPr lang="en-US" sz="2400" b="0" i="1" smtClean="0">
                                <a:latin typeface="Cambria Math" panose="02040503050406030204" pitchFamily="18" charset="0"/>
                              </a:rPr>
                              <m:t>𝑖𝑗</m:t>
                            </m:r>
                          </m:sub>
                        </m:sSub>
                        <m:r>
                          <a:rPr lang="en-US" sz="2400" b="0" i="1" smtClean="0">
                            <a:latin typeface="Cambria Math" panose="02040503050406030204" pitchFamily="18" charset="0"/>
                          </a:rPr>
                          <m:t>=</m:t>
                        </m:r>
                        <m:r>
                          <a:rPr lang="en-US" sz="2400" b="0" i="1" smtClean="0">
                            <a:latin typeface="Cambria Math" panose="02040503050406030204" pitchFamily="18" charset="0"/>
                          </a:rPr>
                          <m:t>𝜒</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𝜔</m:t>
                            </m:r>
                          </m:e>
                        </m:d>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𝐸</m:t>
                            </m:r>
                          </m:e>
                          <m:sub>
                            <m:r>
                              <a:rPr lang="en-US" sz="2400" b="0" i="1" smtClean="0">
                                <a:latin typeface="Cambria Math" panose="02040503050406030204" pitchFamily="18" charset="0"/>
                              </a:rPr>
                              <m:t>𝑖𝑗</m:t>
                            </m:r>
                          </m:sub>
                        </m:sSub>
                      </m:oMath>
                    </m:oMathPara>
                  </a14:m>
                  <a:endParaRPr lang="en-US"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439492" y="5582327"/>
                  <a:ext cx="3260764" cy="399084"/>
                </a:xfrm>
                <a:prstGeom prst="rect">
                  <a:avLst/>
                </a:prstGeom>
                <a:blipFill rotWithShape="0">
                  <a:blip r:embed="rId7"/>
                  <a:stretch>
                    <a:fillRect r="-935" b="-24615"/>
                  </a:stretch>
                </a:blipFill>
              </p:spPr>
              <p:txBody>
                <a:bodyPr/>
                <a:lstStyle/>
                <a:p>
                  <a:r>
                    <a:rPr lang="en-US">
                      <a:noFill/>
                    </a:rPr>
                    <a:t> </a:t>
                  </a:r>
                </a:p>
              </p:txBody>
            </p:sp>
          </mc:Fallback>
        </mc:AlternateContent>
      </p:grpSp>
      <p:sp>
        <p:nvSpPr>
          <p:cNvPr id="3" name="TextBox 2"/>
          <p:cNvSpPr txBox="1"/>
          <p:nvPr/>
        </p:nvSpPr>
        <p:spPr>
          <a:xfrm>
            <a:off x="6864766" y="879625"/>
            <a:ext cx="3895725" cy="523220"/>
          </a:xfrm>
          <a:prstGeom prst="rect">
            <a:avLst/>
          </a:prstGeom>
          <a:noFill/>
        </p:spPr>
        <p:txBody>
          <a:bodyPr wrap="square" rtlCol="0">
            <a:spAutoFit/>
          </a:bodyPr>
          <a:lstStyle/>
          <a:p>
            <a:r>
              <a:rPr lang="en-US" sz="2800" dirty="0">
                <a:latin typeface="+mj-lt"/>
              </a:rPr>
              <a:t>Maxwell</a:t>
            </a:r>
            <a:r>
              <a:rPr lang="en-US" sz="2800" dirty="0"/>
              <a:t> </a:t>
            </a:r>
            <a:r>
              <a:rPr lang="en-US" sz="2800" dirty="0">
                <a:latin typeface="+mj-lt"/>
              </a:rPr>
              <a:t>Equations</a:t>
            </a:r>
          </a:p>
        </p:txBody>
      </p:sp>
      <p:grpSp>
        <p:nvGrpSpPr>
          <p:cNvPr id="15" name="Group 14"/>
          <p:cNvGrpSpPr/>
          <p:nvPr/>
        </p:nvGrpSpPr>
        <p:grpSpPr>
          <a:xfrm>
            <a:off x="911457" y="1542619"/>
            <a:ext cx="4024709" cy="2849606"/>
            <a:chOff x="924882" y="1151531"/>
            <a:chExt cx="4024709" cy="2849606"/>
          </a:xfrm>
        </p:grpSpPr>
        <mc:AlternateContent xmlns:mc="http://schemas.openxmlformats.org/markup-compatibility/2006" xmlns:a14="http://schemas.microsoft.com/office/drawing/2010/main">
          <mc:Choice Requires="a14">
            <p:sp>
              <p:nvSpPr>
                <p:cNvPr id="5" name="TextBox 4"/>
                <p:cNvSpPr txBox="1"/>
                <p:nvPr/>
              </p:nvSpPr>
              <p:spPr>
                <a:xfrm>
                  <a:off x="924882" y="1442680"/>
                  <a:ext cx="3634047" cy="255845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m:t>
                        </m:r>
                        <m:r>
                          <a:rPr lang="en-US" sz="2800" i="1" smtClean="0">
                            <a:latin typeface="Cambria Math" panose="02040503050406030204" pitchFamily="18" charset="0"/>
                            <a:ea typeface="Cambria Math" panose="02040503050406030204" pitchFamily="18" charset="0"/>
                          </a:rPr>
                          <m:t>∙</m:t>
                        </m:r>
                        <m:r>
                          <a:rPr lang="en-US" sz="2800" b="1" i="1" smtClean="0">
                            <a:latin typeface="Cambria Math" panose="02040503050406030204" pitchFamily="18" charset="0"/>
                            <a:ea typeface="Cambria Math" panose="02040503050406030204" pitchFamily="18" charset="0"/>
                          </a:rPr>
                          <m:t>𝑬</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𝜅</m:t>
                        </m:r>
                        <m:sSup>
                          <m:sSupPr>
                            <m:ctrlPr>
                              <a:rPr lang="en-US" sz="2800" b="0" i="1" smtClean="0">
                                <a:latin typeface="Cambria Math" panose="02040503050406030204" pitchFamily="18" charset="0"/>
                                <a:ea typeface="Cambria Math" panose="02040503050406030204" pitchFamily="18" charset="0"/>
                              </a:rPr>
                            </m:ctrlPr>
                          </m:sSupPr>
                          <m:e>
                            <m:r>
                              <a:rPr lang="en-US" sz="2800" b="1" i="1" smtClean="0">
                                <a:latin typeface="Cambria Math" panose="02040503050406030204" pitchFamily="18" charset="0"/>
                                <a:ea typeface="Cambria Math" panose="02040503050406030204" pitchFamily="18" charset="0"/>
                              </a:rPr>
                              <m:t>𝝆</m:t>
                            </m:r>
                          </m:e>
                          <m:sup>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𝐸</m:t>
                                </m:r>
                              </m:e>
                            </m:d>
                          </m:sup>
                        </m:sSup>
                      </m:oMath>
                      <m:oMath xmlns:m="http://schemas.openxmlformats.org/officeDocument/2006/math">
                        <m:r>
                          <a:rPr lang="en-US" sz="2800" i="1" smtClean="0">
                            <a:latin typeface="Cambria Math" panose="02040503050406030204" pitchFamily="18" charset="0"/>
                            <a:ea typeface="Cambria Math" panose="02040503050406030204" pitchFamily="18" charset="0"/>
                          </a:rPr>
                          <m:t>𝛻</m:t>
                        </m:r>
                        <m:r>
                          <a:rPr lang="en-US" sz="2800" i="1" smtClean="0">
                            <a:latin typeface="Cambria Math" panose="02040503050406030204" pitchFamily="18" charset="0"/>
                            <a:ea typeface="Cambria Math" panose="02040503050406030204" pitchFamily="18" charset="0"/>
                          </a:rPr>
                          <m:t>∙</m:t>
                        </m:r>
                        <m:r>
                          <a:rPr lang="en-US" sz="2800" b="1" i="1" smtClean="0">
                            <a:latin typeface="Cambria Math" panose="02040503050406030204" pitchFamily="18" charset="0"/>
                            <a:ea typeface="Cambria Math" panose="02040503050406030204" pitchFamily="18" charset="0"/>
                          </a:rPr>
                          <m:t>𝑩</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𝜅</m:t>
                        </m:r>
                        <m:sSup>
                          <m:sSupPr>
                            <m:ctrlPr>
                              <a:rPr lang="en-US" sz="2800" b="0" i="1" smtClean="0">
                                <a:latin typeface="Cambria Math" panose="02040503050406030204" pitchFamily="18" charset="0"/>
                                <a:ea typeface="Cambria Math" panose="02040503050406030204" pitchFamily="18" charset="0"/>
                              </a:rPr>
                            </m:ctrlPr>
                          </m:sSupPr>
                          <m:e>
                            <m:r>
                              <a:rPr lang="en-US" sz="2800" b="1" i="1" smtClean="0">
                                <a:latin typeface="Cambria Math" panose="02040503050406030204" pitchFamily="18" charset="0"/>
                                <a:ea typeface="Cambria Math" panose="02040503050406030204" pitchFamily="18" charset="0"/>
                              </a:rPr>
                              <m:t>𝝆</m:t>
                            </m:r>
                          </m:e>
                          <m:sup>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𝑀</m:t>
                                </m:r>
                              </m:e>
                            </m:d>
                          </m:sup>
                        </m:sSup>
                      </m:oMath>
                      <m:oMath xmlns:m="http://schemas.openxmlformats.org/officeDocument/2006/math">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m:t>
                        </m:r>
                        <m:r>
                          <a:rPr lang="en-US" sz="2800" b="1" i="1" smtClean="0">
                            <a:latin typeface="Cambria Math" panose="02040503050406030204" pitchFamily="18" charset="0"/>
                            <a:ea typeface="Cambria Math" panose="02040503050406030204" pitchFamily="18" charset="0"/>
                          </a:rPr>
                          <m:t>𝑬</m:t>
                        </m:r>
                        <m:r>
                          <a:rPr lang="en-US" sz="2800" b="0" i="1" smtClean="0">
                            <a:latin typeface="Cambria Math" panose="02040503050406030204" pitchFamily="18" charset="0"/>
                            <a:ea typeface="Cambria Math" panose="02040503050406030204" pitchFamily="18" charset="0"/>
                          </a:rPr>
                          <m:t>= −</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m:t>
                            </m:r>
                            <m:r>
                              <a:rPr lang="en-US" sz="2800" b="1" i="1" smtClean="0">
                                <a:latin typeface="Cambria Math" panose="02040503050406030204" pitchFamily="18" charset="0"/>
                                <a:ea typeface="Cambria Math" panose="02040503050406030204" pitchFamily="18" charset="0"/>
                              </a:rPr>
                              <m:t>𝑩</m:t>
                            </m:r>
                          </m:num>
                          <m:den>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𝑡</m:t>
                            </m:r>
                          </m:den>
                        </m:f>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𝜅</m:t>
                        </m:r>
                        <m:sSup>
                          <m:sSupPr>
                            <m:ctrlPr>
                              <a:rPr lang="en-US" sz="2800" b="0" i="1" smtClean="0">
                                <a:latin typeface="Cambria Math" panose="02040503050406030204" pitchFamily="18" charset="0"/>
                                <a:ea typeface="Cambria Math" panose="02040503050406030204" pitchFamily="18" charset="0"/>
                              </a:rPr>
                            </m:ctrlPr>
                          </m:sSupPr>
                          <m:e>
                            <m:r>
                              <a:rPr lang="en-US" sz="2800" b="1" i="1" smtClean="0">
                                <a:latin typeface="Cambria Math" panose="02040503050406030204" pitchFamily="18" charset="0"/>
                                <a:ea typeface="Cambria Math" panose="02040503050406030204" pitchFamily="18" charset="0"/>
                              </a:rPr>
                              <m:t>𝑱</m:t>
                            </m:r>
                          </m:e>
                          <m:sup>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𝑀</m:t>
                                </m:r>
                              </m:e>
                            </m:d>
                          </m:sup>
                        </m:sSup>
                      </m:oMath>
                      <m:oMath xmlns:m="http://schemas.openxmlformats.org/officeDocument/2006/math">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m:t>
                        </m:r>
                        <m:r>
                          <a:rPr lang="en-US" sz="2800" b="1" i="1">
                            <a:latin typeface="Cambria Math" panose="02040503050406030204" pitchFamily="18" charset="0"/>
                            <a:ea typeface="Cambria Math" panose="02040503050406030204" pitchFamily="18" charset="0"/>
                          </a:rPr>
                          <m:t>𝑩</m:t>
                        </m:r>
                        <m:r>
                          <m:rPr>
                            <m:nor/>
                          </m:rPr>
                          <a:rPr lang="en-US" sz="2800" i="1" dirty="0"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m:t>
                            </m:r>
                            <m:r>
                              <a:rPr lang="en-US" sz="2800" b="1" i="1" smtClean="0">
                                <a:latin typeface="Cambria Math" panose="02040503050406030204" pitchFamily="18" charset="0"/>
                                <a:ea typeface="Cambria Math" panose="02040503050406030204" pitchFamily="18" charset="0"/>
                              </a:rPr>
                              <m:t>𝑬</m:t>
                            </m:r>
                          </m:num>
                          <m:den>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𝑡</m:t>
                            </m:r>
                          </m:den>
                        </m:f>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𝜅</m:t>
                        </m:r>
                        <m:sSup>
                          <m:sSupPr>
                            <m:ctrlPr>
                              <a:rPr lang="en-US" sz="2800" b="0" i="1" smtClean="0">
                                <a:latin typeface="Cambria Math" panose="02040503050406030204" pitchFamily="18" charset="0"/>
                                <a:ea typeface="Cambria Math" panose="02040503050406030204" pitchFamily="18" charset="0"/>
                              </a:rPr>
                            </m:ctrlPr>
                          </m:sSupPr>
                          <m:e>
                            <m:r>
                              <a:rPr lang="en-US" sz="2800" b="1" i="1" smtClean="0">
                                <a:latin typeface="Cambria Math" panose="02040503050406030204" pitchFamily="18" charset="0"/>
                                <a:ea typeface="Cambria Math" panose="02040503050406030204" pitchFamily="18" charset="0"/>
                              </a:rPr>
                              <m:t>𝑱</m:t>
                            </m:r>
                          </m:e>
                          <m:sup>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𝐸</m:t>
                                </m:r>
                              </m:e>
                            </m:d>
                          </m:sup>
                        </m:sSup>
                      </m:oMath>
                    </m:oMathPara>
                  </a14:m>
                  <a:r>
                    <a:rPr lang="en-US" b="0" dirty="0">
                      <a:ea typeface="Cambria Math" panose="02040503050406030204" pitchFamily="18" charset="0"/>
                    </a:rPr>
                    <a:t/>
                  </a:r>
                  <a:br>
                    <a:rPr lang="en-US" b="0" dirty="0">
                      <a:ea typeface="Cambria Math" panose="02040503050406030204" pitchFamily="18" charset="0"/>
                    </a:rPr>
                  </a:br>
                  <a:endParaRPr lang="en-US" b="1" dirty="0">
                    <a:latin typeface="Cambria Math" panose="02040503050406030204" pitchFamily="18" charset="0"/>
                    <a:ea typeface="Cambria Math" panose="020405030504060302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924882" y="1442680"/>
                  <a:ext cx="3634047" cy="2558457"/>
                </a:xfrm>
                <a:prstGeom prst="rect">
                  <a:avLst/>
                </a:prstGeom>
                <a:blipFill rotWithShape="1">
                  <a:blip r:embed="rId8"/>
                  <a:stretch>
                    <a:fillRect/>
                  </a:stretch>
                </a:blipFill>
              </p:spPr>
              <p:txBody>
                <a:bodyPr/>
                <a:lstStyle/>
                <a:p>
                  <a:r>
                    <a:rPr lang="he-IL">
                      <a:noFill/>
                    </a:rPr>
                    <a:t> </a:t>
                  </a:r>
                </a:p>
              </p:txBody>
            </p:sp>
          </mc:Fallback>
        </mc:AlternateContent>
        <p:grpSp>
          <p:nvGrpSpPr>
            <p:cNvPr id="12" name="Group 11"/>
            <p:cNvGrpSpPr/>
            <p:nvPr/>
          </p:nvGrpSpPr>
          <p:grpSpPr>
            <a:xfrm>
              <a:off x="3472458" y="1151531"/>
              <a:ext cx="1477133" cy="811768"/>
              <a:chOff x="4139208" y="1151531"/>
              <a:chExt cx="1477133" cy="811768"/>
            </a:xfrm>
          </p:grpSpPr>
          <p:sp>
            <p:nvSpPr>
              <p:cNvPr id="14" name="Cloud Callout 13"/>
              <p:cNvSpPr/>
              <p:nvPr/>
            </p:nvSpPr>
            <p:spPr>
              <a:xfrm>
                <a:off x="4139208" y="1151531"/>
                <a:ext cx="1104900" cy="811768"/>
              </a:xfrm>
              <a:prstGeom prst="cloudCallout">
                <a:avLst>
                  <a:gd name="adj1" fmla="val -69368"/>
                  <a:gd name="adj2" fmla="val 31234"/>
                </a:avLst>
              </a:prstGeom>
              <a:solidFill>
                <a:srgbClr val="66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82841" y="1361760"/>
                <a:ext cx="1333500" cy="369332"/>
              </a:xfrm>
              <a:prstGeom prst="rect">
                <a:avLst/>
              </a:prstGeom>
              <a:noFill/>
            </p:spPr>
            <p:txBody>
              <a:bodyPr wrap="square" rtlCol="0">
                <a:spAutoFit/>
              </a:bodyPr>
              <a:lstStyle/>
              <a:p>
                <a:r>
                  <a:rPr lang="en-US" dirty="0"/>
                  <a:t>Tensor</a:t>
                </a:r>
              </a:p>
            </p:txBody>
          </p:sp>
        </p:grpSp>
      </p:grpSp>
    </p:spTree>
    <p:extLst>
      <p:ext uri="{BB962C8B-B14F-4D97-AF65-F5344CB8AC3E}">
        <p14:creationId xmlns:p14="http://schemas.microsoft.com/office/powerpoint/2010/main" val="48144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249" y="546676"/>
            <a:ext cx="5101121" cy="675221"/>
          </a:xfrm>
        </p:spPr>
        <p:txBody>
          <a:bodyPr>
            <a:noAutofit/>
          </a:bodyPr>
          <a:lstStyle/>
          <a:p>
            <a:r>
              <a:rPr lang="en-US" sz="3200" dirty="0"/>
              <a:t>Consider waves of plane form</a:t>
            </a:r>
          </a:p>
        </p:txBody>
      </p:sp>
      <p:sp>
        <p:nvSpPr>
          <p:cNvPr id="4" name="Slide Number Placeholder 3"/>
          <p:cNvSpPr>
            <a:spLocks noGrp="1"/>
          </p:cNvSpPr>
          <p:nvPr>
            <p:ph type="sldNum" sz="quarter" idx="12"/>
          </p:nvPr>
        </p:nvSpPr>
        <p:spPr/>
        <p:txBody>
          <a:bodyPr/>
          <a:lstStyle/>
          <a:p>
            <a:fld id="{E21AFFD7-D30C-4DB8-B760-27794C63E70C}" type="slidenum">
              <a:rPr lang="en-US" smtClean="0"/>
              <a:t>5</a:t>
            </a:fld>
            <a:endParaRPr lang="en-US"/>
          </a:p>
        </p:txBody>
      </p:sp>
      <p:grpSp>
        <p:nvGrpSpPr>
          <p:cNvPr id="11" name="Group 10"/>
          <p:cNvGrpSpPr/>
          <p:nvPr/>
        </p:nvGrpSpPr>
        <p:grpSpPr>
          <a:xfrm>
            <a:off x="470188" y="1520817"/>
            <a:ext cx="3423245" cy="1284517"/>
            <a:chOff x="470188" y="1531732"/>
            <a:chExt cx="3423245" cy="1284517"/>
          </a:xfrm>
        </p:grpSpPr>
        <mc:AlternateContent xmlns:mc="http://schemas.openxmlformats.org/markup-compatibility/2006" xmlns:a14="http://schemas.microsoft.com/office/drawing/2010/main">
          <mc:Choice Requires="a14">
            <p:sp>
              <p:nvSpPr>
                <p:cNvPr id="5" name="TextBox 4"/>
                <p:cNvSpPr txBox="1"/>
                <p:nvPr/>
              </p:nvSpPr>
              <p:spPr>
                <a:xfrm>
                  <a:off x="470188" y="1531732"/>
                  <a:ext cx="3368678" cy="5768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𝐸</m:t>
                            </m:r>
                          </m:e>
                          <m:sub>
                            <m:r>
                              <a:rPr lang="en-US" sz="3200" b="0" i="1" smtClean="0">
                                <a:latin typeface="Cambria Math" panose="02040503050406030204" pitchFamily="18" charset="0"/>
                              </a:rPr>
                              <m:t>𝑖𝑗</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ℰ</m:t>
                            </m:r>
                          </m:e>
                          <m:sub>
                            <m:r>
                              <a:rPr lang="en-US" sz="3200" b="0" i="1" smtClean="0">
                                <a:latin typeface="Cambria Math" panose="02040503050406030204" pitchFamily="18" charset="0"/>
                              </a:rPr>
                              <m:t>𝑖𝑗</m:t>
                            </m:r>
                          </m:sub>
                        </m:sSub>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𝑒</m:t>
                            </m:r>
                          </m:e>
                          <m:sup>
                            <m:r>
                              <a:rPr lang="en-US" sz="3200" b="0" i="1" smtClean="0">
                                <a:latin typeface="Cambria Math" panose="02040503050406030204" pitchFamily="18" charset="0"/>
                              </a:rPr>
                              <m:t>𝑖</m:t>
                            </m:r>
                            <m:d>
                              <m:dPr>
                                <m:ctrlPr>
                                  <a:rPr lang="en-US" sz="3200" b="0" i="1" smtClean="0">
                                    <a:latin typeface="Cambria Math" panose="02040503050406030204" pitchFamily="18" charset="0"/>
                                  </a:rPr>
                                </m:ctrlPr>
                              </m:dPr>
                              <m:e>
                                <m:r>
                                  <a:rPr lang="en-US" sz="3200" b="1" i="1" smtClean="0">
                                    <a:latin typeface="Cambria Math" panose="02040503050406030204" pitchFamily="18" charset="0"/>
                                  </a:rPr>
                                  <m:t>𝒌</m:t>
                                </m:r>
                                <m:r>
                                  <a:rPr lang="en-US" sz="3200" b="0" i="1" smtClean="0">
                                    <a:latin typeface="Cambria Math" panose="02040503050406030204" pitchFamily="18" charset="0"/>
                                    <a:ea typeface="Cambria Math" panose="02040503050406030204" pitchFamily="18" charset="0"/>
                                  </a:rPr>
                                  <m:t>∙</m:t>
                                </m:r>
                                <m:r>
                                  <a:rPr lang="en-US" sz="3200" b="1" i="1" smtClean="0">
                                    <a:latin typeface="Cambria Math" panose="02040503050406030204" pitchFamily="18" charset="0"/>
                                    <a:ea typeface="Cambria Math" panose="02040503050406030204" pitchFamily="18" charset="0"/>
                                  </a:rPr>
                                  <m:t>𝒓</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𝜔</m:t>
                                </m:r>
                                <m:r>
                                  <a:rPr lang="en-US" sz="3200" b="0" i="1" smtClean="0">
                                    <a:latin typeface="Cambria Math" panose="02040503050406030204" pitchFamily="18" charset="0"/>
                                    <a:ea typeface="Cambria Math" panose="02040503050406030204" pitchFamily="18" charset="0"/>
                                  </a:rPr>
                                  <m:t>𝑡</m:t>
                                </m:r>
                              </m:e>
                            </m:d>
                          </m:sup>
                        </m:sSup>
                        <m:r>
                          <a:rPr lang="en-US" sz="3200" b="0" i="1" smtClean="0">
                            <a:latin typeface="Cambria Math" panose="02040503050406030204" pitchFamily="18" charset="0"/>
                          </a:rPr>
                          <m:t> </m:t>
                        </m:r>
                      </m:oMath>
                    </m:oMathPara>
                  </a14:m>
                  <a:endParaRPr lang="en-US"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470188" y="1531732"/>
                  <a:ext cx="3368678" cy="576825"/>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70188" y="2239424"/>
                  <a:ext cx="3423245" cy="5768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𝐵</m:t>
                            </m:r>
                          </m:e>
                          <m:sub>
                            <m:r>
                              <a:rPr lang="en-US" sz="3200" b="0" i="1" smtClean="0">
                                <a:latin typeface="Cambria Math" panose="02040503050406030204" pitchFamily="18" charset="0"/>
                              </a:rPr>
                              <m:t>𝑖𝑗</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ℬ</m:t>
                            </m:r>
                          </m:e>
                          <m:sub>
                            <m:r>
                              <a:rPr lang="en-US" sz="3200" b="0" i="1" smtClean="0">
                                <a:latin typeface="Cambria Math" panose="02040503050406030204" pitchFamily="18" charset="0"/>
                              </a:rPr>
                              <m:t>𝑖𝑗</m:t>
                            </m:r>
                          </m:sub>
                        </m:sSub>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𝑒</m:t>
                            </m:r>
                          </m:e>
                          <m:sup>
                            <m:r>
                              <a:rPr lang="en-US" sz="3200" b="0" i="1" smtClean="0">
                                <a:latin typeface="Cambria Math" panose="02040503050406030204" pitchFamily="18" charset="0"/>
                              </a:rPr>
                              <m:t>𝑖</m:t>
                            </m:r>
                            <m:d>
                              <m:dPr>
                                <m:ctrlPr>
                                  <a:rPr lang="en-US" sz="3200" b="0" i="1" smtClean="0">
                                    <a:latin typeface="Cambria Math" panose="02040503050406030204" pitchFamily="18" charset="0"/>
                                  </a:rPr>
                                </m:ctrlPr>
                              </m:dPr>
                              <m:e>
                                <m:r>
                                  <a:rPr lang="en-US" sz="3200" b="1" i="1" smtClean="0">
                                    <a:latin typeface="Cambria Math" panose="02040503050406030204" pitchFamily="18" charset="0"/>
                                  </a:rPr>
                                  <m:t>𝒌</m:t>
                                </m:r>
                                <m:r>
                                  <a:rPr lang="en-US" sz="3200" b="0" i="1" smtClean="0">
                                    <a:latin typeface="Cambria Math" panose="02040503050406030204" pitchFamily="18" charset="0"/>
                                    <a:ea typeface="Cambria Math" panose="02040503050406030204" pitchFamily="18" charset="0"/>
                                  </a:rPr>
                                  <m:t>∙</m:t>
                                </m:r>
                                <m:r>
                                  <a:rPr lang="en-US" sz="3200" b="1" i="1" smtClean="0">
                                    <a:latin typeface="Cambria Math" panose="02040503050406030204" pitchFamily="18" charset="0"/>
                                    <a:ea typeface="Cambria Math" panose="02040503050406030204" pitchFamily="18" charset="0"/>
                                  </a:rPr>
                                  <m:t>𝒓</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𝜔</m:t>
                                </m:r>
                                <m:r>
                                  <a:rPr lang="en-US" sz="3200" b="0" i="1" smtClean="0">
                                    <a:latin typeface="Cambria Math" panose="02040503050406030204" pitchFamily="18" charset="0"/>
                                    <a:ea typeface="Cambria Math" panose="02040503050406030204" pitchFamily="18" charset="0"/>
                                  </a:rPr>
                                  <m:t>𝑡</m:t>
                                </m:r>
                              </m:e>
                            </m:d>
                          </m:sup>
                        </m:sSup>
                        <m:r>
                          <a:rPr lang="en-US" sz="3200" b="0" i="1" smtClean="0">
                            <a:latin typeface="Cambria Math" panose="02040503050406030204" pitchFamily="18" charset="0"/>
                          </a:rPr>
                          <m:t> </m:t>
                        </m:r>
                      </m:oMath>
                    </m:oMathPara>
                  </a14:m>
                  <a:endParaRPr lang="en-US"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470188" y="2239424"/>
                  <a:ext cx="3423245" cy="576825"/>
                </a:xfrm>
                <a:prstGeom prst="rect">
                  <a:avLst/>
                </a:prstGeom>
                <a:blipFill rotWithShape="0">
                  <a:blip r:embed="rId4"/>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 name="TextBox 2"/>
              <p:cNvSpPr txBox="1"/>
              <p:nvPr/>
            </p:nvSpPr>
            <p:spPr>
              <a:xfrm>
                <a:off x="470188" y="3616071"/>
                <a:ext cx="4482812" cy="523220"/>
              </a:xfrm>
              <a:prstGeom prst="rect">
                <a:avLst/>
              </a:prstGeom>
              <a:noFill/>
            </p:spPr>
            <p:txBody>
              <a:bodyPr wrap="square" rtlCol="0">
                <a:spAutoFit/>
              </a:bodyPr>
              <a:lstStyle/>
              <a:p>
                <a:r>
                  <a:rPr lang="en-US" sz="2800" dirty="0">
                    <a:latin typeface="+mj-lt"/>
                  </a:rPr>
                  <a:t>Polarizations “</a:t>
                </a:r>
                <a14:m>
                  <m:oMath xmlns:m="http://schemas.openxmlformats.org/officeDocument/2006/math">
                    <m:r>
                      <a:rPr lang="en-US" sz="2800" i="1">
                        <a:latin typeface="Cambria Math"/>
                        <a:ea typeface="Cambria Math" panose="02040503050406030204" pitchFamily="18" charset="0"/>
                      </a:rPr>
                      <m:t>+</m:t>
                    </m:r>
                  </m:oMath>
                </a14:m>
                <a:r>
                  <a:rPr lang="en-US" sz="2800" dirty="0">
                    <a:latin typeface="+mj-lt"/>
                  </a:rPr>
                  <a:t>” and “</a:t>
                </a:r>
                <a14:m>
                  <m:oMath xmlns:m="http://schemas.openxmlformats.org/officeDocument/2006/math">
                    <m:r>
                      <a:rPr lang="en-US" sz="2800" i="1">
                        <a:latin typeface="Cambria Math"/>
                        <a:ea typeface="Cambria Math" panose="02040503050406030204" pitchFamily="18" charset="0"/>
                      </a:rPr>
                      <m:t>×</m:t>
                    </m:r>
                  </m:oMath>
                </a14:m>
                <a:r>
                  <a:rPr lang="en-US" sz="2800" dirty="0">
                    <a:latin typeface="+mj-lt"/>
                  </a:rPr>
                  <a:t>”</a:t>
                </a:r>
                <a:r>
                  <a:rPr lang="en-US" sz="2800" dirty="0" smtClean="0">
                    <a:latin typeface="+mj-lt"/>
                  </a:rPr>
                  <a:t>:</a:t>
                </a:r>
                <a:endParaRPr lang="en-US" sz="2800" dirty="0">
                  <a:latin typeface="+mj-lt"/>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70188" y="3616071"/>
                <a:ext cx="4482812" cy="523220"/>
              </a:xfrm>
              <a:prstGeom prst="rect">
                <a:avLst/>
              </a:prstGeom>
              <a:blipFill rotWithShape="0">
                <a:blip r:embed="rId5"/>
                <a:stretch>
                  <a:fillRect l="-2717" t="-10465"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838866" y="2695244"/>
                <a:ext cx="1285993" cy="369332"/>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𝑖</m:t>
                      </m:r>
                      <m:r>
                        <a:rPr lang="en-US" b="0" i="1" smtClean="0">
                          <a:latin typeface="Cambria Math"/>
                        </a:rPr>
                        <m:t>,</m:t>
                      </m:r>
                      <m:r>
                        <a:rPr lang="en-US" b="0" i="1" smtClean="0">
                          <a:latin typeface="Cambria Math"/>
                        </a:rPr>
                        <m:t>𝑗</m:t>
                      </m:r>
                      <m:r>
                        <a:rPr lang="en-US" b="0" i="1" smtClean="0">
                          <a:latin typeface="Cambria Math"/>
                        </a:rPr>
                        <m:t>=</m:t>
                      </m:r>
                      <m:r>
                        <a:rPr lang="en-US" b="0" i="1" smtClean="0">
                          <a:latin typeface="Cambria Math"/>
                        </a:rPr>
                        <m:t>1</m:t>
                      </m:r>
                      <m:r>
                        <a:rPr lang="en-US" b="0" i="1" smtClean="0">
                          <a:latin typeface="Cambria Math"/>
                        </a:rPr>
                        <m:t>,</m:t>
                      </m:r>
                      <m:r>
                        <a:rPr lang="en-US" b="0" i="1" smtClean="0">
                          <a:latin typeface="Cambria Math"/>
                        </a:rPr>
                        <m:t>2</m:t>
                      </m:r>
                      <m:r>
                        <a:rPr lang="en-US" b="0" i="1" smtClean="0">
                          <a:latin typeface="Cambria Math"/>
                        </a:rPr>
                        <m:t>,</m:t>
                      </m:r>
                      <m:r>
                        <a:rPr lang="en-US" b="0" i="1" smtClean="0">
                          <a:latin typeface="Cambria Math"/>
                        </a:rPr>
                        <m:t>3</m:t>
                      </m:r>
                    </m:oMath>
                  </m:oMathPara>
                </a14:m>
                <a:endParaRPr lang="he-IL" dirty="0"/>
              </a:p>
            </p:txBody>
          </p:sp>
        </mc:Choice>
        <mc:Fallback xmlns="">
          <p:sp>
            <p:nvSpPr>
              <p:cNvPr id="10" name="TextBox 9"/>
              <p:cNvSpPr txBox="1">
                <a:spLocks noRot="1" noChangeAspect="1" noMove="1" noResize="1" noEditPoints="1" noAdjustHandles="1" noChangeArrowheads="1" noChangeShapeType="1" noTextEdit="1"/>
              </p:cNvSpPr>
              <p:nvPr/>
            </p:nvSpPr>
            <p:spPr>
              <a:xfrm>
                <a:off x="3838866" y="2695244"/>
                <a:ext cx="1285993" cy="369332"/>
              </a:xfrm>
              <a:prstGeom prst="rect">
                <a:avLst/>
              </a:prstGeom>
              <a:blipFill rotWithShape="1">
                <a:blip r:embed="rId8"/>
                <a:stretch>
                  <a:fillRect b="-13115"/>
                </a:stretch>
              </a:blipFill>
            </p:spPr>
            <p:txBody>
              <a:bodyPr/>
              <a:lstStyle/>
              <a:p>
                <a:r>
                  <a:rPr lang="he-IL">
                    <a:noFill/>
                  </a:rPr>
                  <a:t> </a:t>
                </a:r>
              </a:p>
            </p:txBody>
          </p:sp>
        </mc:Fallback>
      </mc:AlternateContent>
      <p:pic>
        <p:nvPicPr>
          <p:cNvPr id="1026"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23336" t="34604" r="51390" b="40723"/>
          <a:stretch/>
        </p:blipFill>
        <p:spPr bwMode="auto">
          <a:xfrm>
            <a:off x="5805714" y="621310"/>
            <a:ext cx="6021307" cy="3306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Group 15"/>
          <p:cNvGrpSpPr/>
          <p:nvPr/>
        </p:nvGrpSpPr>
        <p:grpSpPr>
          <a:xfrm>
            <a:off x="324532" y="4950028"/>
            <a:ext cx="5361320" cy="1069604"/>
            <a:chOff x="324532" y="4149467"/>
            <a:chExt cx="5361320" cy="1069604"/>
          </a:xfrm>
        </p:grpSpPr>
        <mc:AlternateContent xmlns:mc="http://schemas.openxmlformats.org/markup-compatibility/2006" xmlns:a14="http://schemas.microsoft.com/office/drawing/2010/main">
          <mc:Choice Requires="a14">
            <p:sp>
              <p:nvSpPr>
                <p:cNvPr id="14" name="TextBox 13"/>
                <p:cNvSpPr txBox="1"/>
                <p:nvPr/>
              </p:nvSpPr>
              <p:spPr>
                <a:xfrm>
                  <a:off x="324532" y="4149467"/>
                  <a:ext cx="2696892" cy="1068947"/>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sSubSup>
                          <m:sSubSupPr>
                            <m:ctrlPr>
                              <a:rPr lang="en-US" sz="2400" b="0" i="1" smtClean="0">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ℰ</m:t>
                            </m:r>
                          </m:e>
                          <m:sub>
                            <m:r>
                              <a:rPr lang="en-US" sz="2400" i="1">
                                <a:latin typeface="Cambria Math" panose="02040503050406030204" pitchFamily="18" charset="0"/>
                              </a:rPr>
                              <m:t>𝑖𝑗</m:t>
                            </m:r>
                          </m:sub>
                          <m:sup>
                            <m:r>
                              <a:rPr lang="en-US" sz="2400" b="0" i="1" smtClean="0">
                                <a:latin typeface="Cambria Math"/>
                              </a:rPr>
                              <m:t>+</m:t>
                            </m:r>
                          </m:sup>
                        </m:sSubSup>
                        <m:r>
                          <a:rPr lang="en-US" sz="2400" b="0" i="1" smtClean="0">
                            <a:latin typeface="Cambria Math"/>
                          </a:rPr>
                          <m:t>=</m:t>
                        </m:r>
                        <m:d>
                          <m:dPr>
                            <m:begChr m:val="["/>
                            <m:endChr m:val="]"/>
                            <m:ctrlPr>
                              <a:rPr lang="en-US" sz="2400" b="0" i="1" smtClean="0">
                                <a:latin typeface="Cambria Math" panose="02040503050406030204" pitchFamily="18" charset="0"/>
                              </a:rPr>
                            </m:ctrlPr>
                          </m:dPr>
                          <m:e>
                            <m:m>
                              <m:mPr>
                                <m:mcs>
                                  <m:mc>
                                    <m:mcPr>
                                      <m:count m:val="3"/>
                                      <m:mcJc m:val="center"/>
                                    </m:mcPr>
                                  </m:mc>
                                </m:mcs>
                                <m:ctrlPr>
                                  <a:rPr lang="en-US" sz="2400" b="0" i="1" smtClean="0">
                                    <a:latin typeface="Cambria Math" panose="02040503050406030204" pitchFamily="18" charset="0"/>
                                  </a:rPr>
                                </m:ctrlPr>
                              </m:mPr>
                              <m:mr>
                                <m:e>
                                  <m:r>
                                    <a:rPr lang="en-US" sz="2400" b="0" i="1" smtClean="0">
                                      <a:latin typeface="Cambria Math"/>
                                    </a:rPr>
                                    <m:t>𝛼</m:t>
                                  </m:r>
                                </m:e>
                                <m:e>
                                  <m:r>
                                    <a:rPr lang="en-US" sz="2400" b="0" i="1" smtClean="0">
                                      <a:latin typeface="Cambria Math"/>
                                    </a:rPr>
                                    <m:t>0</m:t>
                                  </m:r>
                                </m:e>
                                <m:e>
                                  <m:r>
                                    <a:rPr lang="en-US" sz="2400" b="0" i="1" smtClean="0">
                                      <a:latin typeface="Cambria Math"/>
                                    </a:rPr>
                                    <m:t>0</m:t>
                                  </m:r>
                                </m:e>
                              </m:mr>
                              <m:mr>
                                <m:e>
                                  <m:r>
                                    <a:rPr lang="en-US" sz="2400" b="0" i="1" smtClean="0">
                                      <a:latin typeface="Cambria Math"/>
                                    </a:rPr>
                                    <m:t>0</m:t>
                                  </m:r>
                                </m:e>
                                <m:e>
                                  <m:r>
                                    <a:rPr lang="en-US" sz="2400" b="0" i="1" smtClean="0">
                                      <a:latin typeface="Cambria Math"/>
                                    </a:rPr>
                                    <m:t>−</m:t>
                                  </m:r>
                                  <m:r>
                                    <a:rPr lang="en-US" sz="2400" b="0" i="1" smtClean="0">
                                      <a:latin typeface="Cambria Math"/>
                                    </a:rPr>
                                    <m:t>𝛼</m:t>
                                  </m:r>
                                </m:e>
                                <m:e>
                                  <m:r>
                                    <a:rPr lang="en-US" sz="2400" b="0" i="1" smtClean="0">
                                      <a:latin typeface="Cambria Math"/>
                                    </a:rPr>
                                    <m:t>0</m:t>
                                  </m:r>
                                </m:e>
                              </m:mr>
                              <m:mr>
                                <m:e>
                                  <m:r>
                                    <a:rPr lang="en-US" sz="2400" b="0" i="1" smtClean="0">
                                      <a:latin typeface="Cambria Math"/>
                                    </a:rPr>
                                    <m:t>0</m:t>
                                  </m:r>
                                </m:e>
                                <m:e>
                                  <m:r>
                                    <a:rPr lang="en-US" sz="2400" b="0" i="1" smtClean="0">
                                      <a:latin typeface="Cambria Math"/>
                                    </a:rPr>
                                    <m:t>0</m:t>
                                  </m:r>
                                </m:e>
                                <m:e>
                                  <m:r>
                                    <a:rPr lang="en-US" sz="2400" b="0" i="1" smtClean="0">
                                      <a:latin typeface="Cambria Math"/>
                                    </a:rPr>
                                    <m:t>0</m:t>
                                  </m:r>
                                </m:e>
                              </m:mr>
                            </m:m>
                          </m:e>
                        </m:d>
                      </m:oMath>
                    </m:oMathPara>
                  </a14:m>
                  <a:endParaRPr lang="he-IL" sz="2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24532" y="4149467"/>
                  <a:ext cx="2071657" cy="824906"/>
                </a:xfrm>
                <a:prstGeom prst="rect">
                  <a:avLst/>
                </a:prstGeom>
                <a:blipFill rotWithShape="1">
                  <a:blip r:embed="rId10"/>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191130" y="4150124"/>
                  <a:ext cx="2494722" cy="1068947"/>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ℬ</m:t>
                            </m:r>
                          </m:e>
                          <m:sub>
                            <m:r>
                              <a:rPr lang="en-US" sz="2400" i="1">
                                <a:latin typeface="Cambria Math" panose="02040503050406030204" pitchFamily="18" charset="0"/>
                              </a:rPr>
                              <m:t>𝑖𝑗</m:t>
                            </m:r>
                          </m:sub>
                          <m:sup>
                            <m:r>
                              <a:rPr lang="en-US" sz="2400" i="1">
                                <a:latin typeface="Cambria Math"/>
                              </a:rPr>
                              <m:t>+</m:t>
                            </m:r>
                          </m:sup>
                        </m:sSubSup>
                        <m:r>
                          <a:rPr lang="en-US" sz="2400" i="1">
                            <a:latin typeface="Cambria Math"/>
                          </a:rPr>
                          <m:t>=</m:t>
                        </m:r>
                        <m:d>
                          <m:dPr>
                            <m:begChr m:val="["/>
                            <m:endChr m:val="]"/>
                            <m:ctrlPr>
                              <a:rPr lang="en-US" sz="2400" i="1">
                                <a:latin typeface="Cambria Math" panose="02040503050406030204" pitchFamily="18" charset="0"/>
                              </a:rPr>
                            </m:ctrlPr>
                          </m:dPr>
                          <m:e>
                            <m:m>
                              <m:mPr>
                                <m:mcs>
                                  <m:mc>
                                    <m:mcPr>
                                      <m:count m:val="3"/>
                                      <m:mcJc m:val="center"/>
                                    </m:mcPr>
                                  </m:mc>
                                </m:mcs>
                                <m:ctrlPr>
                                  <a:rPr lang="en-US" sz="2400" i="1">
                                    <a:latin typeface="Cambria Math" panose="02040503050406030204" pitchFamily="18" charset="0"/>
                                  </a:rPr>
                                </m:ctrlPr>
                              </m:mPr>
                              <m:mr>
                                <m:e>
                                  <m:r>
                                    <a:rPr lang="en-US" sz="2400" b="0" i="1" smtClean="0">
                                      <a:latin typeface="Cambria Math"/>
                                    </a:rPr>
                                    <m:t>0</m:t>
                                  </m:r>
                                </m:e>
                                <m:e>
                                  <m:r>
                                    <a:rPr lang="en-US" sz="2400" b="0" i="1" smtClean="0">
                                      <a:latin typeface="Cambria Math"/>
                                    </a:rPr>
                                    <m:t>𝛼</m:t>
                                  </m:r>
                                </m:e>
                                <m:e>
                                  <m:r>
                                    <a:rPr lang="en-US" sz="2400" i="1">
                                      <a:latin typeface="Cambria Math"/>
                                    </a:rPr>
                                    <m:t>0</m:t>
                                  </m:r>
                                </m:e>
                              </m:mr>
                              <m:mr>
                                <m:e>
                                  <m:r>
                                    <a:rPr lang="en-US" sz="2400" b="0" i="1" smtClean="0">
                                      <a:latin typeface="Cambria Math"/>
                                    </a:rPr>
                                    <m:t>𝛼</m:t>
                                  </m:r>
                                </m:e>
                                <m:e>
                                  <m:r>
                                    <a:rPr lang="en-US" sz="2400" b="0" i="1" smtClean="0">
                                      <a:latin typeface="Cambria Math"/>
                                    </a:rPr>
                                    <m:t>0</m:t>
                                  </m:r>
                                </m:e>
                                <m:e>
                                  <m:r>
                                    <a:rPr lang="en-US" sz="2400" i="1">
                                      <a:latin typeface="Cambria Math"/>
                                    </a:rPr>
                                    <m:t>0</m:t>
                                  </m:r>
                                </m:e>
                              </m:mr>
                              <m:mr>
                                <m:e>
                                  <m:r>
                                    <a:rPr lang="en-US" sz="2400" i="1">
                                      <a:latin typeface="Cambria Math"/>
                                    </a:rPr>
                                    <m:t>0</m:t>
                                  </m:r>
                                </m:e>
                                <m:e>
                                  <m:r>
                                    <a:rPr lang="en-US" sz="2400" i="1">
                                      <a:latin typeface="Cambria Math"/>
                                    </a:rPr>
                                    <m:t>0</m:t>
                                  </m:r>
                                </m:e>
                                <m:e>
                                  <m:r>
                                    <a:rPr lang="en-US" sz="2400" i="1">
                                      <a:latin typeface="Cambria Math"/>
                                    </a:rPr>
                                    <m:t>0</m:t>
                                  </m:r>
                                </m:e>
                              </m:mr>
                            </m:m>
                          </m:e>
                        </m:d>
                      </m:oMath>
                    </m:oMathPara>
                  </a14:m>
                  <a:endParaRPr lang="he-IL" sz="2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191130" y="4150124"/>
                  <a:ext cx="2494722" cy="1068947"/>
                </a:xfrm>
                <a:prstGeom prst="rect">
                  <a:avLst/>
                </a:prstGeom>
                <a:blipFill rotWithShape="0">
                  <a:blip r:embed="rId11"/>
                  <a:stretch>
                    <a:fillRect/>
                  </a:stretch>
                </a:blipFill>
              </p:spPr>
              <p:txBody>
                <a:bodyPr/>
                <a:lstStyle/>
                <a:p>
                  <a:r>
                    <a:rPr lang="en-US">
                      <a:noFill/>
                    </a:rPr>
                    <a:t> </a:t>
                  </a:r>
                </a:p>
              </p:txBody>
            </p:sp>
          </mc:Fallback>
        </mc:AlternateContent>
      </p:grpSp>
      <p:grpSp>
        <p:nvGrpSpPr>
          <p:cNvPr id="18" name="Group 17"/>
          <p:cNvGrpSpPr/>
          <p:nvPr/>
        </p:nvGrpSpPr>
        <p:grpSpPr>
          <a:xfrm>
            <a:off x="6835003" y="4921687"/>
            <a:ext cx="5198026" cy="1102931"/>
            <a:chOff x="324532" y="4149467"/>
            <a:chExt cx="5198026" cy="1102931"/>
          </a:xfrm>
        </p:grpSpPr>
        <mc:AlternateContent xmlns:mc="http://schemas.openxmlformats.org/markup-compatibility/2006" xmlns:a14="http://schemas.microsoft.com/office/drawing/2010/main">
          <mc:Choice Requires="a14">
            <p:sp>
              <p:nvSpPr>
                <p:cNvPr id="19" name="TextBox 18"/>
                <p:cNvSpPr txBox="1"/>
                <p:nvPr/>
              </p:nvSpPr>
              <p:spPr>
                <a:xfrm>
                  <a:off x="324532" y="4149467"/>
                  <a:ext cx="2470869" cy="1102931"/>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sSubSup>
                          <m:sSubSupPr>
                            <m:ctrlPr>
                              <a:rPr lang="en-US" sz="2400" b="0" i="1" smtClean="0">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ℰ</m:t>
                            </m:r>
                          </m:e>
                          <m:sub>
                            <m:r>
                              <a:rPr lang="en-US" sz="2400" i="1">
                                <a:latin typeface="Cambria Math" panose="02040503050406030204" pitchFamily="18" charset="0"/>
                              </a:rPr>
                              <m:t>𝑖𝑗</m:t>
                            </m:r>
                          </m:sub>
                          <m:sup>
                            <m:r>
                              <a:rPr lang="en-US" sz="2400" b="0" i="1" smtClean="0">
                                <a:latin typeface="Cambria Math"/>
                                <a:ea typeface="Cambria Math"/>
                              </a:rPr>
                              <m:t>×</m:t>
                            </m:r>
                          </m:sup>
                        </m:sSubSup>
                        <m:r>
                          <a:rPr lang="en-US" sz="2400" b="0" i="1" smtClean="0">
                            <a:latin typeface="Cambria Math"/>
                          </a:rPr>
                          <m:t>=</m:t>
                        </m:r>
                        <m:d>
                          <m:dPr>
                            <m:begChr m:val="["/>
                            <m:endChr m:val="]"/>
                            <m:ctrlPr>
                              <a:rPr lang="en-US" sz="2400" b="0" i="1" smtClean="0">
                                <a:latin typeface="Cambria Math" panose="02040503050406030204" pitchFamily="18" charset="0"/>
                              </a:rPr>
                            </m:ctrlPr>
                          </m:dPr>
                          <m:e>
                            <m:m>
                              <m:mPr>
                                <m:mcs>
                                  <m:mc>
                                    <m:mcPr>
                                      <m:count m:val="3"/>
                                      <m:mcJc m:val="center"/>
                                    </m:mcPr>
                                  </m:mc>
                                </m:mcs>
                                <m:ctrlPr>
                                  <a:rPr lang="en-US" sz="2400" b="0" i="1" smtClean="0">
                                    <a:latin typeface="Cambria Math" panose="02040503050406030204" pitchFamily="18" charset="0"/>
                                  </a:rPr>
                                </m:ctrlPr>
                              </m:mPr>
                              <m:mr>
                                <m:e>
                                  <m:r>
                                    <a:rPr lang="en-US" sz="2400" b="0" i="1" smtClean="0">
                                      <a:latin typeface="Cambria Math"/>
                                    </a:rPr>
                                    <m:t>0</m:t>
                                  </m:r>
                                </m:e>
                                <m:e>
                                  <m:r>
                                    <a:rPr lang="en-US" sz="2400" b="0" i="1" smtClean="0">
                                      <a:latin typeface="Cambria Math"/>
                                    </a:rPr>
                                    <m:t>𝛽</m:t>
                                  </m:r>
                                </m:e>
                                <m:e>
                                  <m:r>
                                    <a:rPr lang="en-US" sz="2400" b="0" i="1" smtClean="0">
                                      <a:latin typeface="Cambria Math"/>
                                    </a:rPr>
                                    <m:t>0</m:t>
                                  </m:r>
                                </m:e>
                              </m:mr>
                              <m:mr>
                                <m:e>
                                  <m:r>
                                    <a:rPr lang="en-US" sz="2400" b="0" i="1" smtClean="0">
                                      <a:latin typeface="Cambria Math"/>
                                    </a:rPr>
                                    <m:t>𝛽</m:t>
                                  </m:r>
                                </m:e>
                                <m:e>
                                  <m:r>
                                    <a:rPr lang="en-US" sz="2400" b="0" i="1" smtClean="0">
                                      <a:latin typeface="Cambria Math"/>
                                    </a:rPr>
                                    <m:t>0</m:t>
                                  </m:r>
                                </m:e>
                                <m:e>
                                  <m:r>
                                    <a:rPr lang="en-US" sz="2400" b="0" i="1" smtClean="0">
                                      <a:latin typeface="Cambria Math"/>
                                    </a:rPr>
                                    <m:t>0</m:t>
                                  </m:r>
                                </m:e>
                              </m:mr>
                              <m:mr>
                                <m:e>
                                  <m:r>
                                    <a:rPr lang="en-US" sz="2400" b="0" i="1" smtClean="0">
                                      <a:latin typeface="Cambria Math"/>
                                    </a:rPr>
                                    <m:t>0</m:t>
                                  </m:r>
                                </m:e>
                                <m:e>
                                  <m:r>
                                    <a:rPr lang="en-US" sz="2400" b="0" i="1" smtClean="0">
                                      <a:latin typeface="Cambria Math"/>
                                    </a:rPr>
                                    <m:t>0</m:t>
                                  </m:r>
                                </m:e>
                                <m:e>
                                  <m:r>
                                    <a:rPr lang="en-US" sz="2400" b="0" i="1" smtClean="0">
                                      <a:latin typeface="Cambria Math"/>
                                    </a:rPr>
                                    <m:t>0</m:t>
                                  </m:r>
                                </m:e>
                              </m:mr>
                            </m:m>
                          </m:e>
                        </m:d>
                      </m:oMath>
                    </m:oMathPara>
                  </a14:m>
                  <a:endParaRPr lang="he-IL" sz="2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324532" y="4149467"/>
                  <a:ext cx="1901739" cy="850297"/>
                </a:xfrm>
                <a:prstGeom prst="rect">
                  <a:avLst/>
                </a:prstGeom>
                <a:blipFill rotWithShape="1">
                  <a:blip r:embed="rId12"/>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2795401" y="4149467"/>
                  <a:ext cx="2727157" cy="1102931"/>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ℬ</m:t>
                            </m:r>
                          </m:e>
                          <m:sub>
                            <m:r>
                              <a:rPr lang="en-US" sz="2400" i="1">
                                <a:latin typeface="Cambria Math" panose="02040503050406030204" pitchFamily="18" charset="0"/>
                              </a:rPr>
                              <m:t>𝑖𝑗</m:t>
                            </m:r>
                          </m:sub>
                          <m:sup>
                            <m:r>
                              <a:rPr lang="en-US" sz="2400" i="1" smtClean="0">
                                <a:latin typeface="Cambria Math"/>
                                <a:ea typeface="Cambria Math"/>
                              </a:rPr>
                              <m:t>×</m:t>
                            </m:r>
                          </m:sup>
                        </m:sSubSup>
                        <m:r>
                          <a:rPr lang="en-US" sz="2400" i="1">
                            <a:latin typeface="Cambria Math"/>
                          </a:rPr>
                          <m:t>=</m:t>
                        </m:r>
                        <m:d>
                          <m:dPr>
                            <m:begChr m:val="["/>
                            <m:endChr m:val="]"/>
                            <m:ctrlPr>
                              <a:rPr lang="en-US" sz="2400" i="1">
                                <a:latin typeface="Cambria Math" panose="02040503050406030204" pitchFamily="18" charset="0"/>
                              </a:rPr>
                            </m:ctrlPr>
                          </m:dPr>
                          <m:e>
                            <m:m>
                              <m:mPr>
                                <m:mcs>
                                  <m:mc>
                                    <m:mcPr>
                                      <m:count m:val="3"/>
                                      <m:mcJc m:val="center"/>
                                    </m:mcPr>
                                  </m:mc>
                                </m:mcs>
                                <m:ctrlPr>
                                  <a:rPr lang="en-US" sz="2400" i="1">
                                    <a:latin typeface="Cambria Math" panose="02040503050406030204" pitchFamily="18" charset="0"/>
                                  </a:rPr>
                                </m:ctrlPr>
                              </m:mPr>
                              <m:mr>
                                <m:e>
                                  <m:r>
                                    <a:rPr lang="en-US" sz="2400" b="0" i="1" smtClean="0">
                                      <a:latin typeface="Cambria Math"/>
                                    </a:rPr>
                                    <m:t>𝛽</m:t>
                                  </m:r>
                                </m:e>
                                <m:e>
                                  <m:r>
                                    <a:rPr lang="en-US" sz="2400" b="0" i="1" smtClean="0">
                                      <a:latin typeface="Cambria Math"/>
                                    </a:rPr>
                                    <m:t>0</m:t>
                                  </m:r>
                                </m:e>
                                <m:e>
                                  <m:r>
                                    <a:rPr lang="en-US" sz="2400" i="1">
                                      <a:latin typeface="Cambria Math"/>
                                    </a:rPr>
                                    <m:t>0</m:t>
                                  </m:r>
                                </m:e>
                              </m:mr>
                              <m:mr>
                                <m:e>
                                  <m:r>
                                    <a:rPr lang="en-US" sz="2400" b="0" i="1" smtClean="0">
                                      <a:latin typeface="Cambria Math"/>
                                    </a:rPr>
                                    <m:t>0</m:t>
                                  </m:r>
                                </m:e>
                                <m:e>
                                  <m:r>
                                    <a:rPr lang="en-US" sz="2400" b="0" i="1" smtClean="0">
                                      <a:latin typeface="Cambria Math"/>
                                    </a:rPr>
                                    <m:t>−</m:t>
                                  </m:r>
                                  <m:r>
                                    <a:rPr lang="en-US" sz="2400" b="0" i="1" smtClean="0">
                                      <a:latin typeface="Cambria Math"/>
                                    </a:rPr>
                                    <m:t>𝛽</m:t>
                                  </m:r>
                                </m:e>
                                <m:e>
                                  <m:r>
                                    <a:rPr lang="en-US" sz="2400" i="1">
                                      <a:latin typeface="Cambria Math"/>
                                    </a:rPr>
                                    <m:t>0</m:t>
                                  </m:r>
                                </m:e>
                              </m:mr>
                              <m:mr>
                                <m:e>
                                  <m:r>
                                    <a:rPr lang="en-US" sz="2400" i="1">
                                      <a:latin typeface="Cambria Math"/>
                                    </a:rPr>
                                    <m:t>0</m:t>
                                  </m:r>
                                </m:e>
                                <m:e>
                                  <m:r>
                                    <a:rPr lang="en-US" sz="2400" i="1">
                                      <a:latin typeface="Cambria Math"/>
                                    </a:rPr>
                                    <m:t>0</m:t>
                                  </m:r>
                                </m:e>
                                <m:e>
                                  <m:r>
                                    <a:rPr lang="en-US" sz="2400" i="1">
                                      <a:latin typeface="Cambria Math"/>
                                    </a:rPr>
                                    <m:t>0</m:t>
                                  </m:r>
                                </m:e>
                              </m:mr>
                            </m:m>
                          </m:e>
                        </m:d>
                      </m:oMath>
                    </m:oMathPara>
                  </a14:m>
                  <a:endParaRPr lang="he-IL" sz="2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2795401" y="4149467"/>
                  <a:ext cx="2727157" cy="1102931"/>
                </a:xfrm>
                <a:prstGeom prst="rect">
                  <a:avLst/>
                </a:prstGeom>
                <a:blipFill rotWithShape="0">
                  <a:blip r:embed="rId13"/>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83907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21AFFD7-D30C-4DB8-B760-27794C63E70C}" type="slidenum">
              <a:rPr lang="en-US" smtClean="0"/>
              <a:t>6</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818647" y="1272496"/>
                <a:ext cx="4244367" cy="10785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𝐸</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m:t>
                      </m:r>
                      <m:r>
                        <a:rPr lang="en-US" sz="2800" b="0" i="1" smtClean="0">
                          <a:latin typeface="Cambria Math" panose="02040503050406030204" pitchFamily="18" charset="0"/>
                        </a:rPr>
                        <m:t>𝑎</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ℏ</m:t>
                          </m:r>
                        </m:num>
                        <m:den>
                          <m:r>
                            <a:rPr lang="en-US" sz="2800" b="0" i="1" smtClean="0">
                              <a:latin typeface="Cambria Math" panose="02040503050406030204" pitchFamily="18" charset="0"/>
                            </a:rPr>
                            <m:t>2</m:t>
                          </m:r>
                        </m:den>
                      </m:f>
                      <m:nary>
                        <m:naryPr>
                          <m:chr m:val="∑"/>
                          <m:supHide m:val="on"/>
                          <m:ctrlPr>
                            <a:rPr lang="en-US" sz="2800" b="0" i="1" smtClean="0">
                              <a:latin typeface="Cambria Math" panose="02040503050406030204" pitchFamily="18" charset="0"/>
                            </a:rPr>
                          </m:ctrlPr>
                        </m:naryPr>
                        <m:sub>
                          <m:r>
                            <a:rPr lang="en-US" sz="2800" b="0" i="1" smtClean="0">
                              <a:latin typeface="Cambria Math" panose="02040503050406030204" pitchFamily="18" charset="0"/>
                            </a:rPr>
                            <m:t>𝑘</m:t>
                          </m:r>
                          <m:r>
                            <a:rPr lang="en-US" sz="2800" b="0" i="1" smtClean="0">
                              <a:latin typeface="Cambria Math" panose="02040503050406030204" pitchFamily="18" charset="0"/>
                            </a:rPr>
                            <m:t>,</m:t>
                          </m:r>
                          <m:r>
                            <a:rPr lang="en-US" sz="2800" b="0" i="1" smtClean="0">
                              <a:latin typeface="Cambria Math" panose="02040503050406030204" pitchFamily="18" charset="0"/>
                            </a:rPr>
                            <m:t>𝑛</m:t>
                          </m:r>
                        </m:sub>
                        <m:sup/>
                        <m:e>
                          <m:r>
                            <a:rPr lang="en-US" sz="2800" b="0" i="1" smtClean="0">
                              <a:latin typeface="Cambria Math" panose="02040503050406030204" pitchFamily="18" charset="0"/>
                            </a:rPr>
                            <m:t>(</m:t>
                          </m:r>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𝜔</m:t>
                              </m:r>
                            </m:e>
                            <m:sub>
                              <m:r>
                                <a:rPr lang="en-US" sz="2800" b="0" i="1" smtClean="0">
                                  <a:latin typeface="Cambria Math" panose="02040503050406030204" pitchFamily="18" charset="0"/>
                                </a:rPr>
                                <m:t>𝑘</m:t>
                              </m:r>
                              <m:r>
                                <a:rPr lang="en-US" sz="2800" b="0" i="1" smtClean="0">
                                  <a:latin typeface="Cambria Math" panose="02040503050406030204" pitchFamily="18" charset="0"/>
                                </a:rPr>
                                <m:t>,</m:t>
                              </m:r>
                              <m:r>
                                <a:rPr lang="en-US" sz="2800" b="0" i="1" smtClean="0">
                                  <a:latin typeface="Cambria Math" panose="02040503050406030204" pitchFamily="18" charset="0"/>
                                </a:rPr>
                                <m:t>𝑛</m:t>
                              </m:r>
                            </m:sub>
                            <m:sup>
                              <m:r>
                                <a:rPr lang="en-US" sz="2800" b="0" i="1" smtClean="0">
                                  <a:latin typeface="Cambria Math" panose="02040503050406030204" pitchFamily="18" charset="0"/>
                                  <a:ea typeface="Cambria Math" panose="02040503050406030204" pitchFamily="18" charset="0"/>
                                </a:rPr>
                                <m:t>+</m:t>
                              </m:r>
                            </m:sup>
                          </m:sSubSup>
                          <m:r>
                            <a:rPr lang="en-US" sz="2800" b="0" i="1" smtClean="0">
                              <a:latin typeface="Cambria Math" panose="02040503050406030204" pitchFamily="18" charset="0"/>
                              <a:ea typeface="Cambria Math" panose="02040503050406030204" pitchFamily="18" charset="0"/>
                            </a:rPr>
                            <m:t>+</m:t>
                          </m:r>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𝜔</m:t>
                              </m:r>
                            </m:e>
                            <m:sub>
                              <m:r>
                                <a:rPr lang="en-US" sz="2800" b="0" i="1" smtClean="0">
                                  <a:latin typeface="Cambria Math" panose="02040503050406030204" pitchFamily="18" charset="0"/>
                                </a:rPr>
                                <m:t>𝑘</m:t>
                              </m:r>
                              <m:r>
                                <a:rPr lang="en-US" sz="2800" b="0" i="1" smtClean="0">
                                  <a:latin typeface="Cambria Math" panose="02040503050406030204" pitchFamily="18" charset="0"/>
                                </a:rPr>
                                <m:t>,</m:t>
                              </m:r>
                              <m:r>
                                <a:rPr lang="en-US" sz="2800" b="0" i="1" smtClean="0">
                                  <a:latin typeface="Cambria Math" panose="02040503050406030204" pitchFamily="18" charset="0"/>
                                </a:rPr>
                                <m:t>𝑛</m:t>
                              </m:r>
                            </m:sub>
                            <m:sup>
                              <m:r>
                                <a:rPr lang="en-US" sz="2800" b="0" i="1" smtClean="0">
                                  <a:latin typeface="Cambria Math" panose="02040503050406030204" pitchFamily="18" charset="0"/>
                                  <a:ea typeface="Cambria Math" panose="02040503050406030204" pitchFamily="18" charset="0"/>
                                </a:rPr>
                                <m:t>×</m:t>
                              </m:r>
                            </m:sup>
                          </m:sSubSup>
                        </m:e>
                      </m:nary>
                      <m:r>
                        <a:rPr lang="en-US" sz="2800" b="0" i="1" smtClean="0">
                          <a:latin typeface="Cambria Math" panose="02040503050406030204" pitchFamily="18" charset="0"/>
                        </a:rPr>
                        <m:t>)</m:t>
                      </m:r>
                    </m:oMath>
                  </m:oMathPara>
                </a14:m>
                <a:endParaRPr lang="en-US" sz="2800" b="0" dirty="0"/>
              </a:p>
            </p:txBody>
          </p:sp>
        </mc:Choice>
        <mc:Fallback xmlns="">
          <p:sp>
            <p:nvSpPr>
              <p:cNvPr id="5" name="TextBox 4"/>
              <p:cNvSpPr txBox="1">
                <a:spLocks noRot="1" noChangeAspect="1" noMove="1" noResize="1" noEditPoints="1" noAdjustHandles="1" noChangeArrowheads="1" noChangeShapeType="1" noTextEdit="1"/>
              </p:cNvSpPr>
              <p:nvPr/>
            </p:nvSpPr>
            <p:spPr>
              <a:xfrm>
                <a:off x="818647" y="1272496"/>
                <a:ext cx="4244367" cy="1078565"/>
              </a:xfrm>
              <a:prstGeom prst="rect">
                <a:avLst/>
              </a:prstGeom>
              <a:blipFill rotWithShape="1">
                <a:blip r:embed="rId3"/>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818647" y="2978818"/>
                <a:ext cx="2361159" cy="10815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b="0" i="1" smtClean="0">
                              <a:latin typeface="Cambria Math" panose="02040503050406030204" pitchFamily="18" charset="0"/>
                            </a:rPr>
                          </m:ctrlPr>
                        </m:naryPr>
                        <m:sub>
                          <m:r>
                            <a:rPr lang="en-US" sz="2800" b="0" i="1" smtClean="0">
                              <a:latin typeface="Cambria Math" panose="02040503050406030204" pitchFamily="18" charset="0"/>
                            </a:rPr>
                            <m:t>𝑘</m:t>
                          </m:r>
                        </m:sub>
                        <m:sup/>
                        <m:e>
                          <m:r>
                            <a:rPr lang="en-US" sz="2800" b="0" i="1" smtClean="0">
                              <a:latin typeface="Cambria Math" panose="02040503050406030204" pitchFamily="18" charset="0"/>
                              <a:ea typeface="Cambria Math" panose="02040503050406030204" pitchFamily="18" charset="0"/>
                            </a:rPr>
                            <m:t>→</m:t>
                          </m:r>
                        </m:e>
                      </m:nary>
                      <m:nary>
                        <m:naryPr>
                          <m:supHide m:val="on"/>
                          <m:ctrlPr>
                            <a:rPr lang="en-US" sz="2800" b="0" i="1" smtClean="0">
                              <a:latin typeface="Cambria Math" panose="02040503050406030204" pitchFamily="18" charset="0"/>
                            </a:rPr>
                          </m:ctrlPr>
                        </m:naryPr>
                        <m:sub/>
                        <m:sup/>
                        <m:e>
                          <m:f>
                            <m:fPr>
                              <m:ctrlPr>
                                <a:rPr lang="en-US" sz="2800" b="0" i="1" smtClean="0">
                                  <a:latin typeface="Cambria Math" panose="02040503050406030204" pitchFamily="18" charset="0"/>
                                </a:rPr>
                              </m:ctrlPr>
                            </m:fPr>
                            <m:num>
                              <m:r>
                                <a:rPr lang="en-US" sz="2800" b="0" i="1" smtClean="0">
                                  <a:latin typeface="Cambria Math"/>
                                </a:rPr>
                                <m:t>𝑉</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𝑑</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𝑘</m:t>
                              </m:r>
                            </m:num>
                            <m:den>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2</m:t>
                                      </m:r>
                                      <m:r>
                                        <a:rPr lang="en-US" sz="2800" b="0" i="1" smtClean="0">
                                          <a:latin typeface="Cambria Math" panose="02040503050406030204" pitchFamily="18" charset="0"/>
                                        </a:rPr>
                                        <m:t>𝜋</m:t>
                                      </m:r>
                                    </m:e>
                                  </m:d>
                                </m:e>
                                <m:sup>
                                  <m:r>
                                    <a:rPr lang="en-US" sz="2800" b="0" i="1" smtClean="0">
                                      <a:latin typeface="Cambria Math" panose="02040503050406030204" pitchFamily="18" charset="0"/>
                                    </a:rPr>
                                    <m:t>2</m:t>
                                  </m:r>
                                </m:sup>
                              </m:sSup>
                            </m:den>
                          </m:f>
                        </m:e>
                      </m:nary>
                    </m:oMath>
                  </m:oMathPara>
                </a14:m>
                <a:endParaRPr lang="en-US" sz="2800" b="0" dirty="0"/>
              </a:p>
            </p:txBody>
          </p:sp>
        </mc:Choice>
        <mc:Fallback xmlns="">
          <p:sp>
            <p:nvSpPr>
              <p:cNvPr id="6" name="TextBox 5"/>
              <p:cNvSpPr txBox="1">
                <a:spLocks noRot="1" noChangeAspect="1" noMove="1" noResize="1" noEditPoints="1" noAdjustHandles="1" noChangeArrowheads="1" noChangeShapeType="1" noTextEdit="1"/>
              </p:cNvSpPr>
              <p:nvPr/>
            </p:nvSpPr>
            <p:spPr>
              <a:xfrm>
                <a:off x="818647" y="2978818"/>
                <a:ext cx="2361159" cy="1081515"/>
              </a:xfrm>
              <a:prstGeom prst="rect">
                <a:avLst/>
              </a:prstGeom>
              <a:blipFill rotWithShape="1">
                <a:blip r:embed="rId4"/>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254829" y="2994657"/>
                <a:ext cx="5816785" cy="10498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𝐸</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m:t>
                      </m:r>
                      <m:r>
                        <a:rPr lang="en-US" sz="2800" b="0" i="1" smtClean="0">
                          <a:latin typeface="Cambria Math" panose="02040503050406030204" pitchFamily="18" charset="0"/>
                        </a:rPr>
                        <m:t>𝑎</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ℏ</m:t>
                          </m:r>
                          <m:r>
                            <a:rPr lang="en-US" sz="2800" b="0" i="1" smtClean="0">
                              <a:latin typeface="Cambria Math"/>
                            </a:rPr>
                            <m:t>𝑉</m:t>
                          </m:r>
                        </m:num>
                        <m:den>
                          <m:r>
                            <a:rPr lang="en-US" sz="2800" b="0" i="1" smtClean="0">
                              <a:latin typeface="Cambria Math" panose="02040503050406030204" pitchFamily="18" charset="0"/>
                            </a:rPr>
                            <m:t>4</m:t>
                          </m:r>
                          <m:r>
                            <a:rPr lang="en-US" sz="2800" b="0" i="1" smtClean="0">
                              <a:latin typeface="Cambria Math" panose="02040503050406030204" pitchFamily="18" charset="0"/>
                            </a:rPr>
                            <m:t>𝜋</m:t>
                          </m:r>
                        </m:den>
                      </m:f>
                      <m:nary>
                        <m:naryPr>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0</m:t>
                          </m:r>
                        </m:sub>
                        <m:sup>
                          <m:r>
                            <a:rPr lang="en-US" sz="2800" i="1">
                              <a:latin typeface="Cambria Math" panose="02040503050406030204" pitchFamily="18" charset="0"/>
                              <a:ea typeface="Cambria Math" panose="02040503050406030204" pitchFamily="18" charset="0"/>
                            </a:rPr>
                            <m:t>∞</m:t>
                          </m:r>
                        </m:sup>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𝑘</m:t>
                              </m:r>
                            </m:e>
                            <m:sub>
                              <m:r>
                                <a:rPr lang="en-US" sz="2800" b="0" i="1" smtClean="0">
                                  <a:latin typeface="Cambria Math" panose="02040503050406030204" pitchFamily="18" charset="0"/>
                                  <a:ea typeface="Cambria Math" panose="02040503050406030204" pitchFamily="18" charset="0"/>
                                </a:rPr>
                                <m:t>∥</m:t>
                              </m:r>
                            </m:sub>
                          </m:sSub>
                          <m:r>
                            <a:rPr lang="en-US" sz="2800" b="0" i="1" smtClean="0">
                              <a:latin typeface="Cambria Math" panose="02040503050406030204" pitchFamily="18" charset="0"/>
                              <a:ea typeface="Cambria Math" panose="02040503050406030204" pitchFamily="18" charset="0"/>
                            </a:rPr>
                            <m:t>𝑑</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𝑘</m:t>
                              </m:r>
                            </m:e>
                            <m:sub>
                              <m:r>
                                <a:rPr lang="en-US" sz="2800" b="0" i="1" smtClean="0">
                                  <a:latin typeface="Cambria Math" panose="02040503050406030204" pitchFamily="18" charset="0"/>
                                  <a:ea typeface="Cambria Math" panose="02040503050406030204" pitchFamily="18" charset="0"/>
                                </a:rPr>
                                <m:t>∥</m:t>
                              </m:r>
                            </m:sub>
                          </m:sSub>
                          <m:nary>
                            <m:naryPr>
                              <m:chr m:val="∑"/>
                              <m:supHide m:val="on"/>
                              <m:ctrlPr>
                                <a:rPr lang="en-US" sz="2800" b="0" i="1" smtClean="0">
                                  <a:latin typeface="Cambria Math" panose="02040503050406030204" pitchFamily="18" charset="0"/>
                                </a:rPr>
                              </m:ctrlPr>
                            </m:naryPr>
                            <m:sub>
                              <m:r>
                                <a:rPr lang="en-US" sz="2800" b="0" i="1" smtClean="0">
                                  <a:latin typeface="Cambria Math" panose="02040503050406030204" pitchFamily="18" charset="0"/>
                                </a:rPr>
                                <m:t>𝑛</m:t>
                              </m:r>
                            </m:sub>
                            <m:sup/>
                            <m:e>
                              <m:r>
                                <a:rPr lang="en-US" sz="2800" b="0" i="1" smtClean="0">
                                  <a:latin typeface="Cambria Math" panose="02040503050406030204" pitchFamily="18" charset="0"/>
                                </a:rPr>
                                <m:t>(</m:t>
                              </m:r>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𝜔</m:t>
                                  </m:r>
                                </m:e>
                                <m:sub>
                                  <m:r>
                                    <a:rPr lang="en-US" sz="2800" b="0" i="1" smtClean="0">
                                      <a:latin typeface="Cambria Math" panose="02040503050406030204" pitchFamily="18" charset="0"/>
                                    </a:rPr>
                                    <m:t>𝑛</m:t>
                                  </m:r>
                                </m:sub>
                                <m:sup>
                                  <m:r>
                                    <a:rPr lang="en-US" sz="2800" b="0" i="1" smtClean="0">
                                      <a:latin typeface="Cambria Math" panose="02040503050406030204" pitchFamily="18" charset="0"/>
                                      <a:ea typeface="Cambria Math" panose="02040503050406030204" pitchFamily="18" charset="0"/>
                                    </a:rPr>
                                    <m:t>+</m:t>
                                  </m:r>
                                </m:sup>
                              </m:sSubSup>
                              <m:r>
                                <a:rPr lang="en-US" sz="2800" b="0" i="1" smtClean="0">
                                  <a:latin typeface="Cambria Math" panose="02040503050406030204" pitchFamily="18" charset="0"/>
                                  <a:ea typeface="Cambria Math" panose="02040503050406030204" pitchFamily="18" charset="0"/>
                                </a:rPr>
                                <m:t>+</m:t>
                              </m:r>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𝜔</m:t>
                                  </m:r>
                                </m:e>
                                <m:sub>
                                  <m:r>
                                    <a:rPr lang="en-US" sz="2800" b="0" i="1" smtClean="0">
                                      <a:latin typeface="Cambria Math" panose="02040503050406030204" pitchFamily="18" charset="0"/>
                                    </a:rPr>
                                    <m:t>𝑛</m:t>
                                  </m:r>
                                </m:sub>
                                <m:sup>
                                  <m:r>
                                    <a:rPr lang="en-US" sz="2800" b="0" i="1" smtClean="0">
                                      <a:latin typeface="Cambria Math" panose="02040503050406030204" pitchFamily="18" charset="0"/>
                                      <a:ea typeface="Cambria Math" panose="02040503050406030204" pitchFamily="18" charset="0"/>
                                    </a:rPr>
                                    <m:t>×</m:t>
                                  </m:r>
                                </m:sup>
                              </m:sSubSup>
                            </m:e>
                          </m:nary>
                          <m:r>
                            <a:rPr lang="en-US" sz="2800" b="0" i="1" smtClean="0">
                              <a:latin typeface="Cambria Math" panose="02040503050406030204" pitchFamily="18" charset="0"/>
                            </a:rPr>
                            <m:t>) </m:t>
                          </m:r>
                        </m:e>
                      </m:nary>
                    </m:oMath>
                  </m:oMathPara>
                </a14:m>
                <a:endParaRPr lang="en-US" b="0" dirty="0"/>
              </a:p>
            </p:txBody>
          </p:sp>
        </mc:Choice>
        <mc:Fallback xmlns="">
          <p:sp>
            <p:nvSpPr>
              <p:cNvPr id="7" name="TextBox 6"/>
              <p:cNvSpPr txBox="1">
                <a:spLocks noRot="1" noChangeAspect="1" noMove="1" noResize="1" noEditPoints="1" noAdjustHandles="1" noChangeArrowheads="1" noChangeShapeType="1" noTextEdit="1"/>
              </p:cNvSpPr>
              <p:nvPr/>
            </p:nvSpPr>
            <p:spPr>
              <a:xfrm>
                <a:off x="5254829" y="2994657"/>
                <a:ext cx="5816785" cy="1049839"/>
              </a:xfrm>
              <a:prstGeom prst="rect">
                <a:avLst/>
              </a:prstGeom>
              <a:blipFill rotWithShape="1">
                <a:blip r:embed="rId5"/>
                <a:stretch>
                  <a:fillRect/>
                </a:stretch>
              </a:blipFill>
            </p:spPr>
            <p:txBody>
              <a:bodyPr/>
              <a:lstStyle/>
              <a:p>
                <a:r>
                  <a:rPr lang="he-IL">
                    <a:noFill/>
                  </a:rPr>
                  <a:t> </a:t>
                </a:r>
              </a:p>
            </p:txBody>
          </p:sp>
        </mc:Fallback>
      </mc:AlternateContent>
      <p:sp>
        <p:nvSpPr>
          <p:cNvPr id="9" name="TextBox 8"/>
          <p:cNvSpPr txBox="1"/>
          <p:nvPr/>
        </p:nvSpPr>
        <p:spPr>
          <a:xfrm>
            <a:off x="434663" y="4484815"/>
            <a:ext cx="4362208" cy="584775"/>
          </a:xfrm>
          <a:prstGeom prst="rect">
            <a:avLst/>
          </a:prstGeom>
          <a:noFill/>
        </p:spPr>
        <p:txBody>
          <a:bodyPr wrap="square" rtlCol="0">
            <a:spAutoFit/>
          </a:bodyPr>
          <a:lstStyle/>
          <a:p>
            <a:r>
              <a:rPr lang="en-US" sz="2800" dirty="0">
                <a:latin typeface="+mj-lt"/>
              </a:rPr>
              <a:t>Casimir </a:t>
            </a:r>
            <a:r>
              <a:rPr lang="en-US" sz="3200" dirty="0">
                <a:latin typeface="+mj-lt"/>
              </a:rPr>
              <a:t>energy</a:t>
            </a:r>
            <a:r>
              <a:rPr lang="en-US" sz="2800" dirty="0">
                <a:latin typeface="+mj-lt"/>
              </a:rPr>
              <a:t> per unit area</a:t>
            </a:r>
          </a:p>
        </p:txBody>
      </p:sp>
      <p:sp>
        <p:nvSpPr>
          <p:cNvPr id="10" name="TextBox 9"/>
          <p:cNvSpPr txBox="1"/>
          <p:nvPr/>
        </p:nvSpPr>
        <p:spPr>
          <a:xfrm>
            <a:off x="473811" y="538198"/>
            <a:ext cx="4933951" cy="584775"/>
          </a:xfrm>
          <a:prstGeom prst="rect">
            <a:avLst/>
          </a:prstGeom>
          <a:noFill/>
        </p:spPr>
        <p:txBody>
          <a:bodyPr wrap="square" rtlCol="0">
            <a:spAutoFit/>
          </a:bodyPr>
          <a:lstStyle/>
          <a:p>
            <a:r>
              <a:rPr lang="en-US" sz="3200" b="1" dirty="0">
                <a:latin typeface="+mj-lt"/>
              </a:rPr>
              <a:t>Energy between two plates </a:t>
            </a:r>
          </a:p>
        </p:txBody>
      </p:sp>
      <mc:AlternateContent xmlns:mc="http://schemas.openxmlformats.org/markup-compatibility/2006" xmlns:a14="http://schemas.microsoft.com/office/drawing/2010/main">
        <mc:Choice Requires="a14">
          <p:sp>
            <p:nvSpPr>
              <p:cNvPr id="2" name="Rectangle 1"/>
              <p:cNvSpPr/>
              <p:nvPr/>
            </p:nvSpPr>
            <p:spPr>
              <a:xfrm>
                <a:off x="361426" y="5264859"/>
                <a:ext cx="4435445" cy="9285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 </m:t>
                      </m:r>
                      <m:r>
                        <a:rPr lang="en-US" sz="2800" i="1" smtClean="0">
                          <a:latin typeface="Cambria Math" panose="02040503050406030204" pitchFamily="18" charset="0"/>
                          <a:ea typeface="Cambria Math" panose="02040503050406030204" pitchFamily="18" charset="0"/>
                        </a:rPr>
                        <m:t>𝐸</m:t>
                      </m:r>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𝑎</m:t>
                          </m:r>
                        </m:e>
                      </m:d>
                      <m:r>
                        <a:rPr lang="en-US" sz="2800" i="1">
                          <a:latin typeface="Cambria Math" panose="02040503050406030204" pitchFamily="18" charset="0"/>
                          <a:ea typeface="Cambria Math" panose="02040503050406030204" pitchFamily="18" charset="0"/>
                        </a:rPr>
                        <m:t>=</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𝐸</m:t>
                              </m:r>
                            </m:e>
                            <m:sub>
                              <m:r>
                                <a:rPr lang="en-US" sz="2800" i="1">
                                  <a:latin typeface="Cambria Math" panose="02040503050406030204" pitchFamily="18" charset="0"/>
                                </a:rPr>
                                <m:t>0</m:t>
                              </m:r>
                            </m:sub>
                          </m:sSub>
                          <m:d>
                            <m:dPr>
                              <m:ctrlPr>
                                <a:rPr lang="en-US" sz="2800" i="1">
                                  <a:latin typeface="Cambria Math" panose="02040503050406030204" pitchFamily="18" charset="0"/>
                                </a:rPr>
                              </m:ctrlPr>
                            </m:dPr>
                            <m:e>
                              <m:r>
                                <a:rPr lang="en-US" sz="2800" i="1">
                                  <a:latin typeface="Cambria Math" panose="02040503050406030204" pitchFamily="18" charset="0"/>
                                </a:rPr>
                                <m:t>𝑎</m:t>
                              </m:r>
                            </m:e>
                          </m:d>
                        </m:num>
                        <m:den>
                          <m:r>
                            <a:rPr lang="en-US" sz="2800" b="0" i="1" smtClean="0">
                              <a:latin typeface="Cambria Math"/>
                            </a:rPr>
                            <m:t>𝑉</m:t>
                          </m:r>
                        </m:den>
                      </m:f>
                      <m:r>
                        <a:rPr lang="en-US" sz="2800" i="1">
                          <a:latin typeface="Cambria Math" panose="02040503050406030204" pitchFamily="18" charset="0"/>
                        </a:rPr>
                        <m:t>−</m:t>
                      </m:r>
                      <m:func>
                        <m:funcPr>
                          <m:ctrlPr>
                            <a:rPr lang="en-US" sz="2800" i="1">
                              <a:latin typeface="Cambria Math" panose="02040503050406030204" pitchFamily="18" charset="0"/>
                            </a:rPr>
                          </m:ctrlPr>
                        </m:funcPr>
                        <m:fName>
                          <m:limLow>
                            <m:limLowPr>
                              <m:ctrlPr>
                                <a:rPr lang="en-US" sz="2800" i="1">
                                  <a:latin typeface="Cambria Math" panose="02040503050406030204" pitchFamily="18" charset="0"/>
                                </a:rPr>
                              </m:ctrlPr>
                            </m:limLowPr>
                            <m:e>
                              <m:r>
                                <m:rPr>
                                  <m:sty m:val="p"/>
                                </m:rPr>
                                <a:rPr lang="en-US" sz="2800">
                                  <a:latin typeface="Cambria Math" panose="02040503050406030204" pitchFamily="18" charset="0"/>
                                </a:rPr>
                                <m:t>lim</m:t>
                              </m:r>
                            </m:e>
                            <m:lim>
                              <m:r>
                                <a:rPr lang="en-US" sz="2800" i="1">
                                  <a:latin typeface="Cambria Math" panose="02040503050406030204" pitchFamily="18" charset="0"/>
                                </a:rPr>
                                <m:t>𝑎</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m:t>
                              </m:r>
                            </m:lim>
                          </m:limLow>
                        </m:fName>
                        <m:e>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𝐸</m:t>
                                  </m:r>
                                </m:e>
                                <m:sub>
                                  <m:r>
                                    <a:rPr lang="en-US" sz="2800" i="1">
                                      <a:latin typeface="Cambria Math" panose="02040503050406030204" pitchFamily="18" charset="0"/>
                                    </a:rPr>
                                    <m:t>0</m:t>
                                  </m:r>
                                </m:sub>
                              </m:sSub>
                              <m:d>
                                <m:dPr>
                                  <m:ctrlPr>
                                    <a:rPr lang="en-US" sz="2800" i="1">
                                      <a:latin typeface="Cambria Math" panose="02040503050406030204" pitchFamily="18" charset="0"/>
                                    </a:rPr>
                                  </m:ctrlPr>
                                </m:dPr>
                                <m:e>
                                  <m:r>
                                    <a:rPr lang="en-US" sz="2800" i="1">
                                      <a:latin typeface="Cambria Math" panose="02040503050406030204" pitchFamily="18" charset="0"/>
                                    </a:rPr>
                                    <m:t>𝑎</m:t>
                                  </m:r>
                                </m:e>
                              </m:d>
                            </m:num>
                            <m:den>
                              <m:r>
                                <a:rPr lang="en-US" sz="2800" b="0" i="1" smtClean="0">
                                  <a:latin typeface="Cambria Math"/>
                                </a:rPr>
                                <m:t>𝑉</m:t>
                              </m:r>
                            </m:den>
                          </m:f>
                        </m:e>
                      </m:func>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361426" y="5264859"/>
                <a:ext cx="4435445" cy="928524"/>
              </a:xfrm>
              <a:prstGeom prst="rect">
                <a:avLst/>
              </a:prstGeom>
              <a:blipFill rotWithShape="1">
                <a:blip r:embed="rId6"/>
                <a:stretch>
                  <a:fillRect/>
                </a:stretch>
              </a:blipFill>
            </p:spPr>
            <p:txBody>
              <a:bodyPr/>
              <a:lstStyle/>
              <a:p>
                <a:r>
                  <a:rPr lang="he-IL">
                    <a:noFill/>
                  </a:rPr>
                  <a:t> </a:t>
                </a:r>
              </a:p>
            </p:txBody>
          </p:sp>
        </mc:Fallback>
      </mc:AlternateContent>
      <p:cxnSp>
        <p:nvCxnSpPr>
          <p:cNvPr id="12" name="Straight Arrow Connector 11"/>
          <p:cNvCxnSpPr/>
          <p:nvPr/>
        </p:nvCxnSpPr>
        <p:spPr>
          <a:xfrm>
            <a:off x="3943613" y="3519577"/>
            <a:ext cx="78001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6" name="TextBox 15"/>
              <p:cNvSpPr txBox="1"/>
              <p:nvPr/>
            </p:nvSpPr>
            <p:spPr>
              <a:xfrm>
                <a:off x="818647" y="2433375"/>
                <a:ext cx="3679555" cy="369332"/>
              </a:xfrm>
              <a:prstGeom prst="rect">
                <a:avLst/>
              </a:prstGeom>
              <a:noFill/>
            </p:spPr>
            <p:txBody>
              <a:bodyPr wrap="square" rtlCol="1">
                <a:spAutoFit/>
              </a:bodyPr>
              <a:lstStyle/>
              <a:p>
                <a:r>
                  <a:rPr lang="he-IL" dirty="0">
                    <a:latin typeface="+mj-lt"/>
                  </a:rPr>
                  <a:t> </a:t>
                </a:r>
                <a14:m>
                  <m:oMath xmlns:m="http://schemas.openxmlformats.org/officeDocument/2006/math">
                    <m:r>
                      <a:rPr lang="en-US" i="1" dirty="0" smtClean="0">
                        <a:latin typeface="Cambria Math" panose="02040503050406030204" pitchFamily="18" charset="0"/>
                      </a:rPr>
                      <m:t>𝑎</m:t>
                    </m:r>
                  </m:oMath>
                </a14:m>
                <a:r>
                  <a:rPr lang="en-US" dirty="0">
                    <a:latin typeface="+mj-lt"/>
                  </a:rPr>
                  <a:t> - distance between two plates</a:t>
                </a:r>
                <a:endParaRPr lang="he-IL" dirty="0">
                  <a:latin typeface="+mj-lt"/>
                </a:endParaRPr>
              </a:p>
            </p:txBody>
          </p:sp>
        </mc:Choice>
        <mc:Fallback>
          <p:sp>
            <p:nvSpPr>
              <p:cNvPr id="16" name="TextBox 15"/>
              <p:cNvSpPr txBox="1">
                <a:spLocks noRot="1" noChangeAspect="1" noMove="1" noResize="1" noEditPoints="1" noAdjustHandles="1" noChangeArrowheads="1" noChangeShapeType="1" noTextEdit="1"/>
              </p:cNvSpPr>
              <p:nvPr/>
            </p:nvSpPr>
            <p:spPr>
              <a:xfrm>
                <a:off x="818647" y="2433375"/>
                <a:ext cx="3679555" cy="369332"/>
              </a:xfrm>
              <a:prstGeom prst="rect">
                <a:avLst/>
              </a:prstGeom>
              <a:blipFill>
                <a:blip r:embed="rId7"/>
                <a:stretch>
                  <a:fillRect l="-1490" t="-9836" b="-24590"/>
                </a:stretch>
              </a:blipFill>
            </p:spPr>
            <p:txBody>
              <a:bodyPr/>
              <a:lstStyle/>
              <a:p>
                <a:r>
                  <a:rPr lang="en-US">
                    <a:noFill/>
                  </a:rPr>
                  <a:t> </a:t>
                </a:r>
              </a:p>
            </p:txBody>
          </p:sp>
        </mc:Fallback>
      </mc:AlternateContent>
    </p:spTree>
    <p:extLst>
      <p:ext uri="{BB962C8B-B14F-4D97-AF65-F5344CB8AC3E}">
        <p14:creationId xmlns:p14="http://schemas.microsoft.com/office/powerpoint/2010/main" val="3769031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21AFFD7-D30C-4DB8-B760-27794C63E70C}" type="slidenum">
              <a:rPr lang="en-US" smtClean="0"/>
              <a:t>7</a:t>
            </a:fld>
            <a:endParaRPr lang="en-US"/>
          </a:p>
        </p:txBody>
      </p:sp>
      <p:sp>
        <p:nvSpPr>
          <p:cNvPr id="5" name="TextBox 4"/>
          <p:cNvSpPr txBox="1"/>
          <p:nvPr/>
        </p:nvSpPr>
        <p:spPr>
          <a:xfrm>
            <a:off x="363335" y="578029"/>
            <a:ext cx="5422168" cy="646331"/>
          </a:xfrm>
          <a:prstGeom prst="rect">
            <a:avLst/>
          </a:prstGeom>
          <a:noFill/>
        </p:spPr>
        <p:txBody>
          <a:bodyPr wrap="square" rtlCol="0">
            <a:spAutoFit/>
          </a:bodyPr>
          <a:lstStyle/>
          <a:p>
            <a:r>
              <a:rPr lang="en-US" sz="3600" b="1" dirty="0">
                <a:latin typeface="+mj-lt"/>
              </a:rPr>
              <a:t>Finding </a:t>
            </a:r>
            <a:r>
              <a:rPr lang="en-US" sz="3600" b="1" dirty="0" smtClean="0">
                <a:latin typeface="+mj-lt"/>
              </a:rPr>
              <a:t>Eigen-frequencies:</a:t>
            </a:r>
            <a:endParaRPr lang="en-US" sz="3600" b="1" dirty="0">
              <a:latin typeface="+mj-lt"/>
            </a:endParaRPr>
          </a:p>
        </p:txBody>
      </p:sp>
      <mc:AlternateContent xmlns:mc="http://schemas.openxmlformats.org/markup-compatibility/2006" xmlns:a14="http://schemas.microsoft.com/office/drawing/2010/main">
        <mc:Choice Requires="a14">
          <p:sp>
            <p:nvSpPr>
              <p:cNvPr id="10" name="TextBox 9"/>
              <p:cNvSpPr txBox="1"/>
              <p:nvPr/>
            </p:nvSpPr>
            <p:spPr>
              <a:xfrm>
                <a:off x="1069788" y="3783017"/>
                <a:ext cx="4715715" cy="21823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rPr>
                            <m:t>𝜔</m:t>
                          </m:r>
                        </m:e>
                        <m: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ea typeface="Cambria Math" panose="02040503050406030204" pitchFamily="18" charset="0"/>
                                </a:rPr>
                                <m:t>∥</m:t>
                              </m:r>
                            </m:sub>
                          </m:sSub>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𝑛</m:t>
                          </m:r>
                        </m:sub>
                        <m:sup>
                          <m:r>
                            <a:rPr lang="en-US" sz="2400" b="0" i="1" smtClean="0">
                              <a:latin typeface="Cambria Math" panose="02040503050406030204" pitchFamily="18" charset="0"/>
                              <a:ea typeface="Cambria Math" panose="02040503050406030204" pitchFamily="18" charset="0"/>
                            </a:rPr>
                            <m:t>𝐸</m:t>
                          </m:r>
                        </m:sup>
                      </m:sSub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𝑐</m:t>
                      </m:r>
                      <m:rad>
                        <m:radPr>
                          <m:degHide m:val="on"/>
                          <m:ctrlPr>
                            <a:rPr lang="en-US" sz="2400" b="0" i="1" smtClean="0">
                              <a:latin typeface="Cambria Math" panose="02040503050406030204" pitchFamily="18" charset="0"/>
                              <a:ea typeface="Cambria Math" panose="02040503050406030204" pitchFamily="18" charset="0"/>
                            </a:rPr>
                          </m:ctrlPr>
                        </m:radPr>
                        <m:deg/>
                        <m:e>
                          <m:sSup>
                            <m:sSupPr>
                              <m:ctrlPr>
                                <a:rPr lang="en-US" sz="2400" b="0" i="1" smtClean="0">
                                  <a:latin typeface="Cambria Math" panose="02040503050406030204" pitchFamily="18" charset="0"/>
                                  <a:ea typeface="Cambria Math" panose="02040503050406030204" pitchFamily="18" charset="0"/>
                                </a:rPr>
                              </m:ctrlPr>
                            </m:sSupPr>
                            <m:e>
                              <m:d>
                                <m:dPr>
                                  <m:ctrlPr>
                                    <a:rPr lang="en-US" sz="2400" b="0" i="1" smtClean="0">
                                      <a:latin typeface="Cambria Math" panose="02040503050406030204" pitchFamily="18" charset="0"/>
                                      <a:ea typeface="Cambria Math" panose="02040503050406030204" pitchFamily="18" charset="0"/>
                                    </a:rPr>
                                  </m:ctrlPr>
                                </m:dPr>
                                <m:e>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𝜋</m:t>
                                      </m:r>
                                      <m:r>
                                        <a:rPr lang="en-US" sz="2400" b="0" i="1" smtClean="0">
                                          <a:latin typeface="Cambria Math" panose="02040503050406030204" pitchFamily="18" charset="0"/>
                                          <a:ea typeface="Cambria Math" panose="02040503050406030204" pitchFamily="18" charset="0"/>
                                        </a:rPr>
                                        <m:t>𝑛</m:t>
                                      </m:r>
                                    </m:num>
                                    <m:den>
                                      <m:r>
                                        <a:rPr lang="en-US" sz="2400" b="0" i="1" smtClean="0">
                                          <a:latin typeface="Cambria Math" panose="02040503050406030204" pitchFamily="18" charset="0"/>
                                          <a:ea typeface="Cambria Math" panose="02040503050406030204" pitchFamily="18" charset="0"/>
                                        </a:rPr>
                                        <m:t>𝐿</m:t>
                                      </m:r>
                                    </m:den>
                                  </m:f>
                                </m:e>
                              </m:d>
                            </m:e>
                            <m:sup>
                              <m:r>
                                <a:rPr lang="en-US" sz="2400" b="0" i="1" smtClean="0">
                                  <a:latin typeface="Cambria Math" panose="02040503050406030204" pitchFamily="18" charset="0"/>
                                  <a:ea typeface="Cambria Math" panose="02040503050406030204" pitchFamily="18" charset="0"/>
                                </a:rPr>
                                <m:t>2</m:t>
                              </m:r>
                            </m:sup>
                          </m:sSup>
                          <m:r>
                            <a:rPr lang="en-US" sz="2400" b="0" i="1" smtClean="0">
                              <a:latin typeface="Cambria Math" panose="02040503050406030204" pitchFamily="18" charset="0"/>
                              <a:ea typeface="Cambria Math" panose="02040503050406030204" pitchFamily="18" charset="0"/>
                            </a:rPr>
                            <m:t>+</m:t>
                          </m:r>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𝑘</m:t>
                              </m:r>
                            </m:e>
                            <m:sub>
                              <m:r>
                                <a:rPr lang="en-US" sz="2400" b="0" i="1" smtClean="0">
                                  <a:latin typeface="Cambria Math" panose="02040503050406030204" pitchFamily="18" charset="0"/>
                                  <a:ea typeface="Cambria Math" panose="02040503050406030204" pitchFamily="18" charset="0"/>
                                </a:rPr>
                                <m:t>∥</m:t>
                              </m:r>
                            </m:sub>
                            <m:sup>
                              <m:r>
                                <a:rPr lang="en-US" sz="2400" b="0" i="1" smtClean="0">
                                  <a:latin typeface="Cambria Math" panose="02040503050406030204" pitchFamily="18" charset="0"/>
                                  <a:ea typeface="Cambria Math" panose="02040503050406030204" pitchFamily="18" charset="0"/>
                                </a:rPr>
                                <m:t>2</m:t>
                              </m:r>
                            </m:sup>
                          </m:sSubSup>
                        </m:e>
                      </m:rad>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𝑛</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m:t>
                      </m:r>
                    </m:oMath>
                    <m:oMath xmlns:m="http://schemas.openxmlformats.org/officeDocument/2006/math">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rPr>
                            <m:t>𝜔</m:t>
                          </m:r>
                        </m:e>
                        <m: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ea typeface="Cambria Math" panose="02040503050406030204" pitchFamily="18" charset="0"/>
                                </a:rPr>
                                <m:t>∥</m:t>
                              </m:r>
                            </m:sub>
                          </m:sSub>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𝑛</m:t>
                          </m:r>
                        </m:sub>
                        <m:sup>
                          <m:r>
                            <a:rPr lang="en-US" sz="2400" b="0" i="1" smtClean="0">
                              <a:latin typeface="Cambria Math" panose="02040503050406030204" pitchFamily="18" charset="0"/>
                              <a:ea typeface="Cambria Math" panose="02040503050406030204" pitchFamily="18" charset="0"/>
                            </a:rPr>
                            <m:t>𝐵</m:t>
                          </m:r>
                        </m:sup>
                      </m:sSub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𝑐</m:t>
                      </m:r>
                      <m:rad>
                        <m:radPr>
                          <m:degHide m:val="on"/>
                          <m:ctrlPr>
                            <a:rPr lang="en-US" sz="2400" b="0" i="1" smtClean="0">
                              <a:latin typeface="Cambria Math" panose="02040503050406030204" pitchFamily="18" charset="0"/>
                              <a:ea typeface="Cambria Math" panose="02040503050406030204" pitchFamily="18" charset="0"/>
                            </a:rPr>
                          </m:ctrlPr>
                        </m:radPr>
                        <m:deg/>
                        <m:e>
                          <m:sSup>
                            <m:sSupPr>
                              <m:ctrlPr>
                                <a:rPr lang="en-US" sz="2400" b="0" i="1" smtClean="0">
                                  <a:latin typeface="Cambria Math" panose="02040503050406030204" pitchFamily="18" charset="0"/>
                                  <a:ea typeface="Cambria Math" panose="02040503050406030204" pitchFamily="18" charset="0"/>
                                </a:rPr>
                              </m:ctrlPr>
                            </m:sSupPr>
                            <m:e>
                              <m:d>
                                <m:dPr>
                                  <m:ctrlPr>
                                    <a:rPr lang="en-US" sz="2400" b="0" i="1" smtClean="0">
                                      <a:latin typeface="Cambria Math" panose="02040503050406030204" pitchFamily="18" charset="0"/>
                                      <a:ea typeface="Cambria Math" panose="02040503050406030204" pitchFamily="18" charset="0"/>
                                    </a:rPr>
                                  </m:ctrlPr>
                                </m:dPr>
                                <m:e>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𝜋</m:t>
                                      </m:r>
                                      <m:r>
                                        <a:rPr lang="en-US" sz="2400" b="0" i="1" smtClean="0">
                                          <a:latin typeface="Cambria Math" panose="02040503050406030204" pitchFamily="18" charset="0"/>
                                          <a:ea typeface="Cambria Math" panose="02040503050406030204" pitchFamily="18" charset="0"/>
                                        </a:rPr>
                                        <m:t>𝑛</m:t>
                                      </m:r>
                                    </m:num>
                                    <m:den>
                                      <m:r>
                                        <a:rPr lang="en-US" sz="2400" b="0" i="1" smtClean="0">
                                          <a:latin typeface="Cambria Math" panose="02040503050406030204" pitchFamily="18" charset="0"/>
                                          <a:ea typeface="Cambria Math" panose="02040503050406030204" pitchFamily="18" charset="0"/>
                                        </a:rPr>
                                        <m:t>𝐿</m:t>
                                      </m:r>
                                    </m:den>
                                  </m:f>
                                </m:e>
                              </m:d>
                            </m:e>
                            <m:sup>
                              <m:r>
                                <a:rPr lang="en-US" sz="2400" b="0" i="1" smtClean="0">
                                  <a:latin typeface="Cambria Math" panose="02040503050406030204" pitchFamily="18" charset="0"/>
                                  <a:ea typeface="Cambria Math" panose="02040503050406030204" pitchFamily="18" charset="0"/>
                                </a:rPr>
                                <m:t>2</m:t>
                              </m:r>
                            </m:sup>
                          </m:sSup>
                          <m:r>
                            <a:rPr lang="en-US" sz="2400" b="0" i="1" smtClean="0">
                              <a:latin typeface="Cambria Math" panose="02040503050406030204" pitchFamily="18" charset="0"/>
                              <a:ea typeface="Cambria Math" panose="02040503050406030204" pitchFamily="18" charset="0"/>
                            </a:rPr>
                            <m:t>+</m:t>
                          </m:r>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𝑘</m:t>
                              </m:r>
                            </m:e>
                            <m:sub>
                              <m:r>
                                <a:rPr lang="en-US" sz="2400" b="0" i="1" smtClean="0">
                                  <a:latin typeface="Cambria Math" panose="02040503050406030204" pitchFamily="18" charset="0"/>
                                  <a:ea typeface="Cambria Math" panose="02040503050406030204" pitchFamily="18" charset="0"/>
                                </a:rPr>
                                <m:t>∥</m:t>
                              </m:r>
                            </m:sub>
                            <m:sup>
                              <m:r>
                                <a:rPr lang="en-US" sz="2400" b="0" i="1" smtClean="0">
                                  <a:latin typeface="Cambria Math" panose="02040503050406030204" pitchFamily="18" charset="0"/>
                                  <a:ea typeface="Cambria Math" panose="02040503050406030204" pitchFamily="18" charset="0"/>
                                </a:rPr>
                                <m:t>2</m:t>
                              </m:r>
                            </m:sup>
                          </m:sSubSup>
                        </m:e>
                      </m:rad>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𝑛</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1069788" y="3783017"/>
                <a:ext cx="4715715" cy="2182392"/>
              </a:xfrm>
              <a:prstGeom prst="rect">
                <a:avLst/>
              </a:prstGeom>
              <a:blipFill rotWithShape="1">
                <a:blip r:embed="rId4"/>
                <a:stretch>
                  <a:fillRect/>
                </a:stretch>
              </a:blipFill>
            </p:spPr>
            <p:txBody>
              <a:bodyPr/>
              <a:lstStyle/>
              <a:p>
                <a:r>
                  <a:rPr lang="he-IL">
                    <a:noFill/>
                  </a:rPr>
                  <a:t> </a:t>
                </a:r>
              </a:p>
            </p:txBody>
          </p:sp>
        </mc:Fallback>
      </mc:AlternateContent>
      <p:sp>
        <p:nvSpPr>
          <p:cNvPr id="2" name="TextBox 1"/>
          <p:cNvSpPr txBox="1"/>
          <p:nvPr/>
        </p:nvSpPr>
        <p:spPr>
          <a:xfrm>
            <a:off x="363335" y="2546734"/>
            <a:ext cx="4281239" cy="461665"/>
          </a:xfrm>
          <a:prstGeom prst="rect">
            <a:avLst/>
          </a:prstGeom>
          <a:noFill/>
        </p:spPr>
        <p:txBody>
          <a:bodyPr wrap="square" rtlCol="0">
            <a:spAutoFit/>
          </a:bodyPr>
          <a:lstStyle/>
          <a:p>
            <a:r>
              <a:rPr lang="en-US" sz="2400" dirty="0">
                <a:latin typeface="+mj-lt"/>
              </a:rPr>
              <a:t>Using </a:t>
            </a:r>
            <a:r>
              <a:rPr lang="en-US" sz="2400" dirty="0" smtClean="0">
                <a:latin typeface="+mj-lt"/>
              </a:rPr>
              <a:t>ideal boundary </a:t>
            </a:r>
            <a:r>
              <a:rPr lang="en-US" sz="2400" dirty="0">
                <a:latin typeface="+mj-lt"/>
              </a:rPr>
              <a:t>conditions:</a:t>
            </a:r>
          </a:p>
        </p:txBody>
      </p:sp>
      <p:sp>
        <p:nvSpPr>
          <p:cNvPr id="11" name="Right Arrow 10"/>
          <p:cNvSpPr/>
          <p:nvPr/>
        </p:nvSpPr>
        <p:spPr>
          <a:xfrm>
            <a:off x="363335" y="4739620"/>
            <a:ext cx="517634" cy="26918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63335" y="1511263"/>
            <a:ext cx="4020659" cy="461665"/>
          </a:xfrm>
          <a:prstGeom prst="rect">
            <a:avLst/>
          </a:prstGeom>
          <a:noFill/>
        </p:spPr>
        <p:txBody>
          <a:bodyPr wrap="square" rtlCol="0">
            <a:spAutoFit/>
          </a:bodyPr>
          <a:lstStyle/>
          <a:p>
            <a:r>
              <a:rPr lang="en-US" sz="2400" dirty="0">
                <a:latin typeface="+mj-lt"/>
              </a:rPr>
              <a:t>Reminder: </a:t>
            </a:r>
            <a:r>
              <a:rPr lang="en-US" sz="2400" b="1" dirty="0">
                <a:latin typeface="+mj-lt"/>
              </a:rPr>
              <a:t>EM Casimir Effect</a:t>
            </a:r>
            <a:r>
              <a:rPr lang="en-US" sz="2400" dirty="0">
                <a:latin typeface="+mj-lt"/>
              </a:rPr>
              <a:t>: </a:t>
            </a:r>
          </a:p>
        </p:txBody>
      </p:sp>
      <p:grpSp>
        <p:nvGrpSpPr>
          <p:cNvPr id="7" name="Group 6"/>
          <p:cNvGrpSpPr/>
          <p:nvPr/>
        </p:nvGrpSpPr>
        <p:grpSpPr>
          <a:xfrm>
            <a:off x="7192751" y="1726566"/>
            <a:ext cx="4538403" cy="2953070"/>
            <a:chOff x="7033094" y="2074192"/>
            <a:chExt cx="4538403" cy="2953070"/>
          </a:xfrm>
        </p:grpSpPr>
        <p:pic>
          <p:nvPicPr>
            <p:cNvPr id="8" name="Picture 7"/>
            <p:cNvPicPr>
              <a:picLocks noChangeAspect="1"/>
            </p:cNvPicPr>
            <p:nvPr/>
          </p:nvPicPr>
          <p:blipFill>
            <a:blip r:embed="rId5"/>
            <a:stretch>
              <a:fillRect/>
            </a:stretch>
          </p:blipFill>
          <p:spPr>
            <a:xfrm>
              <a:off x="7033094" y="2074192"/>
              <a:ext cx="4538403" cy="2953070"/>
            </a:xfrm>
            <a:prstGeom prst="rect">
              <a:avLst/>
            </a:prstGeom>
          </p:spPr>
        </p:pic>
        <p:grpSp>
          <p:nvGrpSpPr>
            <p:cNvPr id="6" name="Group 5"/>
            <p:cNvGrpSpPr/>
            <p:nvPr/>
          </p:nvGrpSpPr>
          <p:grpSpPr>
            <a:xfrm>
              <a:off x="9585509" y="2435225"/>
              <a:ext cx="1768291" cy="1456372"/>
              <a:chOff x="9677584" y="2492375"/>
              <a:chExt cx="1768291" cy="1456372"/>
            </a:xfrm>
          </p:grpSpPr>
          <p:sp>
            <p:nvSpPr>
              <p:cNvPr id="13" name="TextBox 12"/>
              <p:cNvSpPr txBox="1"/>
              <p:nvPr/>
            </p:nvSpPr>
            <p:spPr>
              <a:xfrm>
                <a:off x="10074275" y="2492375"/>
                <a:ext cx="333375" cy="371475"/>
              </a:xfrm>
              <a:prstGeom prst="rect">
                <a:avLst/>
              </a:prstGeom>
              <a:solidFill>
                <a:schemeClr val="bg1"/>
              </a:solidFill>
            </p:spPr>
            <p:txBody>
              <a:bodyPr wrap="square" rtlCol="0">
                <a:spAutoFit/>
              </a:bodyPr>
              <a:lstStyle/>
              <a:p>
                <a:endParaRPr lang="en-US" dirty="0"/>
              </a:p>
            </p:txBody>
          </p:sp>
          <p:sp>
            <p:nvSpPr>
              <p:cNvPr id="14" name="TextBox 13"/>
              <p:cNvSpPr txBox="1"/>
              <p:nvPr/>
            </p:nvSpPr>
            <p:spPr>
              <a:xfrm>
                <a:off x="11112500" y="3558765"/>
                <a:ext cx="333375" cy="371475"/>
              </a:xfrm>
              <a:prstGeom prst="rect">
                <a:avLst/>
              </a:prstGeom>
              <a:solidFill>
                <a:schemeClr val="bg1"/>
              </a:solidFill>
            </p:spPr>
            <p:txBody>
              <a:bodyPr wrap="square" rtlCol="0">
                <a:spAutoFit/>
              </a:bodyPr>
              <a:lstStyle/>
              <a:p>
                <a:endParaRPr lang="en-US" dirty="0"/>
              </a:p>
            </p:txBody>
          </p:sp>
          <p:sp>
            <p:nvSpPr>
              <p:cNvPr id="15" name="TextBox 14"/>
              <p:cNvSpPr txBox="1"/>
              <p:nvPr/>
            </p:nvSpPr>
            <p:spPr>
              <a:xfrm>
                <a:off x="9677584" y="3744503"/>
                <a:ext cx="95250" cy="204244"/>
              </a:xfrm>
              <a:prstGeom prst="rect">
                <a:avLst/>
              </a:prstGeom>
              <a:solidFill>
                <a:schemeClr val="bg1"/>
              </a:solidFill>
            </p:spPr>
            <p:txBody>
              <a:bodyPr wrap="square" rtlCol="0">
                <a:spAutoFit/>
              </a:bodyPr>
              <a:lstStyle/>
              <a:p>
                <a:endParaRPr lang="en-US" dirty="0"/>
              </a:p>
            </p:txBody>
          </p:sp>
        </p:grpSp>
      </p:grpSp>
      <mc:AlternateContent xmlns:mc="http://schemas.openxmlformats.org/markup-compatibility/2006" xmlns:a14="http://schemas.microsoft.com/office/drawing/2010/main">
        <mc:Choice Requires="a14">
          <p:sp>
            <p:nvSpPr>
              <p:cNvPr id="3" name="TextBox 2"/>
              <p:cNvSpPr txBox="1"/>
              <p:nvPr/>
            </p:nvSpPr>
            <p:spPr>
              <a:xfrm>
                <a:off x="4480045" y="2271944"/>
                <a:ext cx="2045368" cy="818686"/>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d>
                        <m:dPr>
                          <m:begChr m:val="{"/>
                          <m:endChr m:val=""/>
                          <m:ctrlPr>
                            <a:rPr lang="he-IL" sz="2800" i="1" smtClean="0">
                              <a:latin typeface="Cambria Math" panose="02040503050406030204" pitchFamily="18" charset="0"/>
                            </a:rPr>
                          </m:ctrlPr>
                        </m:dPr>
                        <m:e>
                          <m:r>
                            <a:rPr lang="en-US" sz="2800" b="0" i="1" smtClean="0">
                              <a:latin typeface="Cambria Math"/>
                            </a:rPr>
                            <m:t> </m:t>
                          </m:r>
                          <m:eqArr>
                            <m:eqArrPr>
                              <m:ctrlPr>
                                <a:rPr lang="en-US" sz="2800" i="1">
                                  <a:latin typeface="Cambria Math" panose="02040503050406030204" pitchFamily="18" charset="0"/>
                                </a:rPr>
                              </m:ctrlPr>
                            </m:eqArrPr>
                            <m:e>
                              <m:acc>
                                <m:accPr>
                                  <m:chr m:val="̂"/>
                                  <m:ctrlPr>
                                    <a:rPr lang="en-US" sz="2800" i="1">
                                      <a:latin typeface="Cambria Math" panose="02040503050406030204" pitchFamily="18" charset="0"/>
                                    </a:rPr>
                                  </m:ctrlPr>
                                </m:accPr>
                                <m:e>
                                  <m:r>
                                    <a:rPr lang="en-US" sz="2800" i="1">
                                      <a:latin typeface="Cambria Math" panose="02040503050406030204" pitchFamily="18" charset="0"/>
                                    </a:rPr>
                                    <m:t>𝑛</m:t>
                                  </m:r>
                                </m:e>
                              </m:acc>
                              <m:r>
                                <a:rPr lang="en-US" sz="2800" i="1">
                                  <a:latin typeface="Cambria Math" panose="02040503050406030204" pitchFamily="18" charset="0"/>
                                  <a:ea typeface="Cambria Math" panose="02040503050406030204" pitchFamily="18" charset="0"/>
                                </a:rPr>
                                <m:t>×</m:t>
                              </m:r>
                              <m:r>
                                <a:rPr lang="en-US" sz="2800" b="1" i="1">
                                  <a:latin typeface="Cambria Math" panose="02040503050406030204" pitchFamily="18" charset="0"/>
                                  <a:ea typeface="Cambria Math" panose="02040503050406030204" pitchFamily="18" charset="0"/>
                                </a:rPr>
                                <m:t>𝑬</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0</m:t>
                              </m:r>
                            </m:e>
                            <m:e>
                              <m:acc>
                                <m:accPr>
                                  <m:chr m:val="̂"/>
                                  <m:ctrlPr>
                                    <a:rPr lang="en-US" sz="2800" i="1">
                                      <a:latin typeface="Cambria Math" panose="02040503050406030204" pitchFamily="18" charset="0"/>
                                    </a:rPr>
                                  </m:ctrlPr>
                                </m:accPr>
                                <m:e>
                                  <m:r>
                                    <a:rPr lang="en-US" sz="2800" i="1">
                                      <a:latin typeface="Cambria Math" panose="02040503050406030204" pitchFamily="18" charset="0"/>
                                    </a:rPr>
                                    <m:t>𝑛</m:t>
                                  </m:r>
                                </m:e>
                              </m:acc>
                              <m:r>
                                <a:rPr lang="en-US" sz="2800" i="1">
                                  <a:latin typeface="Cambria Math" panose="02040503050406030204" pitchFamily="18" charset="0"/>
                                  <a:ea typeface="Cambria Math" panose="02040503050406030204" pitchFamily="18" charset="0"/>
                                </a:rPr>
                                <m:t>∙</m:t>
                              </m:r>
                              <m:r>
                                <a:rPr lang="en-US" sz="2800" b="1" i="1">
                                  <a:latin typeface="Cambria Math" panose="02040503050406030204" pitchFamily="18" charset="0"/>
                                  <a:ea typeface="Cambria Math" panose="02040503050406030204" pitchFamily="18" charset="0"/>
                                </a:rPr>
                                <m:t>𝑩</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0</m:t>
                              </m:r>
                            </m:e>
                          </m:eqArr>
                        </m:e>
                      </m:d>
                    </m:oMath>
                  </m:oMathPara>
                </a14:m>
                <a:endParaRPr lang="he-IL"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4480045" y="2271944"/>
                <a:ext cx="2045368" cy="818686"/>
              </a:xfrm>
              <a:prstGeom prst="rect">
                <a:avLst/>
              </a:prstGeom>
              <a:blipFill rotWithShape="0">
                <a:blip r:embed="rId6"/>
                <a:stretch>
                  <a:fillRect b="-22388"/>
                </a:stretch>
              </a:blipFill>
            </p:spPr>
            <p:txBody>
              <a:bodyPr/>
              <a:lstStyle/>
              <a:p>
                <a:r>
                  <a:rPr lang="en-US">
                    <a:noFill/>
                  </a:rPr>
                  <a:t> </a:t>
                </a:r>
              </a:p>
            </p:txBody>
          </p:sp>
        </mc:Fallback>
      </mc:AlternateContent>
    </p:spTree>
    <p:extLst>
      <p:ext uri="{BB962C8B-B14F-4D97-AF65-F5344CB8AC3E}">
        <p14:creationId xmlns:p14="http://schemas.microsoft.com/office/powerpoint/2010/main" val="17104926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21AFFD7-D30C-4DB8-B760-27794C63E70C}" type="slidenum">
              <a:rPr lang="en-US" smtClean="0"/>
              <a:t>8</a:t>
            </a:fld>
            <a:endParaRPr lang="en-US"/>
          </a:p>
        </p:txBody>
      </p:sp>
      <p:sp>
        <p:nvSpPr>
          <p:cNvPr id="6" name="TextBox 5"/>
          <p:cNvSpPr txBox="1"/>
          <p:nvPr/>
        </p:nvSpPr>
        <p:spPr>
          <a:xfrm>
            <a:off x="507987" y="1490351"/>
            <a:ext cx="5057257" cy="461665"/>
          </a:xfrm>
          <a:prstGeom prst="rect">
            <a:avLst/>
          </a:prstGeom>
          <a:noFill/>
        </p:spPr>
        <p:txBody>
          <a:bodyPr wrap="square" rtlCol="0">
            <a:spAutoFit/>
          </a:bodyPr>
          <a:lstStyle/>
          <a:p>
            <a:r>
              <a:rPr lang="en-US" sz="2400" dirty="0">
                <a:latin typeface="+mj-lt"/>
              </a:rPr>
              <a:t>BCs in </a:t>
            </a:r>
            <a:r>
              <a:rPr lang="en-US" sz="2400" b="1" dirty="0">
                <a:latin typeface="+mj-lt"/>
              </a:rPr>
              <a:t>Gravitational Casimir Effect</a:t>
            </a:r>
            <a:r>
              <a:rPr lang="en-US" sz="2400" dirty="0">
                <a:latin typeface="+mj-lt"/>
              </a:rPr>
              <a:t>:</a:t>
            </a:r>
          </a:p>
        </p:txBody>
      </p:sp>
      <mc:AlternateContent xmlns:mc="http://schemas.openxmlformats.org/markup-compatibility/2006" xmlns:a14="http://schemas.microsoft.com/office/drawing/2010/main">
        <mc:Choice Requires="a14">
          <p:sp>
            <p:nvSpPr>
              <p:cNvPr id="9" name="TextBox 8"/>
              <p:cNvSpPr txBox="1"/>
              <p:nvPr/>
            </p:nvSpPr>
            <p:spPr>
              <a:xfrm>
                <a:off x="6096000" y="5195791"/>
                <a:ext cx="1861214" cy="11686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𝑆</m:t>
                      </m:r>
                      <m:r>
                        <a:rPr lang="en-US" sz="2000" b="0" i="1" smtClean="0">
                          <a:latin typeface="Cambria Math" panose="02040503050406030204" pitchFamily="18" charset="0"/>
                          <a:ea typeface="Cambria Math" panose="02040503050406030204" pitchFamily="18" charset="0"/>
                        </a:rPr>
                        <m:t>≡</m:t>
                      </m:r>
                      <m:func>
                        <m:funcPr>
                          <m:ctrlPr>
                            <a:rPr lang="en-US" sz="2000" b="0" i="1" smtClean="0">
                              <a:latin typeface="Cambria Math" panose="02040503050406030204" pitchFamily="18" charset="0"/>
                              <a:ea typeface="Cambria Math" panose="02040503050406030204" pitchFamily="18" charset="0"/>
                            </a:rPr>
                          </m:ctrlPr>
                        </m:funcPr>
                        <m:fName>
                          <m:r>
                            <m:rPr>
                              <m:sty m:val="p"/>
                            </m:rPr>
                            <a:rPr lang="en-US" sz="2000" b="0" i="0" smtClean="0">
                              <a:latin typeface="Cambria Math" panose="02040503050406030204" pitchFamily="18" charset="0"/>
                              <a:ea typeface="Cambria Math" panose="02040503050406030204" pitchFamily="18" charset="0"/>
                            </a:rPr>
                            <m:t>sin</m:t>
                          </m:r>
                        </m:fName>
                        <m:e>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𝛾</m:t>
                              </m:r>
                            </m:e>
                          </m:d>
                        </m:e>
                      </m:func>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𝑘</m:t>
                              </m:r>
                            </m:e>
                            <m:sub>
                              <m:r>
                                <a:rPr lang="en-US" sz="2000" b="0" i="1" smtClean="0">
                                  <a:latin typeface="Cambria Math" panose="02040503050406030204" pitchFamily="18" charset="0"/>
                                  <a:ea typeface="Cambria Math" panose="02040503050406030204" pitchFamily="18" charset="0"/>
                                </a:rPr>
                                <m:t>∥</m:t>
                              </m:r>
                            </m:sub>
                          </m:sSub>
                        </m:num>
                        <m:den>
                          <m:r>
                            <a:rPr lang="en-US" sz="2000" b="0" i="1" smtClean="0">
                              <a:latin typeface="Cambria Math" panose="02040503050406030204" pitchFamily="18" charset="0"/>
                              <a:ea typeface="Cambria Math" panose="02040503050406030204" pitchFamily="18" charset="0"/>
                            </a:rPr>
                            <m:t>𝑘</m:t>
                          </m:r>
                        </m:den>
                      </m:f>
                      <m:r>
                        <a:rPr lang="en-US" sz="2000" b="0" i="1" smtClean="0">
                          <a:latin typeface="Cambria Math" panose="02040503050406030204" pitchFamily="18" charset="0"/>
                          <a:ea typeface="Cambria Math" panose="02040503050406030204" pitchFamily="18" charset="0"/>
                        </a:rPr>
                        <m:t> </m:t>
                      </m:r>
                    </m:oMath>
                    <m:oMath xmlns:m="http://schemas.openxmlformats.org/officeDocument/2006/math">
                      <m:r>
                        <a:rPr lang="en-US" sz="2000" b="0" i="1" smtClean="0">
                          <a:latin typeface="Cambria Math" panose="02040503050406030204" pitchFamily="18" charset="0"/>
                          <a:ea typeface="Cambria Math" panose="02040503050406030204" pitchFamily="18" charset="0"/>
                        </a:rPr>
                        <m:t>𝐶</m:t>
                      </m:r>
                      <m:r>
                        <a:rPr lang="en-US" sz="2000" b="0" i="1" smtClean="0">
                          <a:latin typeface="Cambria Math" panose="02040503050406030204" pitchFamily="18" charset="0"/>
                          <a:ea typeface="Cambria Math" panose="02040503050406030204" pitchFamily="18" charset="0"/>
                        </a:rPr>
                        <m:t>≡</m:t>
                      </m:r>
                      <m:func>
                        <m:funcPr>
                          <m:ctrlPr>
                            <a:rPr lang="en-US" sz="2000" b="0" i="1" smtClean="0">
                              <a:latin typeface="Cambria Math" panose="02040503050406030204" pitchFamily="18" charset="0"/>
                              <a:ea typeface="Cambria Math" panose="02040503050406030204" pitchFamily="18" charset="0"/>
                            </a:rPr>
                          </m:ctrlPr>
                        </m:funcPr>
                        <m:fName>
                          <m:r>
                            <m:rPr>
                              <m:sty m:val="p"/>
                            </m:rPr>
                            <a:rPr lang="en-US" sz="2000" b="0" i="0" smtClean="0">
                              <a:latin typeface="Cambria Math" panose="02040503050406030204" pitchFamily="18" charset="0"/>
                              <a:ea typeface="Cambria Math" panose="02040503050406030204" pitchFamily="18" charset="0"/>
                            </a:rPr>
                            <m:t>cos</m:t>
                          </m:r>
                        </m:fName>
                        <m:e>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𝛾</m:t>
                              </m:r>
                            </m:e>
                          </m:d>
                        </m:e>
                      </m:func>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𝑘</m:t>
                              </m:r>
                            </m:e>
                            <m:sub>
                              <m:r>
                                <a:rPr lang="en-US" sz="2000" b="0" i="1" smtClean="0">
                                  <a:latin typeface="Cambria Math" panose="02040503050406030204" pitchFamily="18" charset="0"/>
                                  <a:ea typeface="Cambria Math" panose="02040503050406030204" pitchFamily="18" charset="0"/>
                                </a:rPr>
                                <m:t>𝑧</m:t>
                              </m:r>
                            </m:sub>
                          </m:sSub>
                        </m:num>
                        <m:den>
                          <m:r>
                            <a:rPr lang="en-US" sz="2000" b="0" i="1" smtClean="0">
                              <a:latin typeface="Cambria Math" panose="02040503050406030204" pitchFamily="18" charset="0"/>
                              <a:ea typeface="Cambria Math" panose="02040503050406030204" pitchFamily="18" charset="0"/>
                            </a:rPr>
                            <m:t>𝑘</m:t>
                          </m:r>
                        </m:den>
                      </m:f>
                    </m:oMath>
                  </m:oMathPara>
                </a14:m>
                <a:endParaRPr lang="en-US"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6096000" y="5195791"/>
                <a:ext cx="1861214" cy="1168653"/>
              </a:xfrm>
              <a:prstGeom prst="rect">
                <a:avLst/>
              </a:prstGeom>
              <a:blipFill rotWithShape="1">
                <a:blip r:embed="rId3"/>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644052" y="3569253"/>
                <a:ext cx="5272204" cy="287912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000" b="0" i="1" smtClean="0">
                              <a:latin typeface="Cambria Math" panose="02040503050406030204" pitchFamily="18" charset="0"/>
                            </a:rPr>
                          </m:ctrlPr>
                        </m:sSupPr>
                        <m:e>
                          <m:r>
                            <a:rPr lang="en-US" sz="2000" b="1" i="1" smtClean="0">
                              <a:latin typeface="Cambria Math" panose="02040503050406030204" pitchFamily="18" charset="0"/>
                            </a:rPr>
                            <m:t>𝑬</m:t>
                          </m:r>
                        </m:e>
                        <m:sup>
                          <m:r>
                            <a:rPr lang="en-US" sz="2000" b="0" i="1" smtClean="0">
                              <a:latin typeface="Cambria Math" panose="02040503050406030204" pitchFamily="18" charset="0"/>
                            </a:rPr>
                            <m:t>𝑇𝑇</m:t>
                          </m:r>
                        </m:sup>
                      </m:sSup>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m>
                            <m:mPr>
                              <m:mcs>
                                <m:mc>
                                  <m:mcPr>
                                    <m:count m:val="2"/>
                                    <m:mcJc m:val="center"/>
                                  </m:mcPr>
                                </m:mc>
                              </m:mcs>
                              <m:ctrlPr>
                                <a:rPr lang="en-US" sz="2000" i="1" smtClean="0">
                                  <a:latin typeface="Cambria Math" panose="02040503050406030204" pitchFamily="18" charset="0"/>
                                </a:rPr>
                              </m:ctrlPr>
                            </m:mPr>
                            <m:mr>
                              <m:e>
                                <m:r>
                                  <a:rPr lang="en-US" sz="2000" b="0" i="1" smtClean="0">
                                    <a:latin typeface="Cambria Math" panose="02040503050406030204" pitchFamily="18" charset="0"/>
                                  </a:rPr>
                                  <m:t>𝛼</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p>
                                          <m:sSupPr>
                                            <m:ctrlPr>
                                              <a:rPr lang="he-IL" sz="2000" b="0" i="1" smtClean="0">
                                                <a:latin typeface="Cambria Math" panose="02040503050406030204" pitchFamily="18" charset="0"/>
                                              </a:rPr>
                                            </m:ctrlPr>
                                          </m:sSupPr>
                                          <m:e>
                                            <m:r>
                                              <a:rPr lang="en-US" sz="2000" b="0" i="1" smtClean="0">
                                                <a:latin typeface="Cambria Math" panose="02040503050406030204" pitchFamily="18" charset="0"/>
                                              </a:rPr>
                                              <m:t>𝑆</m:t>
                                            </m:r>
                                          </m:e>
                                          <m:sup>
                                            <m:r>
                                              <a:rPr lang="he-IL" sz="2000" b="0" i="1" smtClean="0">
                                                <a:latin typeface="Cambria Math" panose="02040503050406030204" pitchFamily="18" charset="0"/>
                                              </a:rPr>
                                              <m:t>2</m:t>
                                            </m:r>
                                          </m:sup>
                                        </m:sSup>
                                      </m:num>
                                      <m:den>
                                        <m:r>
                                          <a:rPr lang="en-US" sz="2000" b="0" i="1" smtClean="0">
                                            <a:latin typeface="Cambria Math" panose="02040503050406030204" pitchFamily="18" charset="0"/>
                                          </a:rPr>
                                          <m:t>2</m:t>
                                        </m:r>
                                      </m:den>
                                    </m:f>
                                  </m:e>
                                </m:d>
                              </m:e>
                              <m:e>
                                <m:r>
                                  <a:rPr lang="en-US" sz="2000" b="0" i="1" smtClean="0">
                                    <a:latin typeface="Cambria Math" panose="02040503050406030204" pitchFamily="18" charset="0"/>
                                  </a:rPr>
                                  <m:t>𝛽</m:t>
                                </m:r>
                                <m:r>
                                  <a:rPr lang="en-US" sz="2000" b="0" i="1" smtClean="0">
                                    <a:latin typeface="Cambria Math" panose="02040503050406030204" pitchFamily="18" charset="0"/>
                                  </a:rPr>
                                  <m:t>𝐶</m:t>
                                </m:r>
                              </m:e>
                            </m:mr>
                            <m:mr>
                              <m:e>
                                <m:r>
                                  <a:rPr lang="en-US" sz="2000" i="1">
                                    <a:latin typeface="Cambria Math" panose="02040503050406030204" pitchFamily="18" charset="0"/>
                                  </a:rPr>
                                  <m:t>𝛽</m:t>
                                </m:r>
                                <m:r>
                                  <a:rPr lang="en-US" sz="2000" b="0" i="1" smtClean="0">
                                    <a:latin typeface="Cambria Math" panose="02040503050406030204" pitchFamily="18" charset="0"/>
                                  </a:rPr>
                                  <m:t>𝐶</m:t>
                                </m:r>
                              </m:e>
                              <m:e>
                                <m:r>
                                  <a:rPr lang="he-IL" sz="2000" b="0" i="1" smtClean="0">
                                    <a:latin typeface="Cambria Math" panose="02040503050406030204" pitchFamily="18" charset="0"/>
                                  </a:rPr>
                                  <m:t>−</m:t>
                                </m:r>
                                <m:r>
                                  <a:rPr lang="en-US" sz="2000" i="1">
                                    <a:latin typeface="Cambria Math" panose="02040503050406030204" pitchFamily="18" charset="0"/>
                                  </a:rPr>
                                  <m:t>𝛼</m:t>
                                </m:r>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m:t>
                                    </m:r>
                                    <m:f>
                                      <m:fPr>
                                        <m:ctrlPr>
                                          <a:rPr lang="en-US" sz="2000" i="1">
                                            <a:latin typeface="Cambria Math" panose="02040503050406030204" pitchFamily="18" charset="0"/>
                                          </a:rPr>
                                        </m:ctrlPr>
                                      </m:fPr>
                                      <m:num>
                                        <m:sSup>
                                          <m:sSupPr>
                                            <m:ctrlPr>
                                              <a:rPr lang="he-IL" sz="2000" b="0" i="1" smtClean="0">
                                                <a:latin typeface="Cambria Math" panose="02040503050406030204" pitchFamily="18" charset="0"/>
                                              </a:rPr>
                                            </m:ctrlPr>
                                          </m:sSupPr>
                                          <m:e>
                                            <m:r>
                                              <a:rPr lang="en-US" sz="2000" b="0" i="1" smtClean="0">
                                                <a:latin typeface="Cambria Math" panose="02040503050406030204" pitchFamily="18" charset="0"/>
                                              </a:rPr>
                                              <m:t>𝑆</m:t>
                                            </m:r>
                                          </m:e>
                                          <m:sup>
                                            <m:r>
                                              <a:rPr lang="he-IL" sz="2000" b="0" i="1" smtClean="0">
                                                <a:latin typeface="Cambria Math" panose="02040503050406030204" pitchFamily="18" charset="0"/>
                                              </a:rPr>
                                              <m:t>2</m:t>
                                            </m:r>
                                          </m:sup>
                                        </m:sSup>
                                      </m:num>
                                      <m:den>
                                        <m:r>
                                          <a:rPr lang="en-US" sz="2000" i="1">
                                            <a:latin typeface="Cambria Math" panose="02040503050406030204" pitchFamily="18" charset="0"/>
                                          </a:rPr>
                                          <m:t>2</m:t>
                                        </m:r>
                                      </m:den>
                                    </m:f>
                                  </m:e>
                                </m:d>
                              </m:e>
                            </m:mr>
                          </m:m>
                        </m:e>
                      </m:d>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r>
                            <a:rPr lang="en-US" sz="2000" b="0" i="1" smtClean="0">
                              <a:latin typeface="Cambria Math" panose="02040503050406030204" pitchFamily="18" charset="0"/>
                            </a:rPr>
                            <m:t>𝑖</m:t>
                          </m:r>
                          <m:d>
                            <m:dPr>
                              <m:ctrlPr>
                                <a:rPr lang="en-US" sz="2000" b="0" i="1" smtClean="0">
                                  <a:latin typeface="Cambria Math" panose="02040503050406030204" pitchFamily="18" charset="0"/>
                                </a:rPr>
                              </m:ctrlPr>
                            </m:dPr>
                            <m:e>
                              <m:r>
                                <a:rPr lang="en-US" sz="2000" b="1" i="1" smtClean="0">
                                  <a:latin typeface="Cambria Math" panose="02040503050406030204" pitchFamily="18" charset="0"/>
                                </a:rPr>
                                <m:t>𝒌</m:t>
                              </m:r>
                              <m:r>
                                <a:rPr lang="en-US" sz="2000" b="0" i="1"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𝒓</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𝜔</m:t>
                              </m:r>
                              <m:r>
                                <a:rPr lang="en-US" sz="2000" b="0" i="1" smtClean="0">
                                  <a:latin typeface="Cambria Math" panose="02040503050406030204" pitchFamily="18" charset="0"/>
                                  <a:ea typeface="Cambria Math" panose="02040503050406030204" pitchFamily="18" charset="0"/>
                                </a:rPr>
                                <m:t>𝑡</m:t>
                              </m:r>
                            </m:e>
                          </m:d>
                        </m:sup>
                      </m:sSup>
                      <m:r>
                        <a:rPr lang="en-US" sz="2000" b="0" i="1" smtClean="0">
                          <a:latin typeface="Cambria Math" panose="02040503050406030204" pitchFamily="18" charset="0"/>
                          <a:ea typeface="Cambria Math" panose="02040503050406030204" pitchFamily="18" charset="0"/>
                        </a:rPr>
                        <m:t> </m:t>
                      </m:r>
                    </m:oMath>
                    <m:oMath xmlns:m="http://schemas.openxmlformats.org/officeDocument/2006/math">
                      <m:sSup>
                        <m:sSupPr>
                          <m:ctrlPr>
                            <a:rPr lang="en-US" sz="2000" i="1">
                              <a:latin typeface="Cambria Math" panose="02040503050406030204" pitchFamily="18" charset="0"/>
                            </a:rPr>
                          </m:ctrlPr>
                        </m:sSupPr>
                        <m:e>
                          <m:r>
                            <a:rPr lang="en-US" sz="2000" b="1" i="1" smtClean="0">
                              <a:latin typeface="Cambria Math" panose="02040503050406030204" pitchFamily="18" charset="0"/>
                            </a:rPr>
                            <m:t>𝑩</m:t>
                          </m:r>
                        </m:e>
                        <m:sup>
                          <m:r>
                            <a:rPr lang="en-US" sz="2000" i="1">
                              <a:latin typeface="Cambria Math" panose="02040503050406030204" pitchFamily="18" charset="0"/>
                            </a:rPr>
                            <m:t>𝑇𝑇</m:t>
                          </m:r>
                        </m:sup>
                      </m:sSup>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m>
                            <m:mPr>
                              <m:mcs>
                                <m:mc>
                                  <m:mcPr>
                                    <m:count m:val="2"/>
                                    <m:mcJc m:val="center"/>
                                  </m:mcPr>
                                </m:mc>
                              </m:mcs>
                              <m:ctrlPr>
                                <a:rPr lang="en-US" sz="2000" i="1">
                                  <a:latin typeface="Cambria Math" panose="02040503050406030204" pitchFamily="18" charset="0"/>
                                </a:rPr>
                              </m:ctrlPr>
                            </m:mPr>
                            <m:mr>
                              <m:e>
                                <m:r>
                                  <a:rPr lang="en-US" sz="2000" b="0" i="1" smtClean="0">
                                    <a:latin typeface="Cambria Math" panose="02040503050406030204" pitchFamily="18" charset="0"/>
                                  </a:rPr>
                                  <m:t>−</m:t>
                                </m:r>
                                <m:r>
                                  <a:rPr lang="en-US" sz="2000" b="0" i="1" smtClean="0">
                                    <a:latin typeface="Cambria Math" panose="02040503050406030204" pitchFamily="18" charset="0"/>
                                  </a:rPr>
                                  <m:t>𝛽</m:t>
                                </m:r>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m:t>
                                    </m:r>
                                    <m:f>
                                      <m:fPr>
                                        <m:ctrlPr>
                                          <a:rPr lang="en-US" sz="2000" i="1">
                                            <a:latin typeface="Cambria Math" panose="02040503050406030204" pitchFamily="18" charset="0"/>
                                          </a:rPr>
                                        </m:ctrlPr>
                                      </m:fPr>
                                      <m:num>
                                        <m:sSup>
                                          <m:sSupPr>
                                            <m:ctrlPr>
                                              <a:rPr lang="he-IL" sz="2000" b="0" i="1" smtClean="0">
                                                <a:latin typeface="Cambria Math" panose="02040503050406030204" pitchFamily="18" charset="0"/>
                                              </a:rPr>
                                            </m:ctrlPr>
                                          </m:sSupPr>
                                          <m:e>
                                            <m:r>
                                              <a:rPr lang="en-US" sz="2000" b="0" i="1" smtClean="0">
                                                <a:latin typeface="Cambria Math" panose="02040503050406030204" pitchFamily="18" charset="0"/>
                                              </a:rPr>
                                              <m:t>𝑆</m:t>
                                            </m:r>
                                          </m:e>
                                          <m:sup>
                                            <m:r>
                                              <a:rPr lang="he-IL" sz="2000" b="0" i="1" smtClean="0">
                                                <a:latin typeface="Cambria Math" panose="02040503050406030204" pitchFamily="18" charset="0"/>
                                              </a:rPr>
                                              <m:t>2</m:t>
                                            </m:r>
                                          </m:sup>
                                        </m:sSup>
                                      </m:num>
                                      <m:den>
                                        <m:r>
                                          <a:rPr lang="en-US" sz="2000" i="1">
                                            <a:latin typeface="Cambria Math" panose="02040503050406030204" pitchFamily="18" charset="0"/>
                                          </a:rPr>
                                          <m:t>2</m:t>
                                        </m:r>
                                      </m:den>
                                    </m:f>
                                  </m:e>
                                </m:d>
                              </m:e>
                              <m:e>
                                <m:r>
                                  <a:rPr lang="en-US" sz="2000" b="0" i="1" smtClean="0">
                                    <a:latin typeface="Cambria Math" panose="02040503050406030204" pitchFamily="18" charset="0"/>
                                  </a:rPr>
                                  <m:t>𝛼</m:t>
                                </m:r>
                                <m:r>
                                  <a:rPr lang="en-US" sz="2000" b="0" i="1" smtClean="0">
                                    <a:latin typeface="Cambria Math" panose="02040503050406030204" pitchFamily="18" charset="0"/>
                                  </a:rPr>
                                  <m:t>𝐶</m:t>
                                </m:r>
                              </m:e>
                            </m:mr>
                            <m:mr>
                              <m:e>
                                <m:r>
                                  <a:rPr lang="en-US" sz="2000" b="0" i="1" smtClean="0">
                                    <a:latin typeface="Cambria Math" panose="02040503050406030204" pitchFamily="18" charset="0"/>
                                  </a:rPr>
                                  <m:t>𝛼</m:t>
                                </m:r>
                                <m:r>
                                  <a:rPr lang="en-US" sz="2000" b="0" i="1" smtClean="0">
                                    <a:latin typeface="Cambria Math" panose="02040503050406030204" pitchFamily="18" charset="0"/>
                                  </a:rPr>
                                  <m:t>𝐶</m:t>
                                </m:r>
                              </m:e>
                              <m:e>
                                <m:r>
                                  <a:rPr lang="en-US" sz="2000" b="0" i="1" smtClean="0">
                                    <a:latin typeface="Cambria Math" panose="02040503050406030204" pitchFamily="18" charset="0"/>
                                  </a:rPr>
                                  <m:t>𝛽</m:t>
                                </m:r>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m:t>
                                    </m:r>
                                    <m:f>
                                      <m:fPr>
                                        <m:ctrlPr>
                                          <a:rPr lang="en-US" sz="2000" i="1">
                                            <a:latin typeface="Cambria Math" panose="02040503050406030204" pitchFamily="18" charset="0"/>
                                          </a:rPr>
                                        </m:ctrlPr>
                                      </m:fPr>
                                      <m:num>
                                        <m:sSup>
                                          <m:sSupPr>
                                            <m:ctrlPr>
                                              <a:rPr lang="he-IL" sz="2000" b="0" i="1" smtClean="0">
                                                <a:latin typeface="Cambria Math" panose="02040503050406030204" pitchFamily="18" charset="0"/>
                                              </a:rPr>
                                            </m:ctrlPr>
                                          </m:sSupPr>
                                          <m:e>
                                            <m:r>
                                              <a:rPr lang="en-US" sz="2000" b="0" i="1" smtClean="0">
                                                <a:latin typeface="Cambria Math" panose="02040503050406030204" pitchFamily="18" charset="0"/>
                                              </a:rPr>
                                              <m:t>𝑆</m:t>
                                            </m:r>
                                          </m:e>
                                          <m:sup>
                                            <m:r>
                                              <a:rPr lang="he-IL" sz="2000" b="0" i="1" smtClean="0">
                                                <a:latin typeface="Cambria Math" panose="02040503050406030204" pitchFamily="18" charset="0"/>
                                              </a:rPr>
                                              <m:t>2</m:t>
                                            </m:r>
                                          </m:sup>
                                        </m:sSup>
                                      </m:num>
                                      <m:den>
                                        <m:r>
                                          <a:rPr lang="en-US" sz="2000" i="1">
                                            <a:latin typeface="Cambria Math" panose="02040503050406030204" pitchFamily="18" charset="0"/>
                                          </a:rPr>
                                          <m:t>2</m:t>
                                        </m:r>
                                      </m:den>
                                    </m:f>
                                  </m:e>
                                </m:d>
                              </m:e>
                            </m:mr>
                          </m:m>
                        </m:e>
                      </m:d>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𝑖</m:t>
                          </m:r>
                          <m:d>
                            <m:dPr>
                              <m:ctrlPr>
                                <a:rPr lang="en-US" sz="2000" i="1">
                                  <a:latin typeface="Cambria Math" panose="02040503050406030204" pitchFamily="18" charset="0"/>
                                </a:rPr>
                              </m:ctrlPr>
                            </m:dPr>
                            <m:e>
                              <m:r>
                                <a:rPr lang="en-US" sz="2000" b="1" i="1">
                                  <a:latin typeface="Cambria Math" panose="02040503050406030204" pitchFamily="18" charset="0"/>
                                </a:rPr>
                                <m:t>𝒌</m:t>
                              </m:r>
                              <m:r>
                                <a:rPr lang="en-US" sz="2000" i="1">
                                  <a:latin typeface="Cambria Math" panose="02040503050406030204" pitchFamily="18" charset="0"/>
                                  <a:ea typeface="Cambria Math" panose="02040503050406030204" pitchFamily="18" charset="0"/>
                                </a:rPr>
                                <m:t>∙</m:t>
                              </m:r>
                              <m:r>
                                <a:rPr lang="en-US" sz="2000" b="1" i="1">
                                  <a:latin typeface="Cambria Math" panose="02040503050406030204" pitchFamily="18" charset="0"/>
                                  <a:ea typeface="Cambria Math" panose="02040503050406030204" pitchFamily="18" charset="0"/>
                                </a:rPr>
                                <m:t>𝒓</m:t>
                              </m:r>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𝜔</m:t>
                              </m:r>
                              <m:r>
                                <a:rPr lang="en-US" sz="2000" i="1">
                                  <a:latin typeface="Cambria Math" panose="02040503050406030204" pitchFamily="18" charset="0"/>
                                  <a:ea typeface="Cambria Math" panose="02040503050406030204" pitchFamily="18" charset="0"/>
                                </a:rPr>
                                <m:t>𝑡</m:t>
                              </m:r>
                            </m:e>
                          </m:d>
                        </m:sup>
                      </m:sSup>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644052" y="3569253"/>
                <a:ext cx="5272204" cy="2879122"/>
              </a:xfrm>
              <a:prstGeom prst="rect">
                <a:avLst/>
              </a:prstGeom>
              <a:blipFill rotWithShape="1">
                <a:blip r:embed="rId4"/>
                <a:stretch>
                  <a:fillRect/>
                </a:stretch>
              </a:blipFill>
            </p:spPr>
            <p:txBody>
              <a:bodyPr/>
              <a:lstStyle/>
              <a:p>
                <a:r>
                  <a:rPr lang="he-IL">
                    <a:noFill/>
                  </a:rPr>
                  <a:t> </a:t>
                </a:r>
              </a:p>
            </p:txBody>
          </p:sp>
        </mc:Fallback>
      </mc:AlternateContent>
      <p:pic>
        <p:nvPicPr>
          <p:cNvPr id="10" name="Content Placeholder 4"/>
          <p:cNvPicPr>
            <a:picLocks noGrp="1" noChangeAspect="1"/>
          </p:cNvPicPr>
          <p:nvPr>
            <p:ph idx="1"/>
          </p:nvPr>
        </p:nvPicPr>
        <p:blipFill rotWithShape="1">
          <a:blip r:embed="rId5"/>
          <a:srcRect b="24206"/>
          <a:stretch/>
        </p:blipFill>
        <p:spPr>
          <a:xfrm>
            <a:off x="8793012" y="3696557"/>
            <a:ext cx="3065907" cy="2624514"/>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711679" y="2048774"/>
                <a:ext cx="3156120" cy="1077924"/>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d>
                        <m:dPr>
                          <m:begChr m:val="{"/>
                          <m:endChr m:val=""/>
                          <m:ctrlPr>
                            <a:rPr lang="he-IL" sz="2400" i="1" smtClean="0">
                              <a:latin typeface="Cambria Math" panose="02040503050406030204" pitchFamily="18" charset="0"/>
                            </a:rPr>
                          </m:ctrlPr>
                        </m:dPr>
                        <m:e>
                          <m:eqArr>
                            <m:eqArrPr>
                              <m:ctrlPr>
                                <a:rPr lang="en-US" sz="2400" b="1" i="1" smtClean="0">
                                  <a:latin typeface="Cambria Math" panose="02040503050406030204" pitchFamily="18" charset="0"/>
                                  <a:ea typeface="Cambria Math" panose="02040503050406030204" pitchFamily="18" charset="0"/>
                                </a:rPr>
                              </m:ctrlPr>
                            </m:eqArrPr>
                            <m:e>
                              <m:r>
                                <a:rPr lang="en-US" sz="2400" b="1" i="1">
                                  <a:latin typeface="Cambria Math" panose="02040503050406030204" pitchFamily="18" charset="0"/>
                                  <a:ea typeface="Cambria Math" panose="02040503050406030204" pitchFamily="18" charset="0"/>
                                </a:rPr>
                                <m:t>∆</m:t>
                              </m:r>
                              <m:d>
                                <m:dPr>
                                  <m:begChr m:val="["/>
                                  <m:endChr m:val="]"/>
                                  <m:ctrlPr>
                                    <a:rPr lang="en-US" sz="2400" i="1">
                                      <a:latin typeface="Cambria Math" panose="02040503050406030204" pitchFamily="18" charset="0"/>
                                      <a:ea typeface="Cambria Math" panose="02040503050406030204" pitchFamily="18" charset="0"/>
                                    </a:rPr>
                                  </m:ctrlPr>
                                </m:dPr>
                                <m:e>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1</m:t>
                                      </m:r>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𝜅𝜒</m:t>
                                          </m:r>
                                        </m:num>
                                        <m:den>
                                          <m:r>
                                            <a:rPr lang="en-US" sz="2400" i="1">
                                              <a:latin typeface="Cambria Math" panose="02040503050406030204" pitchFamily="18" charset="0"/>
                                              <a:ea typeface="Cambria Math" panose="02040503050406030204" pitchFamily="18" charset="0"/>
                                            </a:rPr>
                                            <m:t>2</m:t>
                                          </m:r>
                                        </m:den>
                                      </m:f>
                                    </m:e>
                                  </m:d>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𝑬</m:t>
                                      </m:r>
                                    </m:e>
                                    <m:sup>
                                      <m:r>
                                        <a:rPr lang="en-US" sz="2400" i="1">
                                          <a:latin typeface="Cambria Math" panose="02040503050406030204" pitchFamily="18" charset="0"/>
                                          <a:ea typeface="Cambria Math" panose="02040503050406030204" pitchFamily="18" charset="0"/>
                                        </a:rPr>
                                        <m:t>𝑇𝑇</m:t>
                                      </m:r>
                                    </m:sup>
                                  </m:sSup>
                                </m:e>
                              </m:d>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0</m:t>
                              </m:r>
                            </m:e>
                            <m:e>
                              <m:r>
                                <a:rPr lang="en-US" sz="2400" b="1" i="1">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𝑩</m:t>
                                  </m:r>
                                </m:e>
                                <m:sup>
                                  <m:r>
                                    <a:rPr lang="en-US" sz="2400" i="1">
                                      <a:latin typeface="Cambria Math" panose="02040503050406030204" pitchFamily="18" charset="0"/>
                                      <a:ea typeface="Cambria Math" panose="02040503050406030204" pitchFamily="18" charset="0"/>
                                    </a:rPr>
                                    <m:t>𝑇𝑇</m:t>
                                  </m:r>
                                </m:sup>
                              </m:sSup>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0</m:t>
                              </m:r>
                              <m:r>
                                <m:rPr>
                                  <m:nor/>
                                </m:rPr>
                                <a:rPr lang="en-US" sz="2400" dirty="0"/>
                                <m:t> </m:t>
                              </m:r>
                            </m:e>
                          </m:eqArr>
                        </m:e>
                      </m:d>
                    </m:oMath>
                  </m:oMathPara>
                </a14:m>
                <a:endParaRPr lang="he-IL" dirty="0"/>
              </a:p>
            </p:txBody>
          </p:sp>
        </mc:Choice>
        <mc:Fallback xmlns="">
          <p:sp>
            <p:nvSpPr>
              <p:cNvPr id="8" name="TextBox 7"/>
              <p:cNvSpPr txBox="1">
                <a:spLocks noRot="1" noChangeAspect="1" noMove="1" noResize="1" noEditPoints="1" noAdjustHandles="1" noChangeArrowheads="1" noChangeShapeType="1" noTextEdit="1"/>
              </p:cNvSpPr>
              <p:nvPr/>
            </p:nvSpPr>
            <p:spPr>
              <a:xfrm>
                <a:off x="711679" y="2048774"/>
                <a:ext cx="3156120" cy="1077924"/>
              </a:xfrm>
              <a:prstGeom prst="rect">
                <a:avLst/>
              </a:prstGeom>
              <a:blipFill rotWithShape="1">
                <a:blip r:embed="rId6"/>
                <a:stretch>
                  <a:fillRect/>
                </a:stretch>
              </a:blipFill>
            </p:spPr>
            <p:txBody>
              <a:bodyPr/>
              <a:lstStyle/>
              <a:p>
                <a:r>
                  <a:rPr lang="he-IL">
                    <a:noFill/>
                  </a:rPr>
                  <a:t> </a:t>
                </a:r>
              </a:p>
            </p:txBody>
          </p:sp>
        </mc:Fallback>
      </mc:AlternateContent>
      <p:sp>
        <p:nvSpPr>
          <p:cNvPr id="11" name="TextBox 10"/>
          <p:cNvSpPr txBox="1"/>
          <p:nvPr/>
        </p:nvSpPr>
        <p:spPr>
          <a:xfrm>
            <a:off x="5637362" y="2971800"/>
            <a:ext cx="184731" cy="369332"/>
          </a:xfrm>
          <a:prstGeom prst="rect">
            <a:avLst/>
          </a:prstGeom>
          <a:noFill/>
        </p:spPr>
        <p:txBody>
          <a:bodyPr wrap="none" rtlCol="1">
            <a:spAutoFit/>
          </a:bodyPr>
          <a:lstStyle/>
          <a:p>
            <a:endParaRPr lang="he-IL" dirty="0"/>
          </a:p>
        </p:txBody>
      </p:sp>
      <mc:AlternateContent xmlns:mc="http://schemas.openxmlformats.org/markup-compatibility/2006" xmlns:a14="http://schemas.microsoft.com/office/drawing/2010/main">
        <mc:Choice Requires="a14">
          <p:sp>
            <p:nvSpPr>
              <p:cNvPr id="13" name="TextBox 12"/>
              <p:cNvSpPr txBox="1"/>
              <p:nvPr/>
            </p:nvSpPr>
            <p:spPr>
              <a:xfrm>
                <a:off x="7262690" y="1952016"/>
                <a:ext cx="2427331" cy="1271438"/>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d>
                        <m:dPr>
                          <m:begChr m:val="{"/>
                          <m:endChr m:val=""/>
                          <m:ctrlPr>
                            <a:rPr lang="he-IL" sz="2400" i="1" smtClean="0">
                              <a:latin typeface="Cambria Math" panose="02040503050406030204" pitchFamily="18" charset="0"/>
                            </a:rPr>
                          </m:ctrlPr>
                        </m:dPr>
                        <m:e>
                          <m:r>
                            <a:rPr lang="en-US" sz="2400" b="0" i="1" smtClean="0">
                              <a:latin typeface="Cambria Math"/>
                            </a:rPr>
                            <m:t> </m:t>
                          </m:r>
                          <m:eqArr>
                            <m:eqArrPr>
                              <m:ctrlPr>
                                <a:rPr lang="en-US" sz="2400" i="1">
                                  <a:latin typeface="Cambria Math" panose="02040503050406030204" pitchFamily="18" charset="0"/>
                                </a:rPr>
                              </m:ctrlPr>
                            </m:eqArrPr>
                            <m:e>
                              <m:r>
                                <m:rPr>
                                  <m:sty m:val="p"/>
                                </m:rPr>
                                <a:rPr lang="en-US" sz="2400" b="0" i="0" smtClean="0">
                                  <a:latin typeface="Cambria Math" panose="02040503050406030204" pitchFamily="18" charset="0"/>
                                </a:rPr>
                                <m:t>Δ</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𝐷</m:t>
                                  </m:r>
                                </m:e>
                                <m:sup>
                                  <m:r>
                                    <a:rPr lang="en-US" sz="2400" b="0" i="1" smtClean="0">
                                      <a:latin typeface="Cambria Math" panose="02040503050406030204" pitchFamily="18" charset="0"/>
                                      <a:ea typeface="Cambria Math" panose="02040503050406030204" pitchFamily="18" charset="0"/>
                                    </a:rPr>
                                    <m:t>⊥</m:t>
                                  </m:r>
                                </m:sup>
                              </m:sSup>
                              <m:r>
                                <a:rPr lang="en-US" sz="2400" i="1">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𝑓</m:t>
                                      </m:r>
                                    </m:sub>
                                  </m:sSub>
                                </m:num>
                                <m:den>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𝜀</m:t>
                                      </m:r>
                                    </m:e>
                                    <m:sub>
                                      <m:r>
                                        <a:rPr lang="en-US" sz="2400" b="0" i="1" smtClean="0">
                                          <a:latin typeface="Cambria Math" panose="02040503050406030204" pitchFamily="18" charset="0"/>
                                          <a:ea typeface="Cambria Math" panose="02040503050406030204" pitchFamily="18" charset="0"/>
                                        </a:rPr>
                                        <m:t>0</m:t>
                                      </m:r>
                                    </m:sub>
                                  </m:sSub>
                                </m:den>
                              </m:f>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 </m:t>
                              </m:r>
                            </m:e>
                            <m:e>
                              <m:r>
                                <m:rPr>
                                  <m:sty m:val="p"/>
                                </m:rPr>
                                <a:rPr lang="en-US" sz="2400" b="0" i="0" smtClean="0">
                                  <a:latin typeface="Cambria Math" panose="02040503050406030204" pitchFamily="18" charset="0"/>
                                  <a:ea typeface="Cambria Math" panose="02040503050406030204" pitchFamily="18" charset="0"/>
                                </a:rPr>
                                <m:t>Δ</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𝐵</m:t>
                                  </m:r>
                                </m:e>
                                <m:sup>
                                  <m:r>
                                    <a:rPr lang="en-US" sz="2400" b="0" i="1" smtClean="0">
                                      <a:latin typeface="Cambria Math" panose="02040503050406030204" pitchFamily="18" charset="0"/>
                                      <a:ea typeface="Cambria Math" panose="02040503050406030204" pitchFamily="18" charset="0"/>
                                    </a:rPr>
                                    <m:t>⊥</m:t>
                                  </m:r>
                                </m:sup>
                              </m:sSup>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0</m:t>
                              </m:r>
                            </m:e>
                          </m:eqArr>
                        </m:e>
                      </m:d>
                    </m:oMath>
                  </m:oMathPara>
                </a14:m>
                <a:endParaRPr lang="he-IL"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7262690" y="1952016"/>
                <a:ext cx="2427331" cy="1271438"/>
              </a:xfrm>
              <a:prstGeom prst="rect">
                <a:avLst/>
              </a:prstGeom>
              <a:blipFill rotWithShape="0">
                <a:blip r:embed="rId7"/>
                <a:stretch>
                  <a:fillRect/>
                </a:stretch>
              </a:blipFill>
            </p:spPr>
            <p:txBody>
              <a:bodyPr/>
              <a:lstStyle/>
              <a:p>
                <a:r>
                  <a:rPr lang="en-US">
                    <a:noFill/>
                  </a:rPr>
                  <a:t> </a:t>
                </a:r>
              </a:p>
            </p:txBody>
          </p:sp>
        </mc:Fallback>
      </mc:AlternateContent>
      <p:sp>
        <p:nvSpPr>
          <p:cNvPr id="14" name="TextBox 13"/>
          <p:cNvSpPr txBox="1"/>
          <p:nvPr/>
        </p:nvSpPr>
        <p:spPr>
          <a:xfrm>
            <a:off x="5459769" y="2264570"/>
            <a:ext cx="1913487" cy="707886"/>
          </a:xfrm>
          <a:prstGeom prst="rect">
            <a:avLst/>
          </a:prstGeom>
          <a:noFill/>
        </p:spPr>
        <p:txBody>
          <a:bodyPr wrap="square" rtlCol="1">
            <a:spAutoFit/>
          </a:bodyPr>
          <a:lstStyle/>
          <a:p>
            <a:r>
              <a:rPr lang="en-US" sz="2000" dirty="0">
                <a:latin typeface="+mj-lt"/>
              </a:rPr>
              <a:t>In analogy with EM fields:</a:t>
            </a:r>
            <a:endParaRPr lang="he-IL" sz="2000" dirty="0">
              <a:latin typeface="+mj-lt"/>
            </a:endParaRPr>
          </a:p>
        </p:txBody>
      </p:sp>
      <p:sp>
        <p:nvSpPr>
          <p:cNvPr id="15" name="TextBox 14"/>
          <p:cNvSpPr txBox="1"/>
          <p:nvPr/>
        </p:nvSpPr>
        <p:spPr>
          <a:xfrm>
            <a:off x="363335" y="578029"/>
            <a:ext cx="5422168" cy="646331"/>
          </a:xfrm>
          <a:prstGeom prst="rect">
            <a:avLst/>
          </a:prstGeom>
          <a:noFill/>
        </p:spPr>
        <p:txBody>
          <a:bodyPr wrap="square" rtlCol="0">
            <a:spAutoFit/>
          </a:bodyPr>
          <a:lstStyle/>
          <a:p>
            <a:r>
              <a:rPr lang="en-US" sz="3600" b="1" dirty="0">
                <a:latin typeface="+mj-lt"/>
              </a:rPr>
              <a:t>Finding </a:t>
            </a:r>
            <a:r>
              <a:rPr lang="en-US" sz="3600" b="1" dirty="0" smtClean="0">
                <a:latin typeface="+mj-lt"/>
              </a:rPr>
              <a:t>Eigen-frequencies:</a:t>
            </a:r>
            <a:endParaRPr lang="en-US" sz="3600" b="1" dirty="0">
              <a:latin typeface="+mj-lt"/>
            </a:endParaRPr>
          </a:p>
        </p:txBody>
      </p:sp>
    </p:spTree>
    <p:extLst>
      <p:ext uri="{BB962C8B-B14F-4D97-AF65-F5344CB8AC3E}">
        <p14:creationId xmlns:p14="http://schemas.microsoft.com/office/powerpoint/2010/main" val="10563126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21AFFD7-D30C-4DB8-B760-27794C63E70C}" type="slidenum">
              <a:rPr lang="en-US" smtClean="0"/>
              <a:t>9</a:t>
            </a:fld>
            <a:endParaRPr lang="en-US"/>
          </a:p>
        </p:txBody>
      </p:sp>
      <p:sp>
        <p:nvSpPr>
          <p:cNvPr id="5" name="TextBox 4"/>
          <p:cNvSpPr txBox="1"/>
          <p:nvPr/>
        </p:nvSpPr>
        <p:spPr>
          <a:xfrm>
            <a:off x="361409" y="588471"/>
            <a:ext cx="6324063" cy="584775"/>
          </a:xfrm>
          <a:prstGeom prst="rect">
            <a:avLst/>
          </a:prstGeom>
          <a:noFill/>
        </p:spPr>
        <p:txBody>
          <a:bodyPr wrap="square" rtlCol="0">
            <a:spAutoFit/>
          </a:bodyPr>
          <a:lstStyle/>
          <a:p>
            <a:r>
              <a:rPr lang="en-US" sz="3200" dirty="0">
                <a:latin typeface="+mj-lt"/>
              </a:rPr>
              <a:t>Applying</a:t>
            </a:r>
            <a:r>
              <a:rPr lang="en-US" sz="2800" dirty="0">
                <a:latin typeface="+mj-lt"/>
              </a:rPr>
              <a:t> BC</a:t>
            </a:r>
            <a:r>
              <a:rPr lang="he-IL" sz="2800" dirty="0">
                <a:latin typeface="+mj-lt"/>
              </a:rPr>
              <a:t> </a:t>
            </a:r>
            <a:r>
              <a:rPr lang="en-US" sz="2800" dirty="0">
                <a:latin typeface="+mj-lt"/>
              </a:rPr>
              <a:t>on plates for “+” polarization</a:t>
            </a:r>
          </a:p>
        </p:txBody>
      </p:sp>
      <mc:AlternateContent xmlns:mc="http://schemas.openxmlformats.org/markup-compatibility/2006" xmlns:a14="http://schemas.microsoft.com/office/drawing/2010/main">
        <mc:Choice Requires="a14">
          <p:sp>
            <p:nvSpPr>
              <p:cNvPr id="6" name="TextBox 5"/>
              <p:cNvSpPr txBox="1"/>
              <p:nvPr/>
            </p:nvSpPr>
            <p:spPr>
              <a:xfrm>
                <a:off x="361409" y="1625913"/>
                <a:ext cx="9544446" cy="284930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e>
                      </m:d>
                      <m:r>
                        <a:rPr lang="en-US" sz="2400" b="0" i="1" smtClean="0">
                          <a:latin typeface="Cambria Math" panose="02040503050406030204" pitchFamily="18" charset="0"/>
                        </a:rPr>
                        <m:t>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𝛼</m:t>
                          </m:r>
                        </m:e>
                        <m:sup>
                          <m:r>
                            <a:rPr lang="en-US" sz="2400" b="0" i="1" smtClean="0">
                              <a:latin typeface="Cambria Math" panose="02040503050406030204" pitchFamily="18" charset="0"/>
                            </a:rPr>
                            <m:t>′</m:t>
                          </m:r>
                        </m:sup>
                      </m:s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𝜅𝜒</m:t>
                              </m:r>
                            </m:num>
                            <m:den>
                              <m:r>
                                <a:rPr lang="en-US" sz="2400" b="0" i="1" smtClean="0">
                                  <a:latin typeface="Cambria Math" panose="02040503050406030204" pitchFamily="18" charset="0"/>
                                </a:rPr>
                                <m:t>2</m:t>
                              </m:r>
                            </m:den>
                          </m:f>
                        </m:e>
                      </m:d>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𝑆</m:t>
                                  </m:r>
                                </m:e>
                                <m:sup>
                                  <m:r>
                                    <a:rPr lang="en-US" sz="2400" b="0" i="1" smtClean="0">
                                      <a:latin typeface="Cambria Math" panose="02040503050406030204" pitchFamily="18" charset="0"/>
                                    </a:rPr>
                                    <m:t>′</m:t>
                                  </m:r>
                                  <m:r>
                                    <a:rPr lang="en-US" sz="2400" b="0" i="1" smtClean="0">
                                      <a:latin typeface="Cambria Math" panose="02040503050406030204" pitchFamily="18" charset="0"/>
                                    </a:rPr>
                                    <m:t>2</m:t>
                                  </m:r>
                                </m:sup>
                              </m:sSup>
                            </m:num>
                            <m:den>
                              <m:r>
                                <a:rPr lang="en-US" sz="2400" b="0" i="1" smtClean="0">
                                  <a:latin typeface="Cambria Math" panose="02040503050406030204" pitchFamily="18" charset="0"/>
                                </a:rPr>
                                <m:t>2</m:t>
                              </m:r>
                            </m:den>
                          </m:f>
                        </m:e>
                      </m:d>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𝑞</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𝑎</m:t>
                              </m:r>
                            </m:num>
                            <m:den>
                              <m:r>
                                <a:rPr lang="en-US" sz="2400" b="0" i="1" smtClean="0">
                                  <a:latin typeface="Cambria Math" panose="02040503050406030204" pitchFamily="18" charset="0"/>
                                </a:rPr>
                                <m:t>2</m:t>
                              </m:r>
                            </m:den>
                          </m:f>
                        </m:sup>
                      </m:sSup>
                      <m:r>
                        <a:rPr lang="en-US" sz="2400" b="0" i="1" smtClean="0">
                          <a:latin typeface="Cambria Math" panose="02040503050406030204" pitchFamily="18" charset="0"/>
                        </a:rPr>
                        <m:t>=</m:t>
                      </m:r>
                      <m:r>
                        <a:rPr lang="en-US" sz="2400" b="0" i="1" smtClean="0">
                          <a:latin typeface="Cambria Math" panose="02040503050406030204" pitchFamily="18" charset="0"/>
                        </a:rPr>
                        <m:t>𝛼</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𝑆</m:t>
                                  </m:r>
                                </m:e>
                                <m:sup>
                                  <m:r>
                                    <a:rPr lang="en-US" sz="2400" b="0" i="1" smtClean="0">
                                      <a:latin typeface="Cambria Math" panose="02040503050406030204" pitchFamily="18" charset="0"/>
                                    </a:rPr>
                                    <m:t>2</m:t>
                                  </m:r>
                                </m:sup>
                              </m:sSup>
                            </m:num>
                            <m:den>
                              <m:r>
                                <a:rPr lang="en-US" sz="2400" b="0" i="1" smtClean="0">
                                  <a:latin typeface="Cambria Math" panose="02040503050406030204" pitchFamily="18" charset="0"/>
                                </a:rPr>
                                <m:t>2</m:t>
                              </m:r>
                            </m:den>
                          </m:f>
                        </m:e>
                      </m:d>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𝑞𝑎</m:t>
                              </m:r>
                            </m:num>
                            <m:den>
                              <m:r>
                                <a:rPr lang="en-US" sz="2400" b="0" i="1" smtClean="0">
                                  <a:latin typeface="Cambria Math" panose="02040503050406030204" pitchFamily="18" charset="0"/>
                                </a:rPr>
                                <m:t>2</m:t>
                              </m:r>
                            </m:den>
                          </m:f>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𝛼</m:t>
                          </m:r>
                        </m:e>
                        <m:sup>
                          <m:r>
                            <a:rPr lang="en-US" sz="2400" b="0" i="1" smtClean="0">
                              <a:latin typeface="Cambria Math" panose="02040503050406030204" pitchFamily="18" charset="0"/>
                            </a:rPr>
                            <m:t>′′</m:t>
                          </m:r>
                        </m:sup>
                      </m:s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𝑆</m:t>
                                  </m:r>
                                </m:e>
                                <m:sup>
                                  <m:r>
                                    <a:rPr lang="en-US" sz="2400" b="0" i="1" smtClean="0">
                                      <a:latin typeface="Cambria Math" panose="02040503050406030204" pitchFamily="18" charset="0"/>
                                    </a:rPr>
                                    <m:t>2</m:t>
                                  </m:r>
                                </m:sup>
                              </m:sSup>
                            </m:num>
                            <m:den>
                              <m:r>
                                <a:rPr lang="en-US" sz="2400" b="0" i="1" smtClean="0">
                                  <a:latin typeface="Cambria Math" panose="02040503050406030204" pitchFamily="18" charset="0"/>
                                </a:rPr>
                                <m:t>2</m:t>
                              </m:r>
                            </m:den>
                          </m:f>
                        </m:e>
                      </m:d>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𝑞𝑎</m:t>
                              </m:r>
                            </m:num>
                            <m:den>
                              <m:r>
                                <a:rPr lang="en-US" sz="2400" b="0" i="1" smtClean="0">
                                  <a:latin typeface="Cambria Math" panose="02040503050406030204" pitchFamily="18" charset="0"/>
                                </a:rPr>
                                <m:t>2</m:t>
                              </m:r>
                            </m:den>
                          </m:f>
                        </m:sup>
                      </m:sSup>
                    </m:oMath>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2</m:t>
                          </m:r>
                        </m:e>
                      </m:d>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 </m:t>
                          </m:r>
                          <m:r>
                            <a:rPr lang="en-US" sz="2400" b="0" i="1" smtClean="0">
                              <a:latin typeface="Cambria Math" panose="02040503050406030204" pitchFamily="18" charset="0"/>
                            </a:rPr>
                            <m:t>𝛼</m:t>
                          </m:r>
                        </m:e>
                        <m:sup>
                          <m:r>
                            <a:rPr lang="en-US" sz="2400" b="0" i="1" smtClean="0">
                              <a:latin typeface="Cambria Math" panose="02040503050406030204" pitchFamily="18" charset="0"/>
                            </a:rPr>
                            <m:t>′′′</m:t>
                          </m:r>
                        </m:sup>
                      </m:s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𝜅𝜒</m:t>
                              </m:r>
                            </m:num>
                            <m:den>
                              <m:r>
                                <a:rPr lang="en-US" sz="2400" b="0" i="1" smtClean="0">
                                  <a:latin typeface="Cambria Math" panose="02040503050406030204" pitchFamily="18" charset="0"/>
                                </a:rPr>
                                <m:t>2</m:t>
                              </m:r>
                            </m:den>
                          </m:f>
                        </m:e>
                      </m:d>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𝑆</m:t>
                                  </m:r>
                                </m:e>
                                <m:sup>
                                  <m:r>
                                    <a:rPr lang="en-US" sz="2400" b="0" i="1" smtClean="0">
                                      <a:latin typeface="Cambria Math" panose="02040503050406030204" pitchFamily="18" charset="0"/>
                                    </a:rPr>
                                    <m:t>′</m:t>
                                  </m:r>
                                  <m:r>
                                    <a:rPr lang="en-US" sz="2400" b="0" i="1" smtClean="0">
                                      <a:latin typeface="Cambria Math" panose="02040503050406030204" pitchFamily="18" charset="0"/>
                                    </a:rPr>
                                    <m:t>2</m:t>
                                  </m:r>
                                </m:sup>
                              </m:sSup>
                            </m:num>
                            <m:den>
                              <m:r>
                                <a:rPr lang="en-US" sz="2400" b="0" i="1" smtClean="0">
                                  <a:latin typeface="Cambria Math" panose="02040503050406030204" pitchFamily="18" charset="0"/>
                                </a:rPr>
                                <m:t>2</m:t>
                              </m:r>
                            </m:den>
                          </m:f>
                        </m:e>
                      </m:d>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f>
                            <m:fPr>
                              <m:ctrlPr>
                                <a:rPr lang="en-US" sz="2400" b="0" i="1" smtClean="0">
                                  <a:latin typeface="Cambria Math" panose="02040503050406030204" pitchFamily="18" charset="0"/>
                                </a:rPr>
                              </m:ctrlPr>
                            </m:fPr>
                            <m:num>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𝑞</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𝑎</m:t>
                              </m:r>
                            </m:num>
                            <m:den>
                              <m:r>
                                <a:rPr lang="en-US" sz="2400" b="0" i="1" smtClean="0">
                                  <a:latin typeface="Cambria Math" panose="02040503050406030204" pitchFamily="18" charset="0"/>
                                </a:rPr>
                                <m:t>2</m:t>
                              </m:r>
                            </m:den>
                          </m:f>
                        </m:sup>
                      </m:sSup>
                      <m:r>
                        <a:rPr lang="en-US" sz="2400" b="0" i="1" smtClean="0">
                          <a:latin typeface="Cambria Math" panose="02040503050406030204" pitchFamily="18" charset="0"/>
                        </a:rPr>
                        <m:t>=</m:t>
                      </m:r>
                      <m:r>
                        <a:rPr lang="en-US" sz="2400" b="0" i="1" smtClean="0">
                          <a:latin typeface="Cambria Math" panose="02040503050406030204" pitchFamily="18" charset="0"/>
                        </a:rPr>
                        <m:t>𝛼</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𝑆</m:t>
                                  </m:r>
                                </m:e>
                                <m:sup>
                                  <m:r>
                                    <a:rPr lang="en-US" sz="2400" b="0" i="1" smtClean="0">
                                      <a:latin typeface="Cambria Math" panose="02040503050406030204" pitchFamily="18" charset="0"/>
                                    </a:rPr>
                                    <m:t>2</m:t>
                                  </m:r>
                                </m:sup>
                              </m:sSup>
                            </m:num>
                            <m:den>
                              <m:r>
                                <a:rPr lang="en-US" sz="2400" b="0" i="1" smtClean="0">
                                  <a:latin typeface="Cambria Math" panose="02040503050406030204" pitchFamily="18" charset="0"/>
                                </a:rPr>
                                <m:t>2</m:t>
                              </m:r>
                            </m:den>
                          </m:f>
                        </m:e>
                      </m:d>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𝑞𝑎</m:t>
                              </m:r>
                            </m:num>
                            <m:den>
                              <m:r>
                                <a:rPr lang="en-US" sz="2400" b="0" i="1" smtClean="0">
                                  <a:latin typeface="Cambria Math" panose="02040503050406030204" pitchFamily="18" charset="0"/>
                                </a:rPr>
                                <m:t>2</m:t>
                              </m:r>
                            </m:den>
                          </m:f>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𝛼</m:t>
                          </m:r>
                        </m:e>
                        <m:sup>
                          <m:r>
                            <a:rPr lang="en-US" sz="2400" b="0" i="1" smtClean="0">
                              <a:latin typeface="Cambria Math" panose="02040503050406030204" pitchFamily="18" charset="0"/>
                            </a:rPr>
                            <m:t>′′</m:t>
                          </m:r>
                        </m:sup>
                      </m:s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𝑆</m:t>
                                  </m:r>
                                </m:e>
                                <m:sup>
                                  <m:r>
                                    <a:rPr lang="en-US" sz="2400" b="0" i="1" smtClean="0">
                                      <a:latin typeface="Cambria Math" panose="02040503050406030204" pitchFamily="18" charset="0"/>
                                    </a:rPr>
                                    <m:t>2</m:t>
                                  </m:r>
                                </m:sup>
                              </m:sSup>
                            </m:num>
                            <m:den>
                              <m:r>
                                <a:rPr lang="en-US" sz="2400" b="0" i="1" smtClean="0">
                                  <a:latin typeface="Cambria Math" panose="02040503050406030204" pitchFamily="18" charset="0"/>
                                </a:rPr>
                                <m:t>2</m:t>
                              </m:r>
                            </m:den>
                          </m:f>
                        </m:e>
                      </m:d>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𝑞𝑎</m:t>
                              </m:r>
                            </m:num>
                            <m:den>
                              <m:r>
                                <a:rPr lang="en-US" sz="2400" b="0" i="1" smtClean="0">
                                  <a:latin typeface="Cambria Math" panose="02040503050406030204" pitchFamily="18" charset="0"/>
                                </a:rPr>
                                <m:t>2</m:t>
                              </m:r>
                            </m:den>
                          </m:f>
                        </m:sup>
                      </m:sSup>
                    </m:oMath>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3</m:t>
                          </m:r>
                        </m:e>
                      </m:d>
                      <m:r>
                        <a:rPr lang="en-US" sz="2400" b="0" i="1" smtClean="0">
                          <a:latin typeface="Cambria Math" panose="02040503050406030204" pitchFamily="18" charset="0"/>
                        </a:rPr>
                        <m:t>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𝛼</m:t>
                          </m:r>
                        </m:e>
                        <m:sup>
                          <m:r>
                            <a:rPr lang="en-US" sz="2400" b="0" i="1" smtClean="0">
                              <a:latin typeface="Cambria Math" panose="02040503050406030204" pitchFamily="18" charset="0"/>
                            </a:rPr>
                            <m:t>′</m:t>
                          </m:r>
                        </m:sup>
                      </m:sSup>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𝐶</m:t>
                          </m:r>
                        </m:e>
                        <m:sup>
                          <m:r>
                            <a:rPr lang="en-US" sz="2400" b="0" i="1" smtClean="0">
                              <a:latin typeface="Cambria Math" panose="02040503050406030204" pitchFamily="18" charset="0"/>
                            </a:rPr>
                            <m:t>′</m:t>
                          </m:r>
                        </m:sup>
                      </m:sSup>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𝑞</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𝑎</m:t>
                              </m:r>
                            </m:num>
                            <m:den>
                              <m:r>
                                <a:rPr lang="en-US" sz="2400" b="0" i="1" smtClean="0">
                                  <a:latin typeface="Cambria Math" panose="02040503050406030204" pitchFamily="18" charset="0"/>
                                </a:rPr>
                                <m:t>2</m:t>
                              </m:r>
                            </m:den>
                          </m:f>
                        </m:sup>
                      </m:sSup>
                      <m:r>
                        <a:rPr lang="en-US" sz="2400" b="0" i="1" smtClean="0">
                          <a:latin typeface="Cambria Math" panose="02040503050406030204" pitchFamily="18" charset="0"/>
                        </a:rPr>
                        <m:t>=</m:t>
                      </m:r>
                      <m:r>
                        <a:rPr lang="en-US" sz="2400" b="0" i="1" smtClean="0">
                          <a:latin typeface="Cambria Math" panose="02040503050406030204" pitchFamily="18" charset="0"/>
                        </a:rPr>
                        <m:t>𝛼</m:t>
                      </m:r>
                      <m:r>
                        <a:rPr lang="en-US" sz="2400" b="0" i="1" smtClean="0">
                          <a:latin typeface="Cambria Math" panose="02040503050406030204" pitchFamily="18" charset="0"/>
                        </a:rPr>
                        <m:t>𝐶</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𝑞𝑎</m:t>
                              </m:r>
                            </m:num>
                            <m:den>
                              <m:r>
                                <a:rPr lang="en-US" sz="2400" b="0" i="1" smtClean="0">
                                  <a:latin typeface="Cambria Math" panose="02040503050406030204" pitchFamily="18" charset="0"/>
                                </a:rPr>
                                <m:t>2</m:t>
                              </m:r>
                            </m:den>
                          </m:f>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𝛼</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𝐶</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𝑞𝑎</m:t>
                              </m:r>
                            </m:num>
                            <m:den>
                              <m:r>
                                <a:rPr lang="en-US" sz="2400" b="0" i="1" smtClean="0">
                                  <a:latin typeface="Cambria Math" panose="02040503050406030204" pitchFamily="18" charset="0"/>
                                </a:rPr>
                                <m:t>2</m:t>
                              </m:r>
                            </m:den>
                          </m:f>
                        </m:sup>
                      </m:sSup>
                    </m:oMath>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4</m:t>
                          </m:r>
                        </m:e>
                      </m:d>
                      <m:r>
                        <a:rPr lang="en-US" sz="2400" b="0" i="1" smtClean="0">
                          <a:latin typeface="Cambria Math" panose="02040503050406030204" pitchFamily="18" charset="0"/>
                        </a:rPr>
                        <m:t>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m:t>
                          </m:r>
                          <m:r>
                            <a:rPr lang="en-US" sz="2400" b="0" i="1" smtClean="0">
                              <a:latin typeface="Cambria Math" panose="02040503050406030204" pitchFamily="18" charset="0"/>
                            </a:rPr>
                            <m:t>𝛼</m:t>
                          </m:r>
                        </m:e>
                        <m:sup>
                          <m:r>
                            <a:rPr lang="en-US" sz="2400" b="0" i="1" smtClean="0">
                              <a:latin typeface="Cambria Math" panose="02040503050406030204" pitchFamily="18" charset="0"/>
                            </a:rPr>
                            <m:t>′′′</m:t>
                          </m:r>
                        </m:sup>
                      </m:sSup>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𝐶</m:t>
                          </m:r>
                        </m:e>
                        <m:sup>
                          <m:r>
                            <a:rPr lang="en-US" sz="2400" b="0" i="1" smtClean="0">
                              <a:latin typeface="Cambria Math" panose="02040503050406030204" pitchFamily="18" charset="0"/>
                            </a:rPr>
                            <m:t>′</m:t>
                          </m:r>
                        </m:sup>
                      </m:sSup>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𝑞</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𝑎</m:t>
                              </m:r>
                            </m:num>
                            <m:den>
                              <m:r>
                                <a:rPr lang="en-US" sz="2400" b="0" i="1" smtClean="0">
                                  <a:latin typeface="Cambria Math" panose="02040503050406030204" pitchFamily="18" charset="0"/>
                                </a:rPr>
                                <m:t>2</m:t>
                              </m:r>
                            </m:den>
                          </m:f>
                        </m:sup>
                      </m:sSup>
                      <m:r>
                        <a:rPr lang="en-US" sz="2400" b="0" i="1" smtClean="0">
                          <a:latin typeface="Cambria Math" panose="02040503050406030204" pitchFamily="18" charset="0"/>
                        </a:rPr>
                        <m:t>=</m:t>
                      </m:r>
                      <m:r>
                        <a:rPr lang="en-US" sz="2400" b="0" i="1" smtClean="0">
                          <a:latin typeface="Cambria Math" panose="02040503050406030204" pitchFamily="18" charset="0"/>
                        </a:rPr>
                        <m:t>𝛼</m:t>
                      </m:r>
                      <m:r>
                        <a:rPr lang="en-US" sz="2400" b="0" i="1" smtClean="0">
                          <a:latin typeface="Cambria Math" panose="02040503050406030204" pitchFamily="18" charset="0"/>
                        </a:rPr>
                        <m:t>𝐶</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𝑞𝑎</m:t>
                              </m:r>
                            </m:num>
                            <m:den>
                              <m:r>
                                <a:rPr lang="en-US" sz="2400" b="0" i="1" smtClean="0">
                                  <a:latin typeface="Cambria Math" panose="02040503050406030204" pitchFamily="18" charset="0"/>
                                </a:rPr>
                                <m:t>2</m:t>
                              </m:r>
                            </m:den>
                          </m:f>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𝛼</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𝐶</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𝑞𝑎</m:t>
                              </m:r>
                            </m:num>
                            <m:den>
                              <m:r>
                                <a:rPr lang="en-US" sz="2400" b="0" i="1" smtClean="0">
                                  <a:latin typeface="Cambria Math" panose="02040503050406030204" pitchFamily="18" charset="0"/>
                                </a:rPr>
                                <m:t>2</m:t>
                              </m:r>
                            </m:den>
                          </m:f>
                        </m:sup>
                      </m:sSup>
                    </m:oMath>
                  </m:oMathPara>
                </a14:m>
                <a:r>
                  <a:rPr lang="en-US" dirty="0"/>
                  <a:t/>
                </a:r>
                <a:br>
                  <a:rPr lang="en-US" dirty="0"/>
                </a:b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361409" y="1625913"/>
                <a:ext cx="9544446" cy="2849306"/>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15144" y="5040578"/>
                <a:ext cx="4311886" cy="14824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𝑞</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m:t>
                      </m:r>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𝑘</m:t>
                          </m:r>
                        </m:e>
                        <m:sub>
                          <m:r>
                            <a:rPr lang="en-US" sz="2400" b="0" i="1" smtClean="0">
                              <a:latin typeface="Cambria Math" panose="02040503050406030204" pitchFamily="18" charset="0"/>
                              <a:ea typeface="Cambria Math" panose="02040503050406030204" pitchFamily="18" charset="0"/>
                            </a:rPr>
                            <m:t>𝑧</m:t>
                          </m:r>
                        </m:sub>
                        <m:sup>
                          <m:r>
                            <a:rPr lang="en-US" sz="2400" b="0" i="1" smtClean="0">
                              <a:latin typeface="Cambria Math" panose="02040503050406030204" pitchFamily="18" charset="0"/>
                              <a:ea typeface="Cambria Math" panose="02040503050406030204" pitchFamily="18" charset="0"/>
                            </a:rPr>
                            <m:t>2</m:t>
                          </m:r>
                        </m:sup>
                      </m:sSubSup>
                      <m:r>
                        <a:rPr lang="en-US" sz="2400" b="0" i="1" smtClean="0">
                          <a:latin typeface="Cambria Math" panose="02040503050406030204" pitchFamily="18" charset="0"/>
                          <a:ea typeface="Cambria Math" panose="02040503050406030204" pitchFamily="18" charset="0"/>
                        </a:rPr>
                        <m:t>=</m:t>
                      </m:r>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𝑘</m:t>
                          </m:r>
                        </m:e>
                        <m:sub>
                          <m:r>
                            <a:rPr lang="en-US" sz="2400" b="0" i="1" smtClean="0">
                              <a:latin typeface="Cambria Math" panose="02040503050406030204" pitchFamily="18" charset="0"/>
                              <a:ea typeface="Cambria Math" panose="02040503050406030204" pitchFamily="18" charset="0"/>
                            </a:rPr>
                            <m:t>∥</m:t>
                          </m:r>
                        </m:sub>
                        <m:sup>
                          <m:r>
                            <a:rPr lang="en-US" sz="2400" b="0" i="1" smtClean="0">
                              <a:latin typeface="Cambria Math" panose="02040503050406030204" pitchFamily="18" charset="0"/>
                              <a:ea typeface="Cambria Math" panose="02040503050406030204" pitchFamily="18" charset="0"/>
                            </a:rPr>
                            <m:t>2</m:t>
                          </m:r>
                        </m:sup>
                      </m:sSubSup>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𝜔</m:t>
                              </m:r>
                            </m:e>
                            <m:sup>
                              <m:r>
                                <a:rPr lang="en-US" sz="2400" b="0" i="1" smtClean="0">
                                  <a:latin typeface="Cambria Math" panose="02040503050406030204" pitchFamily="18" charset="0"/>
                                  <a:ea typeface="Cambria Math" panose="02040503050406030204" pitchFamily="18" charset="0"/>
                                </a:rPr>
                                <m:t>2</m:t>
                              </m:r>
                            </m:sup>
                          </m:sSup>
                        </m:num>
                        <m:den>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𝑐</m:t>
                              </m:r>
                            </m:e>
                            <m:sup>
                              <m:r>
                                <a:rPr lang="en-US" sz="2400" b="0" i="1" smtClean="0">
                                  <a:latin typeface="Cambria Math" panose="02040503050406030204" pitchFamily="18" charset="0"/>
                                  <a:ea typeface="Cambria Math" panose="02040503050406030204" pitchFamily="18" charset="0"/>
                                </a:rPr>
                                <m:t>2</m:t>
                              </m:r>
                            </m:sup>
                          </m:sSup>
                        </m:den>
                      </m:f>
                    </m:oMath>
                    <m:oMath xmlns:m="http://schemas.openxmlformats.org/officeDocument/2006/math">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𝑞</m:t>
                          </m:r>
                        </m:e>
                        <m: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2</m:t>
                          </m:r>
                        </m:sup>
                      </m:sSup>
                      <m:r>
                        <a:rPr lang="en-US" sz="2400" b="0" i="1" smtClean="0">
                          <a:latin typeface="Cambria Math" panose="02040503050406030204" pitchFamily="18" charset="0"/>
                          <a:ea typeface="Cambria Math" panose="02040503050406030204" pitchFamily="18" charset="0"/>
                        </a:rPr>
                        <m:t> ≡−</m:t>
                      </m:r>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𝑘</m:t>
                          </m:r>
                        </m:e>
                        <m:sub>
                          <m:r>
                            <a:rPr lang="en-US" sz="2400" b="0" i="1" smtClean="0">
                              <a:latin typeface="Cambria Math" panose="02040503050406030204" pitchFamily="18" charset="0"/>
                              <a:ea typeface="Cambria Math" panose="02040503050406030204" pitchFamily="18" charset="0"/>
                            </a:rPr>
                            <m:t>𝑧</m:t>
                          </m:r>
                        </m:sub>
                        <m: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2</m:t>
                          </m:r>
                        </m:sup>
                      </m:sSubSup>
                      <m:r>
                        <a:rPr lang="en-US" sz="2400" b="0" i="1" smtClean="0">
                          <a:latin typeface="Cambria Math" panose="02040503050406030204" pitchFamily="18" charset="0"/>
                          <a:ea typeface="Cambria Math" panose="02040503050406030204" pitchFamily="18" charset="0"/>
                        </a:rPr>
                        <m:t>=</m:t>
                      </m:r>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𝑘</m:t>
                          </m:r>
                        </m:e>
                        <m:sub>
                          <m:r>
                            <a:rPr lang="en-US" sz="2400" b="0" i="1" smtClean="0">
                              <a:latin typeface="Cambria Math" panose="02040503050406030204" pitchFamily="18" charset="0"/>
                              <a:ea typeface="Cambria Math" panose="02040503050406030204" pitchFamily="18" charset="0"/>
                            </a:rPr>
                            <m:t>∥</m:t>
                          </m:r>
                        </m:sub>
                        <m:sup>
                          <m:r>
                            <a:rPr lang="en-US" sz="2400" b="0" i="1" smtClean="0">
                              <a:latin typeface="Cambria Math" panose="02040503050406030204" pitchFamily="18" charset="0"/>
                              <a:ea typeface="Cambria Math" panose="02040503050406030204" pitchFamily="18" charset="0"/>
                            </a:rPr>
                            <m:t>2</m:t>
                          </m:r>
                        </m:sup>
                      </m:sSubSup>
                      <m:r>
                        <a:rPr lang="en-US" sz="2400" b="0" i="1" smtClean="0">
                          <a:latin typeface="Cambria Math" panose="02040503050406030204" pitchFamily="18" charset="0"/>
                          <a:ea typeface="Cambria Math" panose="02040503050406030204" pitchFamily="18" charset="0"/>
                        </a:rPr>
                        <m:t> −</m:t>
                      </m:r>
                      <m:f>
                        <m:fPr>
                          <m:ctrlPr>
                            <a:rPr lang="en-US" sz="2400" b="0" i="1" smtClean="0">
                              <a:latin typeface="Cambria Math" panose="02040503050406030204" pitchFamily="18" charset="0"/>
                              <a:ea typeface="Cambria Math" panose="02040503050406030204" pitchFamily="18" charset="0"/>
                            </a:rPr>
                          </m:ctrlPr>
                        </m:fPr>
                        <m:num>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𝜅𝜒</m:t>
                              </m:r>
                            </m:e>
                          </m:d>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𝜔</m:t>
                              </m:r>
                            </m:e>
                            <m:sup>
                              <m:r>
                                <a:rPr lang="en-US" sz="2400" b="0" i="1" smtClean="0">
                                  <a:latin typeface="Cambria Math" panose="02040503050406030204" pitchFamily="18" charset="0"/>
                                  <a:ea typeface="Cambria Math" panose="02040503050406030204" pitchFamily="18" charset="0"/>
                                </a:rPr>
                                <m:t>2</m:t>
                              </m:r>
                            </m:sup>
                          </m:sSup>
                        </m:num>
                        <m:den>
                          <m:sSup>
                            <m:sSupPr>
                              <m:ctrlPr>
                                <a:rPr lang="en-US" sz="2400" b="0" i="1" smtClean="0">
                                  <a:latin typeface="Cambria Math" panose="02040503050406030204" pitchFamily="18" charset="0"/>
                                  <a:ea typeface="Cambria Math" panose="02040503050406030204" pitchFamily="18" charset="0"/>
                                </a:rPr>
                              </m:ctrlPr>
                            </m:sSupPr>
                            <m:e>
                              <m:r>
                                <m:rPr>
                                  <m:sty m:val="p"/>
                                </m:rPr>
                                <a:rPr lang="en-US" sz="2400" b="0" i="1" smtClean="0">
                                  <a:latin typeface="Cambria Math" panose="02040503050406030204" pitchFamily="18" charset="0"/>
                                  <a:ea typeface="Cambria Math" panose="02040503050406030204" pitchFamily="18" charset="0"/>
                                </a:rPr>
                                <m:t>c</m:t>
                              </m:r>
                            </m:e>
                            <m:sup>
                              <m:r>
                                <a:rPr lang="en-US" sz="2400" b="0" i="1" smtClean="0">
                                  <a:latin typeface="Cambria Math" panose="02040503050406030204" pitchFamily="18" charset="0"/>
                                  <a:ea typeface="Cambria Math" panose="02040503050406030204" pitchFamily="18" charset="0"/>
                                </a:rPr>
                                <m:t>2</m:t>
                              </m:r>
                            </m:sup>
                          </m:sSup>
                        </m:den>
                      </m:f>
                      <m:r>
                        <a:rPr lang="en-US" sz="2400" b="0" i="1" smtClean="0">
                          <a:latin typeface="Cambria Math" panose="02040503050406030204" pitchFamily="18" charset="0"/>
                          <a:ea typeface="Cambria Math" panose="02040503050406030204" pitchFamily="18" charset="0"/>
                        </a:rPr>
                        <m:t> </m:t>
                      </m:r>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715144" y="5040578"/>
                <a:ext cx="4311886" cy="1482457"/>
              </a:xfrm>
              <a:prstGeom prst="rect">
                <a:avLst/>
              </a:prstGeom>
              <a:blipFill rotWithShape="1">
                <a:blip r:embed="rId4"/>
                <a:stretch>
                  <a:fillRect/>
                </a:stretch>
              </a:blipFill>
            </p:spPr>
            <p:txBody>
              <a:bodyPr/>
              <a:lstStyle/>
              <a:p>
                <a:r>
                  <a:rPr lang="he-IL">
                    <a:noFill/>
                  </a:rPr>
                  <a:t> </a:t>
                </a:r>
              </a:p>
            </p:txBody>
          </p:sp>
        </mc:Fallback>
      </mc:AlternateContent>
      <p:pic>
        <p:nvPicPr>
          <p:cNvPr id="9" name="Content Placeholder 4"/>
          <p:cNvPicPr>
            <a:picLocks noGrp="1" noChangeAspect="1"/>
          </p:cNvPicPr>
          <p:nvPr>
            <p:ph idx="1"/>
          </p:nvPr>
        </p:nvPicPr>
        <p:blipFill rotWithShape="1">
          <a:blip r:embed="rId5"/>
          <a:srcRect b="24206"/>
          <a:stretch/>
        </p:blipFill>
        <p:spPr>
          <a:xfrm>
            <a:off x="8793012" y="3696557"/>
            <a:ext cx="3065907" cy="2624514"/>
          </a:xfrm>
          <a:prstGeom prst="rect">
            <a:avLst/>
          </a:prstGeom>
        </p:spPr>
      </p:pic>
    </p:spTree>
    <p:extLst>
      <p:ext uri="{BB962C8B-B14F-4D97-AF65-F5344CB8AC3E}">
        <p14:creationId xmlns:p14="http://schemas.microsoft.com/office/powerpoint/2010/main" val="11622086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2403</TotalTime>
  <Words>712</Words>
  <Application>Microsoft Office PowerPoint</Application>
  <PresentationFormat>Widescreen</PresentationFormat>
  <Paragraphs>195</Paragraphs>
  <Slides>18</Slides>
  <Notes>17</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Cambria Math</vt:lpstr>
      <vt:lpstr>Times New Roman</vt:lpstr>
      <vt:lpstr>Office Theme</vt:lpstr>
      <vt:lpstr>Gravitational Casimir Effect  James Q. Quach PRL. 114, 081104 Feb 27 2015</vt:lpstr>
      <vt:lpstr>Outline</vt:lpstr>
      <vt:lpstr>Setup</vt:lpstr>
      <vt:lpstr>GravitoElectroMagnetism Equations</vt:lpstr>
      <vt:lpstr>Consider waves of plane 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דברים שצריך לקרוא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Gravitational Casimir Effect James Q. Quach</dc:title>
  <dc:creator>Avigail</dc:creator>
  <cp:lastModifiedBy>user</cp:lastModifiedBy>
  <cp:revision>229</cp:revision>
  <dcterms:created xsi:type="dcterms:W3CDTF">2017-07-17T11:45:38Z</dcterms:created>
  <dcterms:modified xsi:type="dcterms:W3CDTF">2017-08-10T10:24:49Z</dcterms:modified>
</cp:coreProperties>
</file>