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5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F8401-BEDD-480D-9915-75659558EDB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785E7-58F1-4CC5-AC06-F4DCF20B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9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127-7230-443A-B2B5-698788F4DD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2D8D-9560-4677-B243-B856AE17B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9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127-7230-443A-B2B5-698788F4DD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2D8D-9560-4677-B243-B856AE17B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0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127-7230-443A-B2B5-698788F4DD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2D8D-9560-4677-B243-B856AE17B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127-7230-443A-B2B5-698788F4DD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2D8D-9560-4677-B243-B856AE17B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4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127-7230-443A-B2B5-698788F4DD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2D8D-9560-4677-B243-B856AE17B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3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127-7230-443A-B2B5-698788F4DD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2D8D-9560-4677-B243-B856AE17B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4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127-7230-443A-B2B5-698788F4DD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2D8D-9560-4677-B243-B856AE17B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2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127-7230-443A-B2B5-698788F4DD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2D8D-9560-4677-B243-B856AE17B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0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127-7230-443A-B2B5-698788F4DD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2D8D-9560-4677-B243-B856AE17B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5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127-7230-443A-B2B5-698788F4DD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2D8D-9560-4677-B243-B856AE17B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7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7127-7230-443A-B2B5-698788F4DD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2D8D-9560-4677-B243-B856AE17B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4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7127-7230-443A-B2B5-698788F4DD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62D8D-9560-4677-B243-B856AE17B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4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image" Target="../media/image15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Comparison of the </a:t>
            </a:r>
            <a:r>
              <a:rPr lang="en-US" dirty="0" err="1"/>
              <a:t>Hanbury</a:t>
            </a:r>
            <a:r>
              <a:rPr lang="en-US" dirty="0"/>
              <a:t> Brown–Twiss effect for</a:t>
            </a:r>
            <a:br>
              <a:rPr lang="en-US" dirty="0"/>
            </a:br>
            <a:r>
              <a:rPr lang="en-US" dirty="0"/>
              <a:t>bosons and fermions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Guy Shafir &amp; Yang Cao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81300" y="6334578"/>
            <a:ext cx="6629400" cy="365125"/>
          </a:xfrm>
        </p:spPr>
        <p:txBody>
          <a:bodyPr/>
          <a:lstStyle/>
          <a:p>
            <a:r>
              <a:rPr lang="en-US" sz="2000" dirty="0" smtClean="0"/>
              <a:t>Nature. Vol 445. 25 January 2007. doi:10.1038/nature05513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0366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Correlation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410"/>
            <a:ext cx="10515600" cy="458355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Falling time and spot size are the same for both atoms.</a:t>
            </a:r>
          </a:p>
          <a:p>
            <a:r>
              <a:rPr lang="en-US" dirty="0" smtClean="0"/>
              <a:t>Expected ratio in correlation length is mass ratio: 1.3333</a:t>
            </a:r>
          </a:p>
          <a:p>
            <a:r>
              <a:rPr lang="en-US" dirty="0" smtClean="0"/>
              <a:t>Measured correlation length ratio: 1.3±0.2</a:t>
            </a:r>
          </a:p>
          <a:p>
            <a:r>
              <a:rPr lang="en-US" dirty="0" smtClean="0"/>
              <a:t>Correlation length is also in good agreement with the formula above.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394491"/>
              </p:ext>
            </p:extLst>
          </p:nvPr>
        </p:nvGraphicFramePr>
        <p:xfrm>
          <a:off x="5183187" y="1690688"/>
          <a:ext cx="912813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3" imgW="444240" imgH="393480" progId="Equation.DSMT4">
                  <p:embed/>
                </p:oleObj>
              </mc:Choice>
              <mc:Fallback>
                <p:oleObj name="Equation" r:id="rId3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83187" y="1690688"/>
                        <a:ext cx="912813" cy="80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1171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86038" cy="4351338"/>
          </a:xfrm>
        </p:spPr>
        <p:txBody>
          <a:bodyPr/>
          <a:lstStyle/>
          <a:p>
            <a:r>
              <a:rPr lang="en-US" dirty="0" smtClean="0"/>
              <a:t>Theoretical contrast is 100% (0 for fermions, 2 for bosons)</a:t>
            </a:r>
          </a:p>
          <a:p>
            <a:r>
              <a:rPr lang="en-US" dirty="0" smtClean="0"/>
              <a:t>Measured contrast was very low</a:t>
            </a:r>
          </a:p>
          <a:p>
            <a:pPr lvl="1"/>
            <a:r>
              <a:rPr lang="en-US" dirty="0" smtClean="0"/>
              <a:t>~1.03 for bosons</a:t>
            </a:r>
          </a:p>
          <a:p>
            <a:pPr lvl="1"/>
            <a:r>
              <a:rPr lang="en-US" dirty="0" smtClean="0"/>
              <a:t>~0.94 for fermions </a:t>
            </a:r>
          </a:p>
          <a:p>
            <a:r>
              <a:rPr lang="en-US" dirty="0" smtClean="0"/>
              <a:t>Reason: finite resolution of the detector</a:t>
            </a:r>
          </a:p>
          <a:p>
            <a:r>
              <a:rPr lang="en-US" dirty="0" smtClean="0"/>
              <a:t>Difference between bosons and fermions are claimed from two reasons:</a:t>
            </a:r>
          </a:p>
          <a:p>
            <a:pPr lvl="1"/>
            <a:r>
              <a:rPr lang="en-US" dirty="0" smtClean="0"/>
              <a:t>Finite time of the magnetic field shutdown which may influence bosons different than fermions</a:t>
            </a:r>
          </a:p>
          <a:p>
            <a:pPr lvl="1"/>
            <a:r>
              <a:rPr lang="en-US" dirty="0" smtClean="0"/>
              <a:t>Systematic errors in the estimate of the resolution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45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514" y="2697933"/>
            <a:ext cx="4544694" cy="38666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Effect of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72308"/>
          </a:xfrm>
        </p:spPr>
        <p:txBody>
          <a:bodyPr/>
          <a:lstStyle/>
          <a:p>
            <a:r>
              <a:rPr lang="en-US" dirty="0" smtClean="0"/>
              <a:t>Higher temperature increases the source size, Therefor reducing the correlation length and the contrast: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403" y="2728223"/>
            <a:ext cx="5291824" cy="383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64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1517"/>
            <a:ext cx="10515600" cy="4565446"/>
          </a:xfrm>
        </p:spPr>
        <p:txBody>
          <a:bodyPr/>
          <a:lstStyle/>
          <a:p>
            <a:r>
              <a:rPr lang="en-US" dirty="0" smtClean="0"/>
              <a:t>The authors showed the </a:t>
            </a:r>
            <a:r>
              <a:rPr lang="en-US" dirty="0" err="1" smtClean="0"/>
              <a:t>Hanbury</a:t>
            </a:r>
            <a:r>
              <a:rPr lang="en-US" dirty="0" smtClean="0"/>
              <a:t> Brown and Twiss effect for both bosons and fermions with the two isotopes of Helium:</a:t>
            </a:r>
          </a:p>
          <a:p>
            <a:pPr lvl="1"/>
            <a:r>
              <a:rPr lang="en-US" dirty="0" smtClean="0"/>
              <a:t>Bunching effect was observed for bosons</a:t>
            </a:r>
          </a:p>
          <a:p>
            <a:pPr lvl="1"/>
            <a:r>
              <a:rPr lang="en-US" dirty="0" smtClean="0"/>
              <a:t>Anti-bunching effect was observed for fermions.</a:t>
            </a:r>
          </a:p>
          <a:p>
            <a:endParaRPr lang="en-US" dirty="0"/>
          </a:p>
          <a:p>
            <a:r>
              <a:rPr lang="en-US" dirty="0" smtClean="0"/>
              <a:t>Careful steps were taken during the experiment to achieve almost identical conditions for the two isotopes, enabling to understand the effect as a purely quantum effect associated with the exchange symmetries of the wave-functions of indistinguishable particles.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4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826" y="1683987"/>
            <a:ext cx="2517866" cy="37920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2044"/>
          </a:xfrm>
        </p:spPr>
        <p:txBody>
          <a:bodyPr/>
          <a:lstStyle/>
          <a:p>
            <a:pPr algn="ctr"/>
            <a:r>
              <a:rPr lang="en-US" dirty="0" err="1" smtClean="0"/>
              <a:t>Hanbury</a:t>
            </a:r>
            <a:r>
              <a:rPr lang="en-US" dirty="0" smtClean="0"/>
              <a:t> Brown–Twiss effect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054019" y="3239969"/>
            <a:ext cx="29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λ</a:t>
            </a:r>
            <a:endParaRPr lang="en-US" sz="24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82304" y="28404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κ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9543804" y="1898777"/>
            <a:ext cx="311931" cy="40578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0644279" y="1936827"/>
            <a:ext cx="409740" cy="4822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548904" y="188925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46592" y="1836411"/>
            <a:ext cx="504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>
          <a:xfrm>
            <a:off x="101601" y="1683987"/>
            <a:ext cx="786245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Measure the correlation function of two </a:t>
            </a:r>
            <a:r>
              <a:rPr lang="en-US" dirty="0" err="1" smtClean="0"/>
              <a:t>photoionizations</a:t>
            </a:r>
            <a:r>
              <a:rPr lang="en-US" dirty="0" smtClean="0"/>
              <a:t>, HB&amp;T is interference between two processes. 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789888" y="2746374"/>
            <a:ext cx="7563677" cy="3829220"/>
            <a:chOff x="789888" y="2746374"/>
            <a:chExt cx="7563677" cy="3829220"/>
          </a:xfrm>
        </p:grpSpPr>
        <p:grpSp>
          <p:nvGrpSpPr>
            <p:cNvPr id="20" name="Group 19"/>
            <p:cNvGrpSpPr/>
            <p:nvPr/>
          </p:nvGrpSpPr>
          <p:grpSpPr>
            <a:xfrm>
              <a:off x="2422705" y="2746374"/>
              <a:ext cx="5036957" cy="2950257"/>
              <a:chOff x="600075" y="1645758"/>
              <a:chExt cx="5539944" cy="3461196"/>
            </a:xfrm>
          </p:grpSpPr>
          <p:graphicFrame>
            <p:nvGraphicFramePr>
              <p:cNvPr id="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20893803"/>
                  </p:ext>
                </p:extLst>
              </p:nvPr>
            </p:nvGraphicFramePr>
            <p:xfrm>
              <a:off x="2829553" y="1645758"/>
              <a:ext cx="3310466" cy="7952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40" name="Equation" r:id="rId4" imgW="1104840" imgH="266400" progId="Equation.DSMT4">
                      <p:embed/>
                    </p:oleObj>
                  </mc:Choice>
                  <mc:Fallback>
                    <p:oleObj name="Equation" r:id="rId4" imgW="1104840" imgH="266400" progId="Equation.DSMT4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29553" y="1645758"/>
                            <a:ext cx="3310466" cy="795258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15037368"/>
                  </p:ext>
                </p:extLst>
              </p:nvPr>
            </p:nvGraphicFramePr>
            <p:xfrm>
              <a:off x="2490978" y="2672567"/>
              <a:ext cx="2697162" cy="14180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41" name="Equation" r:id="rId6" imgW="927000" imgH="482400" progId="Equation.DSMT4">
                      <p:embed/>
                    </p:oleObj>
                  </mc:Choice>
                  <mc:Fallback>
                    <p:oleObj name="Equation" r:id="rId6" imgW="927000" imgH="482400" progId="Equation.DSMT4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0978" y="2672567"/>
                            <a:ext cx="2697162" cy="1418056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15307257"/>
                  </p:ext>
                </p:extLst>
              </p:nvPr>
            </p:nvGraphicFramePr>
            <p:xfrm>
              <a:off x="2490978" y="4301968"/>
              <a:ext cx="2604898" cy="8049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42" name="Equation" r:id="rId8" imgW="914400" imgH="279360" progId="Equation.DSMT4">
                      <p:embed/>
                    </p:oleObj>
                  </mc:Choice>
                  <mc:Fallback>
                    <p:oleObj name="Equation" r:id="rId8" imgW="914400" imgH="279360" progId="Equation.DSMT4">
                      <p:embed/>
                      <p:pic>
                        <p:nvPicPr>
                          <p:cNvPr id="0" name="Object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0978" y="4301968"/>
                            <a:ext cx="2604898" cy="804986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600075" y="1787764"/>
                <a:ext cx="200574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SimSun" panose="02010600030101010101" pitchFamily="2" charset="-122"/>
                    <a:cs typeface="Arial" panose="020B0604020202020204" pitchFamily="34" charset="0"/>
                  </a:rPr>
                  <a:t>Structure of 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900340" y="3021942"/>
                <a:ext cx="1562298" cy="613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870200" algn="ctr"/>
                    <a:tab pos="5270500" algn="r"/>
                  </a:tabLst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SimSun" panose="02010600030101010101" pitchFamily="2" charset="-122"/>
                    <a:cs typeface="Arial" panose="020B0604020202020204" pitchFamily="34" charset="0"/>
                  </a:rPr>
                  <a:t>Fo</a:t>
                </a:r>
                <a:r>
                  <a:rPr lang="en-US" altLang="zh-CN" sz="2800" dirty="0" smtClean="0">
                    <a:latin typeface="+mn-lt"/>
                    <a:ea typeface="SimSun" panose="02010600030101010101" pitchFamily="2" charset="-122"/>
                    <a:cs typeface="Arial" panose="020B0604020202020204" pitchFamily="34" charset="0"/>
                  </a:rPr>
                  <a:t>r A=B: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9" name="Rectangle 9"/>
              <p:cNvSpPr>
                <a:spLocks noChangeArrowheads="1"/>
              </p:cNvSpPr>
              <p:nvPr/>
            </p:nvSpPr>
            <p:spPr bwMode="auto">
              <a:xfrm>
                <a:off x="900339" y="4397545"/>
                <a:ext cx="1562298" cy="613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70200" algn="ctr"/>
                    <a:tab pos="5270500" algn="r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870200" algn="ctr"/>
                    <a:tab pos="5270500" algn="r"/>
                  </a:tabLst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SimSun" panose="02010600030101010101" pitchFamily="2" charset="-122"/>
                    <a:cs typeface="Arial" panose="020B0604020202020204" pitchFamily="34" charset="0"/>
                  </a:rPr>
                  <a:t>Fo</a:t>
                </a:r>
                <a:r>
                  <a:rPr lang="en-US" altLang="zh-CN" sz="2800" dirty="0" smtClean="0">
                    <a:latin typeface="+mn-lt"/>
                    <a:ea typeface="SimSun" panose="02010600030101010101" pitchFamily="2" charset="-122"/>
                    <a:cs typeface="Arial" panose="020B0604020202020204" pitchFamily="34" charset="0"/>
                  </a:rPr>
                  <a:t>r A≠B: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2422705" y="3628824"/>
              <a:ext cx="494889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422705" y="5003442"/>
              <a:ext cx="494889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3065557"/>
                </p:ext>
              </p:extLst>
            </p:nvPr>
          </p:nvGraphicFramePr>
          <p:xfrm>
            <a:off x="4141928" y="5889794"/>
            <a:ext cx="4211637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3" name="Equation" r:id="rId10" imgW="1625400" imgH="279360" progId="Equation.DSMT4">
                    <p:embed/>
                  </p:oleObj>
                </mc:Choice>
                <mc:Fallback>
                  <p:oleObj name="Equation" r:id="rId10" imgW="16254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1928" y="5889794"/>
                          <a:ext cx="4211637" cy="685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789888" y="5994709"/>
              <a:ext cx="333911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70200" algn="ctr"/>
                  <a:tab pos="52705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70200" algn="ctr"/>
                  <a:tab pos="52705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70200" algn="ctr"/>
                  <a:tab pos="52705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70200" algn="ctr"/>
                  <a:tab pos="52705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70200" algn="ctr"/>
                  <a:tab pos="52705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70200" algn="ctr"/>
                  <a:tab pos="52705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70200" algn="ctr"/>
                  <a:tab pos="52705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70200" algn="ctr"/>
                  <a:tab pos="52705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70200" algn="ctr"/>
                  <a:tab pos="52705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70200" algn="ctr"/>
                  <a:tab pos="5270500" algn="r"/>
                </a:tabLst>
              </a:pPr>
              <a:r>
                <a: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SimSun" panose="02010600030101010101" pitchFamily="2" charset="-122"/>
                  <a:cs typeface="Arial" panose="020B0604020202020204" pitchFamily="34" charset="0"/>
                </a:rPr>
                <a:t>Fo</a:t>
              </a:r>
              <a:r>
                <a:rPr lang="en-US" altLang="zh-CN" sz="2800" dirty="0" smtClean="0">
                  <a:latin typeface="+mn-lt"/>
                  <a:ea typeface="SimSun" panose="02010600030101010101" pitchFamily="2" charset="-122"/>
                  <a:cs typeface="Arial" panose="020B0604020202020204" pitchFamily="34" charset="0"/>
                </a:rPr>
                <a:t>r two far detectors: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2422705" y="5867054"/>
              <a:ext cx="494889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338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12" y="35120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order correlation - Bosons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8085" y="2413453"/>
            <a:ext cx="11070771" cy="6345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Applying Wick’s theorem: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920148"/>
              </p:ext>
            </p:extLst>
          </p:nvPr>
        </p:nvGraphicFramePr>
        <p:xfrm>
          <a:off x="2081213" y="1598613"/>
          <a:ext cx="672623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3" imgW="2590560" imgH="279360" progId="Equation.DSMT4">
                  <p:embed/>
                </p:oleObj>
              </mc:Choice>
              <mc:Fallback>
                <p:oleObj name="Equation" r:id="rId3" imgW="259056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1598613"/>
                        <a:ext cx="6726237" cy="666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856668"/>
              </p:ext>
            </p:extLst>
          </p:nvPr>
        </p:nvGraphicFramePr>
        <p:xfrm>
          <a:off x="290512" y="3195812"/>
          <a:ext cx="11610975" cy="14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5" imgW="5232240" imgH="634680" progId="Equation.DSMT4">
                  <p:embed/>
                </p:oleObj>
              </mc:Choice>
              <mc:Fallback>
                <p:oleObj name="Equation" r:id="rId5" imgW="52322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3195812"/>
                        <a:ext cx="11610975" cy="14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3"/>
          <p:cNvSpPr txBox="1">
            <a:spLocks/>
          </p:cNvSpPr>
          <p:nvPr/>
        </p:nvSpPr>
        <p:spPr>
          <a:xfrm>
            <a:off x="283029" y="4603924"/>
            <a:ext cx="11070771" cy="6345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Where the normal algebra of annihilation and creation operators where used: 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817360"/>
              </p:ext>
            </p:extLst>
          </p:nvPr>
        </p:nvGraphicFramePr>
        <p:xfrm>
          <a:off x="222250" y="5178425"/>
          <a:ext cx="72199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7" imgW="2781000" imgH="253800" progId="Equation.DSMT4">
                  <p:embed/>
                </p:oleObj>
              </mc:Choice>
              <mc:Fallback>
                <p:oleObj name="Equation" r:id="rId7" imgW="278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" y="5178425"/>
                        <a:ext cx="7219950" cy="606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979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12" y="215403"/>
            <a:ext cx="10515600" cy="724676"/>
          </a:xfrm>
        </p:spPr>
        <p:txBody>
          <a:bodyPr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order correlation - Fermions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0512" y="2923316"/>
            <a:ext cx="11070771" cy="6345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get: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594213"/>
              </p:ext>
            </p:extLst>
          </p:nvPr>
        </p:nvGraphicFramePr>
        <p:xfrm>
          <a:off x="290512" y="3919915"/>
          <a:ext cx="11582400" cy="14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3" imgW="5219640" imgH="634680" progId="Equation.DSMT4">
                  <p:embed/>
                </p:oleObj>
              </mc:Choice>
              <mc:Fallback>
                <p:oleObj name="Equation" r:id="rId3" imgW="52196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3919915"/>
                        <a:ext cx="11582400" cy="14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3"/>
          <p:cNvSpPr txBox="1">
            <a:spLocks/>
          </p:cNvSpPr>
          <p:nvPr/>
        </p:nvSpPr>
        <p:spPr>
          <a:xfrm>
            <a:off x="222250" y="1359492"/>
            <a:ext cx="11070771" cy="634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Applying the anti-commutator relations for fermions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399734"/>
              </p:ext>
            </p:extLst>
          </p:nvPr>
        </p:nvGraphicFramePr>
        <p:xfrm>
          <a:off x="222250" y="1954840"/>
          <a:ext cx="73850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5" imgW="2844720" imgH="253800" progId="Equation.DSMT4">
                  <p:embed/>
                </p:oleObj>
              </mc:Choice>
              <mc:Fallback>
                <p:oleObj name="Equation" r:id="rId5" imgW="2844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" y="1954840"/>
                        <a:ext cx="7385050" cy="606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129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804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Bunching and anti-bunching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329543"/>
            <a:ext cx="10515600" cy="40107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Take the limit:                                             we get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Bunching of Bosons: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Anti-bunching of fermions: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414684"/>
              </p:ext>
            </p:extLst>
          </p:nvPr>
        </p:nvGraphicFramePr>
        <p:xfrm>
          <a:off x="3310392" y="2329543"/>
          <a:ext cx="30813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3" imgW="1498320" imgH="228600" progId="Equation.DSMT4">
                  <p:embed/>
                </p:oleObj>
              </mc:Choice>
              <mc:Fallback>
                <p:oleObj name="Equation" r:id="rId3" imgW="1498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10392" y="2329543"/>
                        <a:ext cx="3081337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202018"/>
              </p:ext>
            </p:extLst>
          </p:nvPr>
        </p:nvGraphicFramePr>
        <p:xfrm>
          <a:off x="8048399" y="2315029"/>
          <a:ext cx="203676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Equation" r:id="rId5" imgW="990360" imgH="241200" progId="Equation.DSMT4">
                  <p:embed/>
                </p:oleObj>
              </mc:Choice>
              <mc:Fallback>
                <p:oleObj name="Equation" r:id="rId5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48399" y="2315029"/>
                        <a:ext cx="2036762" cy="49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5382"/>
              </p:ext>
            </p:extLst>
          </p:nvPr>
        </p:nvGraphicFramePr>
        <p:xfrm>
          <a:off x="4274571" y="3352346"/>
          <a:ext cx="11747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Equation" r:id="rId7" imgW="571320" imgH="228600" progId="Equation.DSMT4">
                  <p:embed/>
                </p:oleObj>
              </mc:Choice>
              <mc:Fallback>
                <p:oleObj name="Equation" r:id="rId7" imgW="571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74571" y="3352346"/>
                        <a:ext cx="117475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373677"/>
              </p:ext>
            </p:extLst>
          </p:nvPr>
        </p:nvGraphicFramePr>
        <p:xfrm>
          <a:off x="5216525" y="4375150"/>
          <a:ext cx="11763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Equation" r:id="rId9" imgW="571320" imgH="228600" progId="Equation.DSMT4">
                  <p:embed/>
                </p:oleObj>
              </mc:Choice>
              <mc:Fallback>
                <p:oleObj name="Equation" r:id="rId9" imgW="571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16525" y="4375150"/>
                        <a:ext cx="1176338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1"/>
          <a:srcRect r="9972" b="8857"/>
          <a:stretch/>
        </p:blipFill>
        <p:spPr>
          <a:xfrm>
            <a:off x="7077914" y="3280840"/>
            <a:ext cx="4275886" cy="312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7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2515"/>
          </a:xfrm>
        </p:spPr>
        <p:txBody>
          <a:bodyPr/>
          <a:lstStyle/>
          <a:p>
            <a:pPr algn="ctr"/>
            <a:r>
              <a:rPr lang="en-US" dirty="0" smtClean="0"/>
              <a:t>Correlation lengths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822"/>
            <a:ext cx="10515600" cy="4683141"/>
          </a:xfrm>
        </p:spPr>
        <p:txBody>
          <a:bodyPr/>
          <a:lstStyle/>
          <a:p>
            <a:r>
              <a:rPr lang="en-US" dirty="0" smtClean="0"/>
              <a:t>Photons:                    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L is the distance between source and detector</a:t>
            </a:r>
          </a:p>
          <a:p>
            <a:pPr lvl="1"/>
            <a:r>
              <a:rPr lang="en-US" dirty="0" smtClean="0"/>
              <a:t>s is the source size</a:t>
            </a:r>
          </a:p>
          <a:p>
            <a:pPr lvl="1"/>
            <a:r>
              <a:rPr lang="el-GR" dirty="0" smtClean="0"/>
              <a:t>λ</a:t>
            </a:r>
            <a:r>
              <a:rPr lang="en-US" dirty="0" smtClean="0"/>
              <a:t> is the wavelength</a:t>
            </a:r>
          </a:p>
          <a:p>
            <a:pPr lvl="1"/>
            <a:endParaRPr lang="en-US" dirty="0"/>
          </a:p>
          <a:p>
            <a:r>
              <a:rPr lang="en-US" dirty="0" smtClean="0"/>
              <a:t>Particles: replace the wavelength with De-Broglie wavelength: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474932"/>
              </p:ext>
            </p:extLst>
          </p:nvPr>
        </p:nvGraphicFramePr>
        <p:xfrm>
          <a:off x="2773316" y="1367640"/>
          <a:ext cx="10445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3" imgW="507960" imgH="393480" progId="Equation.DSMT4">
                  <p:embed/>
                </p:oleObj>
              </mc:Choice>
              <mc:Fallback>
                <p:oleObj name="Equation" r:id="rId3" imgW="507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3316" y="1367640"/>
                        <a:ext cx="1044575" cy="80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88995"/>
              </p:ext>
            </p:extLst>
          </p:nvPr>
        </p:nvGraphicFramePr>
        <p:xfrm>
          <a:off x="4692650" y="4841875"/>
          <a:ext cx="912813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5" imgW="444240" imgH="393480" progId="Equation.DSMT4">
                  <p:embed/>
                </p:oleObj>
              </mc:Choice>
              <mc:Fallback>
                <p:oleObj name="Equation" r:id="rId5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92650" y="4841875"/>
                        <a:ext cx="912813" cy="80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62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HB&amp;T for a particle beam (1)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13914" y="1418545"/>
            <a:ext cx="3439886" cy="51454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114" y="1690688"/>
            <a:ext cx="72934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</a:t>
            </a:r>
            <a:r>
              <a:rPr lang="en-US" sz="2800" dirty="0" smtClean="0"/>
              <a:t>cloud </a:t>
            </a:r>
            <a:r>
              <a:rPr lang="en-US" sz="2800" dirty="0"/>
              <a:t>of </a:t>
            </a:r>
            <a:r>
              <a:rPr lang="en-US" sz="2800" dirty="0" smtClean="0"/>
              <a:t>ultra-cold metastable helium atoms </a:t>
            </a:r>
            <a:r>
              <a:rPr lang="en-US" sz="2800" dirty="0"/>
              <a:t>is released at the switch-off of a magnetic trap. The cloud expands </a:t>
            </a:r>
            <a:r>
              <a:rPr lang="en-US" sz="2800" dirty="0" smtClean="0"/>
              <a:t>and falls </a:t>
            </a:r>
            <a:r>
              <a:rPr lang="en-US" sz="2800" dirty="0"/>
              <a:t>under the effect of gravity onto a time-resolved and </a:t>
            </a:r>
            <a:r>
              <a:rPr lang="en-US" sz="2800" dirty="0" smtClean="0"/>
              <a:t>position-sensitive detector </a:t>
            </a:r>
            <a:r>
              <a:rPr lang="en-US" sz="2800" dirty="0"/>
              <a:t>(microchannel plate and delay-line anode) that detects </a:t>
            </a:r>
            <a:r>
              <a:rPr lang="en-US" sz="2800" dirty="0" smtClean="0"/>
              <a:t>single atoms.</a:t>
            </a:r>
          </a:p>
          <a:p>
            <a:endParaRPr lang="en-US" sz="2800" dirty="0"/>
          </a:p>
          <a:p>
            <a:r>
              <a:rPr lang="en-US" sz="2800" dirty="0" smtClean="0"/>
              <a:t>		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He: Fermions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He: Bosons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08029" y="5812971"/>
            <a:ext cx="62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Δ</a:t>
            </a:r>
            <a:r>
              <a:rPr lang="en-US" b="1" dirty="0" smtClean="0">
                <a:solidFill>
                  <a:schemeClr val="bg1"/>
                </a:solidFill>
              </a:rPr>
              <a:t>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28515" y="5443639"/>
            <a:ext cx="79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Δ</a:t>
            </a:r>
            <a:r>
              <a:rPr lang="en-US" b="1" dirty="0">
                <a:solidFill>
                  <a:schemeClr val="bg1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119263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875"/>
            <a:ext cx="10515600" cy="505183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chosen states of both isotopes had nearly the same magnetic moments.</a:t>
            </a:r>
          </a:p>
          <a:p>
            <a:pPr lvl="1"/>
            <a:r>
              <a:rPr lang="en-US" dirty="0" smtClean="0"/>
              <a:t>Allowed to achieve the same spot size and the same temperature</a:t>
            </a:r>
          </a:p>
          <a:p>
            <a:r>
              <a:rPr lang="en-US" dirty="0" smtClean="0"/>
              <a:t>The atoms are free-falling at the time of the trap turn-off, generating identical flight time to the detector.</a:t>
            </a:r>
          </a:p>
          <a:p>
            <a:r>
              <a:rPr lang="en-US" dirty="0" smtClean="0"/>
              <a:t>Interaction between particles on the same ensemble is negligible.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HB&amp;T for a particle beam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72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50" y="156895"/>
            <a:ext cx="10515600" cy="1155857"/>
          </a:xfrm>
        </p:spPr>
        <p:txBody>
          <a:bodyPr/>
          <a:lstStyle/>
          <a:p>
            <a:pPr algn="ctr"/>
            <a:r>
              <a:rPr lang="en-US" dirty="0" smtClean="0"/>
              <a:t>Main result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74882" y="1312752"/>
            <a:ext cx="11426378" cy="5480229"/>
            <a:chOff x="374882" y="1312752"/>
            <a:chExt cx="11426378" cy="5480229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4882" y="1312752"/>
              <a:ext cx="5803106" cy="4988460"/>
            </a:xfrm>
            <a:prstGeom prst="rect">
              <a:avLst/>
            </a:prstGeom>
          </p:spPr>
        </p:pic>
        <p:grpSp>
          <p:nvGrpSpPr>
            <p:cNvPr id="14" name="Group 13"/>
            <p:cNvGrpSpPr/>
            <p:nvPr/>
          </p:nvGrpSpPr>
          <p:grpSpPr>
            <a:xfrm>
              <a:off x="5341237" y="1312752"/>
              <a:ext cx="6460023" cy="5480229"/>
              <a:chOff x="1946495" y="1196551"/>
              <a:chExt cx="6460023" cy="5480229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06060" y="1196551"/>
                <a:ext cx="5200458" cy="5480229"/>
              </a:xfrm>
              <a:prstGeom prst="rect">
                <a:avLst/>
              </a:prstGeom>
            </p:spPr>
          </p:pic>
          <p:cxnSp>
            <p:nvCxnSpPr>
              <p:cNvPr id="7" name="Straight Arrow Connector 6"/>
              <p:cNvCxnSpPr/>
              <p:nvPr/>
            </p:nvCxnSpPr>
            <p:spPr>
              <a:xfrm>
                <a:off x="1946495" y="2308634"/>
                <a:ext cx="2598343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arrow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2018923" y="4760613"/>
                <a:ext cx="2525915" cy="1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arrow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2729214" y="1939302"/>
                <a:ext cx="5229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aseline="30000" dirty="0" smtClean="0">
                    <a:solidFill>
                      <a:srgbClr val="FF0000"/>
                    </a:solidFill>
                  </a:rPr>
                  <a:t>4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He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973660" y="4391281"/>
                <a:ext cx="5229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aseline="30000" dirty="0" smtClean="0">
                    <a:solidFill>
                      <a:srgbClr val="00B050"/>
                    </a:solidFill>
                  </a:rPr>
                  <a:t>3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He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10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473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SimSun</vt:lpstr>
      <vt:lpstr>Arial</vt:lpstr>
      <vt:lpstr>Calibri</vt:lpstr>
      <vt:lpstr>Calibri Light</vt:lpstr>
      <vt:lpstr>Cambria Math</vt:lpstr>
      <vt:lpstr>Office Theme</vt:lpstr>
      <vt:lpstr>Equation</vt:lpstr>
      <vt:lpstr>Comparison of the Hanbury Brown–Twiss effect for bosons and fermions</vt:lpstr>
      <vt:lpstr>Hanbury Brown–Twiss effect </vt:lpstr>
      <vt:lpstr>2nd order correlation - Bosons</vt:lpstr>
      <vt:lpstr>2nd order correlation - Fermions</vt:lpstr>
      <vt:lpstr>Bunching and anti-bunching</vt:lpstr>
      <vt:lpstr>Correlation lengths</vt:lpstr>
      <vt:lpstr>Measuring HB&amp;T for a particle beam (1)</vt:lpstr>
      <vt:lpstr>Measuring HB&amp;T for a particle beam (2)</vt:lpstr>
      <vt:lpstr>Main result</vt:lpstr>
      <vt:lpstr>Correlation length</vt:lpstr>
      <vt:lpstr>Contrast</vt:lpstr>
      <vt:lpstr>Effect of temperature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the Hanbury Brown–Twiss effect for bosons and fermions</dc:title>
  <dc:creator>plasma</dc:creator>
  <cp:lastModifiedBy>plasma</cp:lastModifiedBy>
  <cp:revision>43</cp:revision>
  <dcterms:created xsi:type="dcterms:W3CDTF">2017-08-03T06:58:20Z</dcterms:created>
  <dcterms:modified xsi:type="dcterms:W3CDTF">2017-08-09T08:05:45Z</dcterms:modified>
</cp:coreProperties>
</file>