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8" r:id="rId7"/>
    <p:sldId id="271" r:id="rId8"/>
    <p:sldId id="273" r:id="rId9"/>
    <p:sldId id="272" r:id="rId10"/>
    <p:sldId id="274" r:id="rId11"/>
    <p:sldId id="275" r:id="rId12"/>
    <p:sldId id="276" r:id="rId13"/>
    <p:sldId id="277" r:id="rId14"/>
    <p:sldId id="278" r:id="rId15"/>
    <p:sldId id="279" r:id="rId16"/>
    <p:sldId id="261" r:id="rId17"/>
    <p:sldId id="262" r:id="rId18"/>
    <p:sldId id="263" r:id="rId19"/>
    <p:sldId id="264" r:id="rId20"/>
    <p:sldId id="265" r:id="rId21"/>
    <p:sldId id="270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3" autoAdjust="0"/>
    <p:restoredTop sz="94660"/>
  </p:normalViewPr>
  <p:slideViewPr>
    <p:cSldViewPr snapToGrid="0">
      <p:cViewPr varScale="1">
        <p:scale>
          <a:sx n="66" d="100"/>
          <a:sy n="66" d="100"/>
        </p:scale>
        <p:origin x="581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51F39-5694-4347-BD55-273F52D35F09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590A9-1F3A-4A58-9C86-27FD4513D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2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590A9-1F3A-4A58-9C86-27FD4513D1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36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4494-849C-4643-81B1-1667F84DB3A7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4869-0642-4AF0-91D2-5EC19126D811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48CD-E666-4479-8F3C-45219F190F7A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01E-669A-4D0D-A3EC-027354E609FE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84BD-05C4-4CDD-8636-6251D003054A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1684-AFD4-495B-9285-670671FFDDCA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4EEE-9E39-4D03-95D3-18536D5C061C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C1AE-1C13-4622-9021-DBFB1F071DFA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9F02-8330-4E90-BDF8-7B20A137E7FC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94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FB69-6A38-47C9-9858-6302CF7C84EC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28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A135-F713-4848-966A-19A2E770A4DC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2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EBB1-4F04-4F1B-947D-978CAFBB958B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C1F5-B92D-48C9-B431-B022AB94F576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30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788C-2C9A-4950-B30A-6195DBEA5DE5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38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BF9A-BB10-4DDD-8C00-2FD88262BEE2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18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204D-6B31-49F8-A866-096FEB2B8AA3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28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5F36-EEDA-4724-98E7-17588E00497B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013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C325-83ED-4B57-B16F-5DA84DF821E1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71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D258-28A1-4873-ACF4-F17F16663309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14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F471-8760-4038-8F67-CA6CAE5FF904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3125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6D45-5EFA-4381-89A2-CA7D82AFD8F5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14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0D84-B3AB-4CEE-983B-55799448BFF0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75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CE1F-B7F2-44A5-9694-17199790760C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3D36-D905-4A95-B1C6-F439B77328BE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487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AFC3-AB8B-4DB6-BB7F-0F03E58687C6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955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6822-1F46-43DB-8C8C-E0F8113D81E1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5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18C5-6E95-4622-8C1F-234E42C94A82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ADEF-D735-4A9E-B2E1-E14213A1BD6E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FD4D-1D94-4732-841A-6A0374582571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1186-A849-4084-9164-8CE695D063E2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1BA1-EDBA-44CE-AD78-6A52B207276F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5AFD-67DF-47DD-8AFF-9D3C3DC2BA4E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BE2A9-C4A9-47C0-A7B3-D678EDFD0873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B35C7-1A4D-46D9-A251-5AB97EA357A2}" type="datetime1">
              <a:rPr lang="en-US" smtClean="0"/>
              <a:t>8/10/2017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8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80.png"/><Relationship Id="rId3" Type="http://schemas.openxmlformats.org/officeDocument/2006/relationships/image" Target="../media/image80.png"/><Relationship Id="rId7" Type="http://schemas.openxmlformats.org/officeDocument/2006/relationships/image" Target="../media/image28.jpeg"/><Relationship Id="rId12" Type="http://schemas.openxmlformats.org/officeDocument/2006/relationships/image" Target="../media/image17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0.png"/><Relationship Id="rId11" Type="http://schemas.openxmlformats.org/officeDocument/2006/relationships/image" Target="../media/image160.png"/><Relationship Id="rId5" Type="http://schemas.openxmlformats.org/officeDocument/2006/relationships/image" Target="../media/image100.png"/><Relationship Id="rId10" Type="http://schemas.openxmlformats.org/officeDocument/2006/relationships/image" Target="../media/image150.png"/><Relationship Id="rId4" Type="http://schemas.openxmlformats.org/officeDocument/2006/relationships/image" Target="../media/image90.png"/><Relationship Id="rId9" Type="http://schemas.openxmlformats.org/officeDocument/2006/relationships/image" Target="../media/image140.png"/><Relationship Id="rId14" Type="http://schemas.openxmlformats.org/officeDocument/2006/relationships/image" Target="../media/image1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80.png"/><Relationship Id="rId7" Type="http://schemas.openxmlformats.org/officeDocument/2006/relationships/image" Target="../media/image11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150.png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80.png"/><Relationship Id="rId7" Type="http://schemas.openxmlformats.org/officeDocument/2006/relationships/image" Target="../media/image11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0.png"/><Relationship Id="rId11" Type="http://schemas.openxmlformats.org/officeDocument/2006/relationships/image" Target="../media/image220.png"/><Relationship Id="rId5" Type="http://schemas.openxmlformats.org/officeDocument/2006/relationships/image" Target="../media/image90.png"/><Relationship Id="rId10" Type="http://schemas.openxmlformats.org/officeDocument/2006/relationships/image" Target="../media/image30.jpg"/><Relationship Id="rId4" Type="http://schemas.openxmlformats.org/officeDocument/2006/relationships/image" Target="../media/image150.png"/><Relationship Id="rId9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80.png"/><Relationship Id="rId7" Type="http://schemas.openxmlformats.org/officeDocument/2006/relationships/image" Target="../media/image11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10" Type="http://schemas.openxmlformats.org/officeDocument/2006/relationships/image" Target="../media/image30.jpg"/><Relationship Id="rId4" Type="http://schemas.openxmlformats.org/officeDocument/2006/relationships/image" Target="../media/image150.pn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5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790700"/>
            <a:ext cx="8915399" cy="2262781"/>
          </a:xfrm>
        </p:spPr>
        <p:txBody>
          <a:bodyPr>
            <a:noAutofit/>
          </a:bodyPr>
          <a:lstStyle/>
          <a:p>
            <a:r>
              <a:rPr lang="en-US" sz="3600" dirty="0"/>
              <a:t>Strong Coupling of a Spin Ensemble to a Superconducting Resonator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053479"/>
            <a:ext cx="8915399" cy="1126283"/>
          </a:xfrm>
        </p:spPr>
        <p:txBody>
          <a:bodyPr/>
          <a:lstStyle/>
          <a:p>
            <a:r>
              <a:rPr lang="en-US" dirty="0"/>
              <a:t>Y. Kubo </a:t>
            </a:r>
            <a:r>
              <a:rPr lang="en-US" i="1" dirty="0"/>
              <a:t>et al.</a:t>
            </a:r>
            <a:r>
              <a:rPr lang="en-US" dirty="0"/>
              <a:t>, Physical Review Letters 105.14 (2010): 140502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89213" y="4886326"/>
            <a:ext cx="8915399" cy="17906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Nir Alfasi</a:t>
            </a:r>
          </a:p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Viterby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 Faculty of Electrical Engineering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Atom-Photons Interactions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mbria Math" panose="02040503050406030204" pitchFamily="18" charset="0"/>
              </a:rPr>
              <a:t>Spring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95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Diamond-resonator – 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1" y="1706050"/>
                <a:ext cx="9396373" cy="53424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Transformation using: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; 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br>
                  <a:rPr lang="en-US" i="1" dirty="0"/>
                </a:br>
                <a:r>
                  <a:rPr lang="en-US" dirty="0"/>
                  <a:t>where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/>
                  <a:t> 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eff</m:t>
                            </m:r>
                          </m:sub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i="1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Hamiltonian is transformed to:</a:t>
                </a:r>
                <a:br>
                  <a:rPr lang="en-US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br>
                  <a:rPr lang="en-US" dirty="0"/>
                </a:br>
                <a:r>
                  <a:rPr lang="en-US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eff</m:t>
                            </m:r>
                          </m:sub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implies that the Hamiltonian eigenstates are products </a:t>
                </a:r>
                <a:br>
                  <a:rPr lang="en-US" dirty="0"/>
                </a:br>
                <a:r>
                  <a:rPr lang="en-US" dirty="0"/>
                  <a:t>of </a:t>
                </a:r>
                <a:r>
                  <a:rPr lang="en-US" dirty="0" err="1"/>
                  <a:t>Fock</a:t>
                </a:r>
                <a:r>
                  <a:rPr lang="en-US" dirty="0"/>
                  <a:t> states (at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Leads to an avoided crossing with minimal peak separation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1" y="1706050"/>
                <a:ext cx="9396373" cy="5342450"/>
              </a:xfrm>
              <a:blipFill rotWithShape="0">
                <a:blip r:embed="rId2"/>
                <a:stretch>
                  <a:fillRect l="-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219" y="3810001"/>
            <a:ext cx="2593715" cy="237991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2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Diamond-resonator – measurements	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392033" y="1638300"/>
            <a:ext cx="8534400" cy="3819526"/>
            <a:chOff x="942975" y="1544023"/>
            <a:chExt cx="11182350" cy="49993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r="18179"/>
            <a:stretch/>
          </p:blipFill>
          <p:spPr>
            <a:xfrm>
              <a:off x="942975" y="1544023"/>
              <a:ext cx="11182350" cy="4999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11953875" y="1685925"/>
              <a:ext cx="171450" cy="42252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66925" y="5598456"/>
                <a:ext cx="9001125" cy="113572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At zero magnetic field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MHz</m:t>
                    </m:r>
                  </m:oMath>
                </a14:m>
                <a:r>
                  <a:rPr lang="en-US" dirty="0"/>
                  <a:t>, Cooperativity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𝜅𝛾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27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Strong coupling regime!</a:t>
                </a: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6925" y="5598456"/>
                <a:ext cx="9001125" cy="113572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48" y="3018593"/>
            <a:ext cx="2873000" cy="105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constant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1" y="1763200"/>
                <a:ext cx="9396373" cy="50948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dirty="0"/>
                  <a:t>Inhomogeneous coupling between the resonator mode and the spins.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dirty="0"/>
                  <a:t>For the entire spins ensemble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ens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∫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𝐫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</a:rPr>
                                          <m:t>𝐫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b="0" dirty="0">
                    <a:ea typeface="Cambria Math" panose="02040503050406030204" pitchFamily="18" charset="0"/>
                  </a:rPr>
                  <a:t>The interaction between the resonator mode and a single NV-center:</a:t>
                </a:r>
                <a:br>
                  <a:rPr lang="en-US" b="0" dirty="0">
                    <a:ea typeface="Cambria Math" panose="02040503050406030204" pitchFamily="18" charset="0"/>
                  </a:rPr>
                </a:br>
                <a:r>
                  <a:rPr lang="en-US" b="0" dirty="0"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  (Jaynes-Cummings form)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b="0" dirty="0"/>
                  <a:t>Single spin cou</a:t>
                </a:r>
                <a:r>
                  <a:rPr lang="en-US" dirty="0"/>
                  <a:t>pling constant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ℏ</m:t>
                            </m:r>
                          </m:den>
                        </m:f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𝐁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dirty="0"/>
                  <a:t>Homogeneous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ens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𝜂𝛼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lang="en-US" dirty="0"/>
                  <a:t>, where: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– fraction of the resonator mode volume occupied by the spins.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– spins average orientation with respect to the resonator MW field.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29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ens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MHz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1" y="1763200"/>
                <a:ext cx="9396373" cy="5094800"/>
              </a:xfrm>
              <a:blipFill rotWithShape="0">
                <a:blip r:embed="rId2"/>
                <a:stretch>
                  <a:fillRect l="-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8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1" y="1763200"/>
                <a:ext cx="9396373" cy="50948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dirty="0"/>
                  <a:t>Observation of vacuum Rabi </a:t>
                </a:r>
                <a:r>
                  <a:rPr lang="en-US" dirty="0" err="1"/>
                  <a:t>splittings</a:t>
                </a:r>
                <a:r>
                  <a:rPr lang="en-US" dirty="0"/>
                  <a:t> of a superconducting coplanar resonator magnetically coupled to an ensemble of NV-centers.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dirty="0"/>
                  <a:t>Collective coupling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ens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MHz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dirty="0"/>
                  <a:t>Experimental evidence for the coherent coupling of a spin ensemble to a superconducting circuit.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dirty="0"/>
                  <a:t>Possible improvements:</a:t>
                </a:r>
              </a:p>
              <a:p>
                <a:pPr lvl="1">
                  <a:lnSpc>
                    <a:spcPct val="15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v"/>
                </a:pPr>
                <a:r>
                  <a:rPr lang="en-US" dirty="0"/>
                  <a:t>Improving N to NV conversion efficiency.</a:t>
                </a:r>
              </a:p>
              <a:p>
                <a:pPr lvl="1">
                  <a:lnSpc>
                    <a:spcPct val="15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v"/>
                </a:pPr>
                <a:r>
                  <a:rPr lang="en-US" dirty="0"/>
                  <a:t>Eliminating extra MW losses caused by the diamond crystal.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1" y="1763200"/>
                <a:ext cx="9396373" cy="5094800"/>
              </a:xfrm>
              <a:blipFill rotWithShape="0">
                <a:blip r:embed="rId2"/>
                <a:stretch>
                  <a:fillRect l="-454" r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3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80007"/>
            <a:ext cx="12192000" cy="2269851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/>
              <a:t>THANK YOU!	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3372786"/>
            <a:ext cx="12192000" cy="1566859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latin typeface="+mj-lt"/>
              </a:rPr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16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Nitrogen-Vacancy defect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148840" y="5608287"/>
            <a:ext cx="346921" cy="360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1619953" y="1779116"/>
            <a:ext cx="85465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Several ways to create NV-centers in a diamond crystal: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CVD growth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Ion implantation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Ion irradiation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Electron irradiation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We use electron irradiation in TEM followed by annealing and acids cleaning.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6" r="16550"/>
          <a:stretch/>
        </p:blipFill>
        <p:spPr>
          <a:xfrm>
            <a:off x="2265666" y="4227402"/>
            <a:ext cx="2245259" cy="2082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0" t="11222" r="10568" b="14132"/>
          <a:stretch/>
        </p:blipFill>
        <p:spPr>
          <a:xfrm>
            <a:off x="7726797" y="4427144"/>
            <a:ext cx="2274041" cy="1674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t="6330" b="11805"/>
          <a:stretch/>
        </p:blipFill>
        <p:spPr>
          <a:xfrm>
            <a:off x="5041570" y="4223443"/>
            <a:ext cx="2154580" cy="20822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647290" y="4679203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47290" y="4679203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66261" y="3599072"/>
                <a:ext cx="951158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-1</a:t>
                </a:r>
              </a:p>
              <a:p>
                <a:pPr algn="ctr"/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0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261" y="3599072"/>
                <a:ext cx="951158" cy="1938992"/>
              </a:xfrm>
              <a:prstGeom prst="rect">
                <a:avLst/>
              </a:prstGeom>
              <a:blipFill rotWithShape="0">
                <a:blip r:embed="rId2"/>
                <a:stretch>
                  <a:fillRect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52883" y="880193"/>
                <a:ext cx="951158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-1</a:t>
                </a:r>
              </a:p>
              <a:p>
                <a:pPr algn="ctr"/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0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883" y="880193"/>
                <a:ext cx="951158" cy="1938992"/>
              </a:xfrm>
              <a:prstGeom prst="rect">
                <a:avLst/>
              </a:prstGeom>
              <a:blipFill rotWithShape="0">
                <a:blip r:embed="rId3"/>
                <a:stretch>
                  <a:fillRect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67695" y="1684384"/>
                <a:ext cx="898772" cy="518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710" y="1684383"/>
                <a:ext cx="882742" cy="51815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6329918" y="2699841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329918" y="3932165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112683" y="2511486"/>
                <a:ext cx="892167" cy="517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697" y="2511486"/>
                <a:ext cx="876137" cy="5173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108840" y="3752603"/>
                <a:ext cx="1018805" cy="517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854" y="3752603"/>
                <a:ext cx="1002775" cy="5173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V="1">
            <a:off x="6864487" y="986961"/>
            <a:ext cx="0" cy="399876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049998" y="2599395"/>
            <a:ext cx="0" cy="2689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368544" y="1893249"/>
            <a:ext cx="3989" cy="26509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658321" y="1554886"/>
            <a:ext cx="10885" cy="26275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728583" y="1943461"/>
            <a:ext cx="1296144" cy="82671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725623" y="4011296"/>
            <a:ext cx="1299104" cy="129614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185892" y="4665502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2.87 GHz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58321" y="2991697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637 nm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63579" y="2882105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532 nm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234060" y="1908461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&lt;2 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22170" y="959390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10 ns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168744" y="3209917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300ns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9024727" y="2787160"/>
            <a:ext cx="0" cy="122413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655630" y="4679203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55630" y="1943461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55630" y="1943461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55630" y="1943461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ight Brace 21"/>
          <p:cNvSpPr/>
          <p:nvPr/>
        </p:nvSpPr>
        <p:spPr>
          <a:xfrm>
            <a:off x="7900176" y="4406021"/>
            <a:ext cx="212450" cy="882758"/>
          </a:xfrm>
          <a:prstGeom prst="rightBrace">
            <a:avLst>
              <a:gd name="adj1" fmla="val 8333"/>
              <a:gd name="adj2" fmla="val 56342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146411" y="5217440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155809" y="449920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146411" y="4113537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" t="11046" b="10492"/>
          <a:stretch/>
        </p:blipFill>
        <p:spPr>
          <a:xfrm>
            <a:off x="2219028" y="323611"/>
            <a:ext cx="1406334" cy="1163202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696060" y="69552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1.</a:t>
            </a:r>
          </a:p>
        </p:txBody>
      </p:sp>
      <p:sp>
        <p:nvSpPr>
          <p:cNvPr id="65" name="Oval 64"/>
          <p:cNvSpPr/>
          <p:nvPr/>
        </p:nvSpPr>
        <p:spPr>
          <a:xfrm>
            <a:off x="7398039" y="5217440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393392" y="449920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397079" y="4113537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6737582" y="2408061"/>
                <a:ext cx="892167" cy="517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596" y="2408061"/>
                <a:ext cx="876137" cy="51738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6733739" y="3649178"/>
                <a:ext cx="1018805" cy="517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753" y="3649178"/>
                <a:ext cx="1002775" cy="5173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5359356" y="4434156"/>
                <a:ext cx="1032526" cy="518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370" y="4434155"/>
                <a:ext cx="1016497" cy="51815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Straight Arrow Connector 120"/>
          <p:cNvCxnSpPr/>
          <p:nvPr/>
        </p:nvCxnSpPr>
        <p:spPr>
          <a:xfrm>
            <a:off x="5023338" y="2006849"/>
            <a:ext cx="0" cy="261689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3957657" y="3159103"/>
                <a:ext cx="10754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945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657" y="3159103"/>
                <a:ext cx="1075444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Arrow Connector 123"/>
          <p:cNvCxnSpPr/>
          <p:nvPr/>
        </p:nvCxnSpPr>
        <p:spPr>
          <a:xfrm>
            <a:off x="6706606" y="2746147"/>
            <a:ext cx="9763" cy="113392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5640924" y="3055894"/>
                <a:ext cx="10754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190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924" y="3055894"/>
                <a:ext cx="1075444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3958285" y="3465457"/>
                <a:ext cx="10754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637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nm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285" y="3465457"/>
                <a:ext cx="1075444" cy="338554"/>
              </a:xfrm>
              <a:prstGeom prst="rect">
                <a:avLst/>
              </a:prstGeom>
              <a:blipFill rotWithShape="0">
                <a:blip r:embed="rId1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5642167" y="3319232"/>
                <a:ext cx="10754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1041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nm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167" y="3319232"/>
                <a:ext cx="1075444" cy="338554"/>
              </a:xfrm>
              <a:prstGeom prst="rect">
                <a:avLst/>
              </a:prstGeom>
              <a:blipFill rotWithShape="0">
                <a:blip r:embed="rId14"/>
                <a:stretch>
                  <a:fillRect l="-568" r="-1136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TextBox 130"/>
          <p:cNvSpPr txBox="1"/>
          <p:nvPr/>
        </p:nvSpPr>
        <p:spPr>
          <a:xfrm>
            <a:off x="1524000" y="5195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mbria" panose="02040503050406030204" pitchFamily="18" charset="0"/>
              </a:rPr>
              <a:t>Electronic structure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424791" y="4474702"/>
            <a:ext cx="2149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Triplet ground state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386398" y="1727639"/>
            <a:ext cx="21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Triplet excited state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118389" y="3130196"/>
            <a:ext cx="2873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Intermediate singlet states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8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25677 -0.06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30" y="-34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25677 -0.015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30" y="-78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25365 0.093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4" y="467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25278 -0.066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9" y="-333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25382 -0.012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-64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25191 0.093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87" y="469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25295 0.010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9" y="50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0.25486 0.005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3" y="25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19982 0.087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3" y="437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0.20521 0.091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458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-0.00156 -0.39653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9838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-0.00173 -0.3988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9954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-0.00069 -0.394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974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00174 -0.3988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995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00157 -0.3965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9838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00069 -0.394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39653 L 3.61111E-6 -2.59259E-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9815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39653 L -2.5E-6 -2.59259E-6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9815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39884 L -2.5E-6 1.85185E-6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9815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3949 L -1.94444E-6 4.07407E-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769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39884 L 0.1467 -0.2652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13" y="6667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3949 L 0.18403 -0.20926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7 -0.26527 L 0.1493 -0.08426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905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03 -0.20926 L 0.1849 -0.02801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000"/>
                            </p:stCondLst>
                            <p:childTnLst>
                              <p:par>
                                <p:cTn id="172" presetID="42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524 -0.08426 L 0.00052 0.10463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9537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4896 -0.02801 L -0.02743 0.16088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5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7" presetID="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3" grpId="0"/>
      <p:bldP spid="34" grpId="0"/>
      <p:bldP spid="41" grpId="0"/>
      <p:bldP spid="42" grpId="0"/>
      <p:bldP spid="43" grpId="0"/>
      <p:bldP spid="44" grpId="0"/>
      <p:bldP spid="45" grpId="0"/>
      <p:bldP spid="46" grpId="0"/>
      <p:bldP spid="22" grpId="0" animBg="1"/>
      <p:bldP spid="6" grpId="0" animBg="1"/>
      <p:bldP spid="6" grpId="1" animBg="1"/>
      <p:bldP spid="6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63" grpId="0"/>
      <p:bldP spid="65" grpId="0" animBg="1"/>
      <p:bldP spid="65" grpId="1" animBg="1"/>
      <p:bldP spid="65" grpId="2" animBg="1"/>
      <p:bldP spid="64" grpId="0" animBg="1"/>
      <p:bldP spid="64" grpId="1" animBg="1"/>
      <p:bldP spid="64" grpId="2" animBg="1"/>
      <p:bldP spid="64" grpId="3" animBg="1"/>
      <p:bldP spid="64" grpId="4" animBg="1"/>
      <p:bldP spid="64" grpId="5" animBg="1"/>
      <p:bldP spid="66" grpId="0" animBg="1"/>
      <p:bldP spid="66" grpId="1" animBg="1"/>
      <p:bldP spid="66" grpId="2" animBg="1"/>
      <p:bldP spid="66" grpId="3" animBg="1"/>
      <p:bldP spid="66" grpId="4" animBg="1"/>
      <p:bldP spid="66" grpId="5" animBg="1"/>
      <p:bldP spid="117" grpId="0"/>
      <p:bldP spid="118" grpId="0"/>
      <p:bldP spid="123" grpId="0"/>
      <p:bldP spid="125" grpId="0"/>
      <p:bldP spid="129" grpId="0"/>
      <p:bldP spid="130" grpId="0"/>
      <p:bldP spid="132" grpId="0"/>
      <p:bldP spid="133" grpId="0"/>
      <p:bldP spid="1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7008503" y="5307440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08503" y="4574076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66261" y="3599072"/>
                <a:ext cx="951158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-1</a:t>
                </a:r>
              </a:p>
              <a:p>
                <a:pPr algn="ctr"/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0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261" y="3599072"/>
                <a:ext cx="951158" cy="1938992"/>
              </a:xfrm>
              <a:prstGeom prst="rect">
                <a:avLst/>
              </a:prstGeom>
              <a:blipFill rotWithShape="0">
                <a:blip r:embed="rId2"/>
                <a:stretch>
                  <a:fillRect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52883" y="880193"/>
                <a:ext cx="951158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-1</a:t>
                </a:r>
              </a:p>
              <a:p>
                <a:pPr algn="ctr"/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0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883" y="880193"/>
                <a:ext cx="951158" cy="1938992"/>
              </a:xfrm>
              <a:prstGeom prst="rect">
                <a:avLst/>
              </a:prstGeom>
              <a:blipFill rotWithShape="0">
                <a:blip r:embed="rId3"/>
                <a:stretch>
                  <a:fillRect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59356" y="4434156"/>
                <a:ext cx="1032526" cy="518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370" y="4434155"/>
                <a:ext cx="1016497" cy="51815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67695" y="1684384"/>
                <a:ext cx="898772" cy="518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710" y="1684383"/>
                <a:ext cx="882742" cy="51815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8664687" y="2770179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664687" y="4011296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112683" y="2511486"/>
                <a:ext cx="892167" cy="517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697" y="2511486"/>
                <a:ext cx="876137" cy="5173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108840" y="3752603"/>
                <a:ext cx="1018805" cy="517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854" y="3752603"/>
                <a:ext cx="1002775" cy="5173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V="1">
            <a:off x="6864487" y="986961"/>
            <a:ext cx="0" cy="399876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049998" y="2599395"/>
            <a:ext cx="0" cy="2689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367685" y="2609786"/>
            <a:ext cx="3989" cy="26509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659034" y="2616683"/>
            <a:ext cx="10885" cy="26275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728583" y="1943461"/>
            <a:ext cx="1296144" cy="82671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725623" y="4011296"/>
            <a:ext cx="1299104" cy="129614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185892" y="4665502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2.87 GHz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58321" y="2991697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637 nm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63579" y="2882105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532 nm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234060" y="1908461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&lt;2 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22170" y="959390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10 ns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168744" y="3209917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300ns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9024727" y="2787160"/>
            <a:ext cx="0" cy="122413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008503" y="4206347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84501" y="2587906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84501" y="1854542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984501" y="1486813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ight Brace 21"/>
          <p:cNvSpPr/>
          <p:nvPr/>
        </p:nvSpPr>
        <p:spPr>
          <a:xfrm>
            <a:off x="7900176" y="4406021"/>
            <a:ext cx="212450" cy="882758"/>
          </a:xfrm>
          <a:prstGeom prst="rightBrace">
            <a:avLst>
              <a:gd name="adj1" fmla="val 8333"/>
              <a:gd name="adj2" fmla="val 56342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63283" y="5196658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" t="11046" b="10492"/>
          <a:stretch/>
        </p:blipFill>
        <p:spPr>
          <a:xfrm>
            <a:off x="2219028" y="323611"/>
            <a:ext cx="1406334" cy="1163202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696060" y="69552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1.</a:t>
            </a:r>
          </a:p>
        </p:txBody>
      </p:sp>
      <p:sp>
        <p:nvSpPr>
          <p:cNvPr id="65" name="Oval 64"/>
          <p:cNvSpPr/>
          <p:nvPr/>
        </p:nvSpPr>
        <p:spPr>
          <a:xfrm>
            <a:off x="7418821" y="5196658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393392" y="449920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397079" y="4113537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5" t="19091" b="20000"/>
          <a:stretch/>
        </p:blipFill>
        <p:spPr>
          <a:xfrm>
            <a:off x="2219028" y="1869142"/>
            <a:ext cx="1408732" cy="131797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674357" y="241782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2.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24001" y="5719694"/>
            <a:ext cx="9114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</a:rPr>
              <a:t>Maximum photoluminescence - polarization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6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00156 -0.3965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98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00174 -0.3988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99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00156 -0.3965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983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00069 -0.3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39653 L -4.44444E-6 4.07407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981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39653 L -3.33333E-6 4.07407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981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39884 L 0.1467 -0.2652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13" y="666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3949 L 0.18403 -0.20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928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7 -0.26527 L 0.1493 -0.0842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905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03 -0.20926 L 0.1849 -0.0280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42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524 -0.08426 L 0.00052 0.104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944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4896 -0.02801 L -0.02743 0.1608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9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00156 -0.3965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993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00156 -0.3965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39653 L 1.13516E-16 -3.7037E-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986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39653 L -3.33333E-6 4.07407E-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981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6" grpId="0" animBg="1"/>
      <p:bldP spid="6" grpId="1" animBg="1"/>
      <p:bldP spid="6" grpId="2" animBg="1"/>
      <p:bldP spid="6" grpId="3" animBg="1"/>
      <p:bldP spid="6" grpId="4" animBg="1"/>
      <p:bldP spid="65" grpId="0" animBg="1"/>
      <p:bldP spid="65" grpId="1" animBg="1"/>
      <p:bldP spid="65" grpId="2" animBg="1"/>
      <p:bldP spid="65" grpId="3" animBg="1"/>
      <p:bldP spid="65" grpId="4" animBg="1"/>
      <p:bldP spid="64" grpId="0" animBg="1"/>
      <p:bldP spid="64" grpId="1" animBg="1"/>
      <p:bldP spid="64" grpId="2" animBg="1"/>
      <p:bldP spid="64" grpId="3" animBg="1"/>
      <p:bldP spid="64" grpId="4" animBg="1"/>
      <p:bldP spid="66" grpId="0" animBg="1"/>
      <p:bldP spid="66" grpId="1" animBg="1"/>
      <p:bldP spid="66" grpId="2" animBg="1"/>
      <p:bldP spid="66" grpId="3" animBg="1"/>
      <p:bldP spid="66" grpId="4" animBg="1"/>
      <p:bldP spid="5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7008503" y="5307440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08503" y="4574076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66261" y="3599072"/>
                <a:ext cx="951158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-1</a:t>
                </a:r>
              </a:p>
              <a:p>
                <a:pPr algn="ctr"/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0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261" y="3599072"/>
                <a:ext cx="951158" cy="1938992"/>
              </a:xfrm>
              <a:prstGeom prst="rect">
                <a:avLst/>
              </a:prstGeom>
              <a:blipFill rotWithShape="0">
                <a:blip r:embed="rId2"/>
                <a:stretch>
                  <a:fillRect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52883" y="880193"/>
                <a:ext cx="951158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-1</a:t>
                </a:r>
              </a:p>
              <a:p>
                <a:pPr algn="ctr"/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0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883" y="880193"/>
                <a:ext cx="951158" cy="1938992"/>
              </a:xfrm>
              <a:prstGeom prst="rect">
                <a:avLst/>
              </a:prstGeom>
              <a:blipFill rotWithShape="0">
                <a:blip r:embed="rId3"/>
                <a:stretch>
                  <a:fillRect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59356" y="4434156"/>
                <a:ext cx="1032526" cy="518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370" y="4434155"/>
                <a:ext cx="1016497" cy="51815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67695" y="1684384"/>
                <a:ext cx="898772" cy="518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710" y="1684383"/>
                <a:ext cx="882742" cy="51815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8664687" y="2770179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664687" y="4011296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112683" y="2511486"/>
                <a:ext cx="892167" cy="517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697" y="2511486"/>
                <a:ext cx="876137" cy="5173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108840" y="3752603"/>
                <a:ext cx="1018805" cy="517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854" y="3752603"/>
                <a:ext cx="1002775" cy="5173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8185892" y="4665502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2.87 GHz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7008503" y="4206347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84501" y="2587906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84501" y="1854542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984501" y="1486813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ight Brace 21"/>
          <p:cNvSpPr/>
          <p:nvPr/>
        </p:nvSpPr>
        <p:spPr>
          <a:xfrm>
            <a:off x="7900176" y="4406021"/>
            <a:ext cx="212450" cy="882758"/>
          </a:xfrm>
          <a:prstGeom prst="rightBrace">
            <a:avLst>
              <a:gd name="adj1" fmla="val 8333"/>
              <a:gd name="adj2" fmla="val 56342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" t="11046" b="10492"/>
          <a:stretch/>
        </p:blipFill>
        <p:spPr>
          <a:xfrm>
            <a:off x="2219028" y="323611"/>
            <a:ext cx="1406334" cy="1163202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696060" y="69552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1.</a:t>
            </a:r>
          </a:p>
        </p:txBody>
      </p:sp>
      <p:sp>
        <p:nvSpPr>
          <p:cNvPr id="64" name="Oval 63"/>
          <p:cNvSpPr/>
          <p:nvPr/>
        </p:nvSpPr>
        <p:spPr>
          <a:xfrm>
            <a:off x="7456245" y="5219824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089012" y="5213921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5" t="19091" b="20000"/>
          <a:stretch/>
        </p:blipFill>
        <p:spPr>
          <a:xfrm>
            <a:off x="2219028" y="1869142"/>
            <a:ext cx="1408732" cy="131797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674357" y="241782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2.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025" y="3671581"/>
            <a:ext cx="1848217" cy="110893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696060" y="404138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3.</a:t>
            </a:r>
          </a:p>
        </p:txBody>
      </p:sp>
      <p:sp>
        <p:nvSpPr>
          <p:cNvPr id="6" name="Oval 5"/>
          <p:cNvSpPr/>
          <p:nvPr/>
        </p:nvSpPr>
        <p:spPr>
          <a:xfrm>
            <a:off x="6999373" y="512744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366866" y="512392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11801" y="4728484"/>
                <a:ext cx="179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MW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87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GHz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01" y="4728484"/>
                <a:ext cx="1799660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43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0.0224 -0.159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-800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-0.01771 -0.107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537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50" grpId="0"/>
      <p:bldP spid="6" grpId="0" animBg="1"/>
      <p:bldP spid="65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7008503" y="5307440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08503" y="4574076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66261" y="3599072"/>
                <a:ext cx="951158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-1</a:t>
                </a:r>
              </a:p>
              <a:p>
                <a:pPr algn="ctr"/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0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261" y="3599072"/>
                <a:ext cx="951158" cy="1938992"/>
              </a:xfrm>
              <a:prstGeom prst="rect">
                <a:avLst/>
              </a:prstGeom>
              <a:blipFill rotWithShape="0">
                <a:blip r:embed="rId2"/>
                <a:stretch>
                  <a:fillRect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52883" y="880193"/>
                <a:ext cx="951158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-1</a:t>
                </a:r>
              </a:p>
              <a:p>
                <a:pPr algn="ctr"/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0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883" y="880193"/>
                <a:ext cx="951158" cy="1938992"/>
              </a:xfrm>
              <a:prstGeom prst="rect">
                <a:avLst/>
              </a:prstGeom>
              <a:blipFill rotWithShape="0">
                <a:blip r:embed="rId3"/>
                <a:stretch>
                  <a:fillRect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59356" y="4434156"/>
                <a:ext cx="1032526" cy="518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370" y="4434155"/>
                <a:ext cx="1016497" cy="51815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67695" y="1684384"/>
                <a:ext cx="898772" cy="518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710" y="1684383"/>
                <a:ext cx="882742" cy="51815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8664687" y="2770179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664687" y="4011296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112683" y="2511486"/>
                <a:ext cx="892167" cy="517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697" y="2511486"/>
                <a:ext cx="876137" cy="5173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108840" y="3752603"/>
                <a:ext cx="1018805" cy="517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854" y="3752603"/>
                <a:ext cx="1002775" cy="5173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V="1">
            <a:off x="6864487" y="986961"/>
            <a:ext cx="0" cy="399876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049998" y="2599395"/>
            <a:ext cx="0" cy="2689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659034" y="2616683"/>
            <a:ext cx="10885" cy="26275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728583" y="1943461"/>
            <a:ext cx="1296144" cy="82671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725623" y="4011296"/>
            <a:ext cx="1299104" cy="129614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185892" y="4665502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2.87 GHz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58321" y="2991697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637 nm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63579" y="2882105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532 nm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234060" y="1908461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&lt;2 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22170" y="959390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10 ns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168744" y="3209917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300ns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9024727" y="2787160"/>
            <a:ext cx="0" cy="122413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008503" y="4206347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84501" y="2587906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84501" y="1854542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984501" y="1486813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ight Brace 21"/>
          <p:cNvSpPr/>
          <p:nvPr/>
        </p:nvSpPr>
        <p:spPr>
          <a:xfrm>
            <a:off x="7900176" y="4406021"/>
            <a:ext cx="212450" cy="882758"/>
          </a:xfrm>
          <a:prstGeom prst="rightBrace">
            <a:avLst>
              <a:gd name="adj1" fmla="val 8333"/>
              <a:gd name="adj2" fmla="val 56342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" t="11046" b="10492"/>
          <a:stretch/>
        </p:blipFill>
        <p:spPr>
          <a:xfrm>
            <a:off x="2219028" y="323611"/>
            <a:ext cx="1406334" cy="1163202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696060" y="69552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1.</a:t>
            </a:r>
          </a:p>
        </p:txBody>
      </p:sp>
      <p:sp>
        <p:nvSpPr>
          <p:cNvPr id="64" name="Oval 63"/>
          <p:cNvSpPr/>
          <p:nvPr/>
        </p:nvSpPr>
        <p:spPr>
          <a:xfrm>
            <a:off x="7307079" y="4502958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307079" y="4111867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5" t="19091" b="20000"/>
          <a:stretch/>
        </p:blipFill>
        <p:spPr>
          <a:xfrm>
            <a:off x="2219028" y="1869142"/>
            <a:ext cx="1408732" cy="131797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674357" y="241782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2.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025" y="3671581"/>
            <a:ext cx="1848217" cy="110893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696060" y="404138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3.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11875" y="5719694"/>
            <a:ext cx="5126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Decrease in photoluminescence</a:t>
            </a:r>
          </a:p>
        </p:txBody>
      </p:sp>
      <p:sp>
        <p:nvSpPr>
          <p:cNvPr id="6" name="Oval 5"/>
          <p:cNvSpPr/>
          <p:nvPr/>
        </p:nvSpPr>
        <p:spPr>
          <a:xfrm>
            <a:off x="7063283" y="5196658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418821" y="5196658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3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00156 -0.3965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98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00174 -0.398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99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00156 -0.3965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983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007 -0.3949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39653 L -4.44444E-6 4.07407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981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39653 L -3.33333E-6 4.07407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981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39885 L 0.1467 -0.2652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13" y="666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39491 L 0.18403 -0.20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928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7 -0.26528 L 0.1493 -0.0842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905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03 -0.20926 L 0.18489 -0.0280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42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524 -0.08426 L 0.01615 0.1062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988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4896 -0.02801 L -0.02274 0.1631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64" grpId="0" animBg="1"/>
      <p:bldP spid="64" grpId="1" animBg="1"/>
      <p:bldP spid="64" grpId="2" animBg="1"/>
      <p:bldP spid="64" grpId="3" animBg="1"/>
      <p:bldP spid="64" grpId="4" animBg="1"/>
      <p:bldP spid="66" grpId="0" animBg="1"/>
      <p:bldP spid="66" grpId="1" animBg="1"/>
      <p:bldP spid="66" grpId="2" animBg="1"/>
      <p:bldP spid="66" grpId="3" animBg="1"/>
      <p:bldP spid="66" grpId="4" animBg="1"/>
      <p:bldP spid="53" grpId="0"/>
      <p:bldP spid="6" grpId="0" animBg="1"/>
      <p:bldP spid="6" grpId="1" animBg="1"/>
      <p:bldP spid="6" grpId="2" animBg="1"/>
      <p:bldP spid="65" grpId="0" animBg="1"/>
      <p:bldP spid="65" grpId="1" animBg="1"/>
      <p:bldP spid="6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u="sng" dirty="0"/>
              <a:t>Motivation</a:t>
            </a:r>
            <a:r>
              <a:rPr lang="en-US" dirty="0"/>
              <a:t> – quantum circuits with long coherence times and rapid quantum state manipulation.</a:t>
            </a:r>
          </a:p>
          <a:p>
            <a:pPr>
              <a:lnSpc>
                <a:spcPct val="150000"/>
              </a:lnSpc>
            </a:pPr>
            <a:r>
              <a:rPr lang="en-US" dirty="0"/>
              <a:t>“Hybrid” quantum system combining:</a:t>
            </a:r>
            <a:br>
              <a:rPr lang="en-US" dirty="0"/>
            </a:br>
            <a:r>
              <a:rPr lang="en-US" b="1" dirty="0"/>
              <a:t>Natural quantum system </a:t>
            </a:r>
            <a:r>
              <a:rPr lang="en-US" dirty="0"/>
              <a:t>– atoms, photons, spins. Natural decoupling from environmental noise → long coherence times.</a:t>
            </a:r>
            <a:br>
              <a:rPr lang="en-US" dirty="0"/>
            </a:br>
            <a:r>
              <a:rPr lang="en-US" b="1" dirty="0"/>
              <a:t>Artificial quantum system</a:t>
            </a:r>
            <a:r>
              <a:rPr lang="en-US" dirty="0"/>
              <a:t> – superconducting qubits. Strong coupling to EM fields, fast quantum gating, short coherence times.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6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- NV center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27" y="1878926"/>
            <a:ext cx="3581400" cy="28934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76845" y="4015947"/>
                <a:ext cx="29515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845" y="4015947"/>
                <a:ext cx="2951545" cy="338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8806783" y="4983163"/>
            <a:ext cx="1419888" cy="1727407"/>
            <a:chOff x="542733" y="1898971"/>
            <a:chExt cx="2979587" cy="3278903"/>
          </a:xfrm>
        </p:grpSpPr>
        <p:grpSp>
          <p:nvGrpSpPr>
            <p:cNvPr id="14" name="Group 13"/>
            <p:cNvGrpSpPr/>
            <p:nvPr/>
          </p:nvGrpSpPr>
          <p:grpSpPr>
            <a:xfrm>
              <a:off x="542733" y="1898971"/>
              <a:ext cx="2979587" cy="3278903"/>
              <a:chOff x="542733" y="1898971"/>
              <a:chExt cx="2979587" cy="327890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265" t="11913" r="25201" b="13572"/>
              <a:stretch/>
            </p:blipFill>
            <p:spPr>
              <a:xfrm>
                <a:off x="542733" y="1898971"/>
                <a:ext cx="2929670" cy="2725275"/>
              </a:xfrm>
              <a:prstGeom prst="rect">
                <a:avLst/>
              </a:prstGeom>
            </p:spPr>
          </p:pic>
          <p:cxnSp>
            <p:nvCxnSpPr>
              <p:cNvPr id="6" name="Straight Arrow Connector 5"/>
              <p:cNvCxnSpPr/>
              <p:nvPr/>
            </p:nvCxnSpPr>
            <p:spPr>
              <a:xfrm>
                <a:off x="796482" y="3217922"/>
                <a:ext cx="250013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570775" y="4642225"/>
                    <a:ext cx="2951545" cy="5356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=(</m:t>
                          </m:r>
                          <m:func>
                            <m:func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1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1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775" y="4642225"/>
                    <a:ext cx="2951545" cy="53564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65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" name="TextBox 8"/>
            <p:cNvSpPr txBox="1"/>
            <p:nvPr/>
          </p:nvSpPr>
          <p:spPr>
            <a:xfrm>
              <a:off x="1734630" y="2812430"/>
              <a:ext cx="373487" cy="52579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200" dirty="0"/>
                <a:t>V</a:t>
              </a:r>
              <a:endParaRPr lang="he-IL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3604" y="2150624"/>
              <a:ext cx="373487" cy="52579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</a:t>
              </a:r>
              <a:endParaRPr lang="he-IL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43177" y="2004695"/>
              <a:ext cx="373487" cy="52579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N</a:t>
              </a:r>
              <a:endParaRPr lang="he-IL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88912" y="3647989"/>
              <a:ext cx="373487" cy="52579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</a:t>
              </a:r>
              <a:endParaRPr lang="he-IL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79789" y="4040911"/>
              <a:ext cx="373487" cy="52579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</a:t>
              </a:r>
              <a:endParaRPr lang="he-IL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485" y="1873693"/>
            <a:ext cx="4056651" cy="2898704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590776" y="4743455"/>
            <a:ext cx="5658094" cy="47941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600" dirty="0"/>
              <a:t>Optically detected magnetic resonance (ODMR)</a:t>
            </a:r>
          </a:p>
        </p:txBody>
      </p:sp>
      <p:cxnSp>
        <p:nvCxnSpPr>
          <p:cNvPr id="21" name="Straight Arrow Connector 20"/>
          <p:cNvCxnSpPr>
            <a:stCxn id="17" idx="3"/>
            <a:endCxn id="5" idx="1"/>
          </p:cNvCxnSpPr>
          <p:nvPr/>
        </p:nvCxnSpPr>
        <p:spPr>
          <a:xfrm>
            <a:off x="6362136" y="3323045"/>
            <a:ext cx="1363891" cy="2617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6362136" y="2833657"/>
            <a:ext cx="1363892" cy="479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Wingdings 3" charset="2"/>
              <a:buNone/>
            </a:pPr>
            <a:r>
              <a:rPr lang="en-US" sz="1600" dirty="0"/>
              <a:t>B 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98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2133600"/>
                <a:ext cx="8915400" cy="490380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Coupling strength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of a single atom to one EM mode is too weak for coherent exchange of quantum information.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Coupling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atoms → enhancement of coupling constant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dirty="0"/>
                  <a:t> → possible to reach strong coupling regime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– resonator damping rate.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– emitter (atom) damping rate.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u="sng" dirty="0"/>
                  <a:t>Proposal</a:t>
                </a:r>
                <a:r>
                  <a:rPr lang="en-US" dirty="0"/>
                  <a:t> – ensemble of nitrogen-vacancy (NV) defects in diamond.</a:t>
                </a:r>
                <a:br>
                  <a:rPr lang="en-US" dirty="0"/>
                </a:br>
                <a:r>
                  <a:rPr lang="en-US" dirty="0"/>
                  <a:t>Single NV-center coupled to a superconducting resonator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NV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Hz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Resonator linewidth reachable in cavity QED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MHz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Ensemble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/>
                  <a:t> NV centers is needed.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133600"/>
                <a:ext cx="8915400" cy="4903808"/>
              </a:xfrm>
              <a:blipFill>
                <a:blip r:embed="rId2"/>
                <a:stretch>
                  <a:fillRect l="-479" r="-5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תצוגת שקופית 4">
                <a:extLst>
                  <a:ext uri="{FF2B5EF4-FFF2-40B4-BE49-F238E27FC236}">
                    <a16:creationId xmlns:a16="http://schemas.microsoft.com/office/drawing/2014/main" id="{0DCC598E-2BA9-4729-876C-0766134DBD0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78796215"/>
                  </p:ext>
                </p:extLst>
              </p:nvPr>
            </p:nvGraphicFramePr>
            <p:xfrm>
              <a:off x="8625392" y="294431"/>
              <a:ext cx="3048000" cy="1714500"/>
            </p:xfrm>
            <a:graphic>
              <a:graphicData uri="http://schemas.microsoft.com/office/powerpoint/2016/slidezoom">
                <pslz:sldZm>
                  <pslz:sldZmObj sldId="273" cId="2880262214">
                    <pslz:zmPr id="{FCEDFE9F-7527-4337-8218-1A82F0CE8952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תצוגת שקופית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xmlns="" id="{0DCC598E-2BA9-4729-876C-0766134DBD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25392" y="294431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4510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954487"/>
                <a:ext cx="8915400" cy="490380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Coupling strength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of a single atom to one EM mode is too weak for coherent exchange of quantum information.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Coupling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atoms → enhancement of coupling constant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dirty="0"/>
                  <a:t> → possible to reach strong coupling regime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𝜅𝛾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– resonator damping rate.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– emitter (atom) damping rate.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u="sng" dirty="0"/>
                  <a:t>Proposal</a:t>
                </a:r>
                <a:r>
                  <a:rPr lang="en-US" dirty="0"/>
                  <a:t> – ensemble of nitrogen-vacancy (NV) defects in diamond.</a:t>
                </a:r>
                <a:br>
                  <a:rPr lang="en-US" dirty="0"/>
                </a:br>
                <a:r>
                  <a:rPr lang="en-US" dirty="0"/>
                  <a:t>Single NV-center coupled to a superconducting resonator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NV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Hz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Resonator linewidth reachable in cavity QED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MHz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Ensemble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/>
                  <a:t> NV centers is needed.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954487"/>
                <a:ext cx="8915400" cy="4903808"/>
              </a:xfrm>
              <a:blipFill rotWithShape="0">
                <a:blip r:embed="rId2"/>
                <a:stretch>
                  <a:fillRect l="-479" r="-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3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- NV center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The Nitrogen-Vacancy (NV) center is a point defect in diamond.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It consists of a substitutional nitrogen atom combined with a vacancy</a:t>
                </a:r>
                <a:br>
                  <a:rPr lang="en-US" dirty="0"/>
                </a:br>
                <a:r>
                  <a:rPr lang="en-US" dirty="0"/>
                  <a:t>in one of the nearest neighboring sites of the diamond crystal.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Long coherence times: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ms</m:t>
                    </m:r>
                  </m:oMath>
                </a14:m>
                <a:r>
                  <a:rPr lang="en-US" dirty="0"/>
                  <a:t> in room temperature,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 in low temperatures.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can reach hundreds of </a:t>
                </a:r>
                <a:r>
                  <a:rPr lang="en-US" dirty="0" err="1"/>
                  <a:t>ms</a:t>
                </a:r>
                <a:r>
                  <a:rPr lang="en-US" dirty="0"/>
                  <a:t> in low temperatures.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9757048" y="4266156"/>
            <a:ext cx="2270078" cy="2392831"/>
            <a:chOff x="804332" y="1859105"/>
            <a:chExt cx="3377143" cy="374540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r="56925" b="6917"/>
            <a:stretch/>
          </p:blipFill>
          <p:spPr>
            <a:xfrm>
              <a:off x="804332" y="1859105"/>
              <a:ext cx="3377143" cy="37454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119085" y="5145723"/>
              <a:ext cx="457200" cy="45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784044" y="5158013"/>
            <a:ext cx="1566202" cy="1468315"/>
            <a:chOff x="280182" y="2711862"/>
            <a:chExt cx="1566202" cy="146831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73" t="13161" r="29904" b="24576"/>
            <a:stretch/>
          </p:blipFill>
          <p:spPr>
            <a:xfrm>
              <a:off x="280182" y="2711862"/>
              <a:ext cx="1566202" cy="146831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14044" y="2721342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6410" y="3371418"/>
              <a:ext cx="356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</p:grpSp>
      <p:pic>
        <p:nvPicPr>
          <p:cNvPr id="1026" name="Picture 2" descr="SC Plate Type Ib 3.0x3.0mm, 0.30mm thick, , P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7" t="29772" r="21329" b="25265"/>
          <a:stretch/>
        </p:blipFill>
        <p:spPr bwMode="auto">
          <a:xfrm>
            <a:off x="8762453" y="348430"/>
            <a:ext cx="1407095" cy="115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7EFD4B-15E0-4FA5-8734-FDF2ED563F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3" t="18007" r="9513" b="44545"/>
          <a:stretch/>
        </p:blipFill>
        <p:spPr>
          <a:xfrm>
            <a:off x="10189911" y="476848"/>
            <a:ext cx="1332440" cy="98699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3084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- NV center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2589212" y="2133600"/>
                <a:ext cx="8915400" cy="3212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Hamiltonian for the ground triplet of the NV-center: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28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GHz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;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87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GHz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  ; 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MH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		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endParaRPr lang="en-US" i="1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Content Placeholder 1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133600"/>
                <a:ext cx="8915400" cy="3212161"/>
              </a:xfrm>
              <a:prstGeom prst="rect">
                <a:avLst/>
              </a:prstGeom>
              <a:blipFill>
                <a:blip r:embed="rId2"/>
                <a:stretch>
                  <a:fillRect l="-4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358509" y="4126078"/>
                <a:ext cx="53892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509" y="4126078"/>
                <a:ext cx="53892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41178" y="5581937"/>
                <a:ext cx="19589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he-IL" sz="1600" i="1">
                        <a:latin typeface="Cambria Math" panose="02040503050406030204" pitchFamily="18" charset="0"/>
                      </a:rPr>
                      <m:t>100</m:t>
                    </m:r>
                    <m:r>
                      <a:rPr lang="he-IL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e-IL" sz="160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178" y="5581937"/>
                <a:ext cx="1958949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81098" y="5581937"/>
                <a:ext cx="16664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he-IL" sz="1600" i="1">
                        <a:latin typeface="Cambria Math" panose="02040503050406030204" pitchFamily="18" charset="0"/>
                      </a:rPr>
                      <m:t>00</m:t>
                    </m:r>
                    <m:r>
                      <a:rPr lang="he-IL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e-IL" sz="160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1600" dirty="0"/>
                  <a:t>  ,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098" y="5581937"/>
                <a:ext cx="1666478" cy="338554"/>
              </a:xfrm>
              <a:prstGeom prst="rect">
                <a:avLst/>
              </a:prstGeom>
              <a:blipFill rotWithShape="0">
                <a:blip r:embed="rId5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434019" y="5574361"/>
                <a:ext cx="1635617" cy="35339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019" y="5574361"/>
                <a:ext cx="1635617" cy="353390"/>
              </a:xfrm>
              <a:prstGeom prst="rect">
                <a:avLst/>
              </a:prstGeom>
              <a:blipFill rotWithShape="0">
                <a:blip r:embed="rId6"/>
                <a:stretch>
                  <a:fillRect b="-163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8883570" y="1527859"/>
            <a:ext cx="2696901" cy="2738026"/>
            <a:chOff x="4638497" y="2040572"/>
            <a:chExt cx="4157066" cy="4022725"/>
          </a:xfrm>
        </p:grpSpPr>
        <p:pic>
          <p:nvPicPr>
            <p:cNvPr id="23" name="Content Placeholder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41"/>
            <a:stretch/>
          </p:blipFill>
          <p:spPr>
            <a:xfrm>
              <a:off x="4638497" y="2040572"/>
              <a:ext cx="4157066" cy="40227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8220074" y="5375116"/>
              <a:ext cx="457201" cy="45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1" t="24002" r="26611" b="24991"/>
          <a:stretch/>
        </p:blipFill>
        <p:spPr bwMode="auto">
          <a:xfrm>
            <a:off x="8648600" y="4265884"/>
            <a:ext cx="3345080" cy="244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6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540" y="4366132"/>
            <a:ext cx="6339460" cy="23366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716900"/>
                <a:ext cx="9602788" cy="3777622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Diamond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mm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) with NV-centers is glued on top of a half-wavelength coplanar tunable superconducting resonator.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An array of 4 SQUIDs is inserted in the resonator to allow tunable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Magnetic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NV</m:t>
                        </m:r>
                      </m:sub>
                    </m:sSub>
                  </m:oMath>
                </a14:m>
                <a:r>
                  <a:rPr lang="en-US" dirty="0"/>
                  <a:t> may be applied parallel to the diamond surface.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Setup is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mK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716900"/>
                <a:ext cx="9602788" cy="3777622"/>
              </a:xfrm>
              <a:blipFill rotWithShape="0">
                <a:blip r:embed="rId3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13506"/>
          <a:stretch/>
        </p:blipFill>
        <p:spPr>
          <a:xfrm>
            <a:off x="1745662" y="4366132"/>
            <a:ext cx="3486102" cy="122636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71467" y="5630997"/>
            <a:ext cx="2305088" cy="1087677"/>
            <a:chOff x="1965773" y="5687406"/>
            <a:chExt cx="2305088" cy="10876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5773" y="5687406"/>
              <a:ext cx="2305088" cy="1087677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t="9111" r="6161" b="-1"/>
            <a:stretch/>
          </p:blipFill>
          <p:spPr>
            <a:xfrm>
              <a:off x="1965773" y="5687406"/>
              <a:ext cx="397774" cy="323435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43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  characterization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09149" y="1763200"/>
                <a:ext cx="9882851" cy="3777622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NV-centers concentration 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/>
                  <a:t> spins inside the mode.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Cooling down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mK</m:t>
                    </m:r>
                  </m:oMath>
                </a14:m>
                <a:r>
                  <a:rPr lang="en-US" dirty="0"/>
                  <a:t> provides thermal polarization of the spins.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Full width half maximum (FWHM) linewidth of the measured electron-spin resonance (ESR) lines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MHz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9149" y="1763200"/>
                <a:ext cx="9882851" cy="3777622"/>
              </a:xfrm>
              <a:blipFill>
                <a:blip r:embed="rId2"/>
                <a:stretch>
                  <a:fillRect l="-432" r="-37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941D40B1-1222-49D6-B2FC-866DE78FE189}"/>
              </a:ext>
            </a:extLst>
          </p:cNvPr>
          <p:cNvGrpSpPr/>
          <p:nvPr/>
        </p:nvGrpSpPr>
        <p:grpSpPr>
          <a:xfrm>
            <a:off x="3272119" y="3912242"/>
            <a:ext cx="2890820" cy="2767669"/>
            <a:chOff x="3272119" y="3912242"/>
            <a:chExt cx="2890820" cy="27676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2119" y="3912242"/>
              <a:ext cx="2890820" cy="2767669"/>
            </a:xfrm>
            <a:prstGeom prst="rect">
              <a:avLst/>
            </a:prstGeom>
          </p:spPr>
        </p:pic>
        <p:sp>
          <p:nvSpPr>
            <p:cNvPr id="4" name="מלבן 3">
              <a:extLst>
                <a:ext uri="{FF2B5EF4-FFF2-40B4-BE49-F238E27FC236}">
                  <a16:creationId xmlns:a16="http://schemas.microsoft.com/office/drawing/2014/main" id="{06FDA74C-376C-4BF6-AD95-236E6BDB2448}"/>
                </a:ext>
              </a:extLst>
            </p:cNvPr>
            <p:cNvSpPr/>
            <p:nvPr/>
          </p:nvSpPr>
          <p:spPr>
            <a:xfrm>
              <a:off x="3865944" y="4103225"/>
              <a:ext cx="306729" cy="2083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0CE80D77-25C8-41F3-88DE-02CECF45EBB0}"/>
              </a:ext>
            </a:extLst>
          </p:cNvPr>
          <p:cNvGrpSpPr/>
          <p:nvPr/>
        </p:nvGrpSpPr>
        <p:grpSpPr>
          <a:xfrm>
            <a:off x="6572349" y="3912242"/>
            <a:ext cx="3037525" cy="2767669"/>
            <a:chOff x="6572349" y="3912242"/>
            <a:chExt cx="3037525" cy="27676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2349" y="3912242"/>
              <a:ext cx="3037525" cy="2767669"/>
            </a:xfrm>
            <a:prstGeom prst="rect">
              <a:avLst/>
            </a:prstGeom>
          </p:spPr>
        </p:pic>
        <p:sp>
          <p:nvSpPr>
            <p:cNvPr id="8" name="מלבן 7">
              <a:extLst>
                <a:ext uri="{FF2B5EF4-FFF2-40B4-BE49-F238E27FC236}">
                  <a16:creationId xmlns:a16="http://schemas.microsoft.com/office/drawing/2014/main" id="{030EE964-8CB7-4967-B8FC-975662801852}"/>
                </a:ext>
              </a:extLst>
            </p:cNvPr>
            <p:cNvSpPr/>
            <p:nvPr/>
          </p:nvSpPr>
          <p:spPr>
            <a:xfrm>
              <a:off x="7334491" y="3999052"/>
              <a:ext cx="333737" cy="2488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4" name="תצוגת שקופית 13">
                <a:extLst>
                  <a:ext uri="{FF2B5EF4-FFF2-40B4-BE49-F238E27FC236}">
                    <a16:creationId xmlns:a16="http://schemas.microsoft.com/office/drawing/2014/main" id="{AB2A6627-B526-4B3C-85ED-AC500705BDC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33544612"/>
                  </p:ext>
                </p:extLst>
              </p:nvPr>
            </p:nvGraphicFramePr>
            <p:xfrm>
              <a:off x="9954227" y="803852"/>
              <a:ext cx="1638055" cy="921406"/>
            </p:xfrm>
            <a:graphic>
              <a:graphicData uri="http://schemas.microsoft.com/office/powerpoint/2016/slidezoom">
                <pslz:sldZm>
                  <pslz:sldZmObj sldId="280" cId="2745105038">
                    <pslz:zmPr id="{8A1CF69D-EDFD-4896-AC9D-71728E72B6FB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38055" cy="92140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4" name="תצוגת שקופית 13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xmlns="" id="{AB2A6627-B526-4B3C-85ED-AC500705BDC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54227" y="803852"/>
                <a:ext cx="1638055" cy="92140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6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Resonator characterization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763200"/>
                <a:ext cx="8915400" cy="3777622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Resonator transmission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 is measured using network analyzer @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mK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Q-factor at main frequency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(a).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Periodic dependence on flux through SQUIDs is seen as expected (b).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Q-factor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GHz</m:t>
                    </m:r>
                  </m:oMath>
                </a14:m>
                <a:r>
                  <a:rPr lang="en-US" dirty="0"/>
                  <a:t> (NV-center frequency)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NV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, corresponding to energy damping rate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MHz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763200"/>
                <a:ext cx="8915400" cy="3777622"/>
              </a:xfrm>
              <a:blipFill rotWithShape="0">
                <a:blip r:embed="rId2"/>
                <a:stretch>
                  <a:fillRect l="-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773" y="4455801"/>
            <a:ext cx="2864779" cy="2285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378" y="4455801"/>
            <a:ext cx="2587885" cy="228993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5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Diamond-resonator – 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1" y="1763200"/>
                <a:ext cx="9524232" cy="509480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Tavis-Cummings (</a:t>
                </a:r>
                <a:r>
                  <a:rPr lang="en-US" dirty="0" err="1"/>
                  <a:t>Dicke</a:t>
                </a:r>
                <a:r>
                  <a:rPr lang="en-US" dirty="0"/>
                  <a:t> model) Hamiltonian: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/>
                  <a:t> - resonator frequency, tunable with the flux through the SQUIDs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US" dirty="0"/>
                  <a:t> - photonic annihilation and creation operators.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</m:oMath>
                </a14:m>
                <a:r>
                  <a:rPr lang="en-US" dirty="0"/>
                  <a:t> - spin annihilation and creation operators representing two ESR resonances.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NV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- NV-centers resonance frequencies.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</m:oMath>
                </a14:m>
                <a:r>
                  <a:rPr lang="en-US" dirty="0"/>
                  <a:t> - coupling constants.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1" y="1763200"/>
                <a:ext cx="9524232" cy="5094800"/>
              </a:xfrm>
              <a:blipFill rotWithShape="0">
                <a:blip r:embed="rId2"/>
                <a:stretch>
                  <a:fillRect l="-576" r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529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7603</TotalTime>
  <Words>828</Words>
  <Application>Microsoft Office PowerPoint</Application>
  <PresentationFormat>מסך רחב</PresentationFormat>
  <Paragraphs>217</Paragraphs>
  <Slides>21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21</vt:i4>
      </vt:variant>
    </vt:vector>
  </HeadingPairs>
  <TitlesOfParts>
    <vt:vector size="31" baseType="lpstr">
      <vt:lpstr>Arial</vt:lpstr>
      <vt:lpstr>Calibri</vt:lpstr>
      <vt:lpstr>Cambria</vt:lpstr>
      <vt:lpstr>Cambria Math</vt:lpstr>
      <vt:lpstr>Century Gothic</vt:lpstr>
      <vt:lpstr>Gisha</vt:lpstr>
      <vt:lpstr>Wingdings</vt:lpstr>
      <vt:lpstr>Wingdings 3</vt:lpstr>
      <vt:lpstr>Wisp</vt:lpstr>
      <vt:lpstr>1_Wisp</vt:lpstr>
      <vt:lpstr>Strong Coupling of a Spin Ensemble to a Superconducting Resonator</vt:lpstr>
      <vt:lpstr>Introduction</vt:lpstr>
      <vt:lpstr>Introduction</vt:lpstr>
      <vt:lpstr>Introduction - NV center </vt:lpstr>
      <vt:lpstr>Introduction - NV center </vt:lpstr>
      <vt:lpstr>Experimental setup</vt:lpstr>
      <vt:lpstr>Diamond  characterization</vt:lpstr>
      <vt:lpstr>Resonator characterization</vt:lpstr>
      <vt:lpstr>Diamond-resonator – the model</vt:lpstr>
      <vt:lpstr>Diamond-resonator – the model</vt:lpstr>
      <vt:lpstr>Diamond-resonator – measurements </vt:lpstr>
      <vt:lpstr>Coupling constant estimation</vt:lpstr>
      <vt:lpstr>Summary</vt:lpstr>
      <vt:lpstr>THANK YOU! </vt:lpstr>
      <vt:lpstr>Nitrogen-Vacancy defect</vt:lpstr>
      <vt:lpstr>מצגת של PowerPoint‏</vt:lpstr>
      <vt:lpstr>מצגת של PowerPoint‏</vt:lpstr>
      <vt:lpstr>מצגת של PowerPoint‏</vt:lpstr>
      <vt:lpstr>מצגת של PowerPoint‏</vt:lpstr>
      <vt:lpstr>Introduction - NV center </vt:lpstr>
      <vt:lpstr>Introduction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 Coupling of a Spin Ensemble to a Superconducting Resonator</dc:title>
  <dc:creator>Nir Alfasi</dc:creator>
  <cp:lastModifiedBy>ניר אלפסי</cp:lastModifiedBy>
  <cp:revision>80</cp:revision>
  <dcterms:created xsi:type="dcterms:W3CDTF">2017-08-01T08:37:05Z</dcterms:created>
  <dcterms:modified xsi:type="dcterms:W3CDTF">2017-08-10T11:31:33Z</dcterms:modified>
</cp:coreProperties>
</file>