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322" r:id="rId5"/>
    <p:sldId id="324" r:id="rId6"/>
    <p:sldId id="332" r:id="rId7"/>
    <p:sldId id="323" r:id="rId8"/>
    <p:sldId id="330" r:id="rId9"/>
    <p:sldId id="327" r:id="rId10"/>
    <p:sldId id="326" r:id="rId11"/>
    <p:sldId id="328" r:id="rId12"/>
    <p:sldId id="331" r:id="rId13"/>
    <p:sldId id="343" r:id="rId14"/>
    <p:sldId id="333" r:id="rId15"/>
    <p:sldId id="336" r:id="rId16"/>
    <p:sldId id="337" r:id="rId17"/>
    <p:sldId id="345" r:id="rId18"/>
    <p:sldId id="339" r:id="rId19"/>
    <p:sldId id="338" r:id="rId20"/>
    <p:sldId id="340" r:id="rId21"/>
    <p:sldId id="341" r:id="rId22"/>
    <p:sldId id="342" r:id="rId23"/>
    <p:sldId id="344" r:id="rId24"/>
    <p:sldId id="334" r:id="rId25"/>
  </p:sldIdLst>
  <p:sldSz cx="12188825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6176" autoAdjust="0"/>
  </p:normalViewPr>
  <p:slideViewPr>
    <p:cSldViewPr showGuides="1">
      <p:cViewPr varScale="1">
        <p:scale>
          <a:sx n="76" d="100"/>
          <a:sy n="76" d="100"/>
        </p:scale>
        <p:origin x="126" y="46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09-Aug-17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09-Aug-17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focus</a:t>
            </a:r>
            <a:r>
              <a:rPr lang="en-US" baseline="0" dirty="0" smtClean="0"/>
              <a:t> on why “</a:t>
            </a:r>
            <a:r>
              <a:rPr lang="en-US" baseline="0" dirty="0" err="1" smtClean="0"/>
              <a:t>semiconducturs</a:t>
            </a:r>
            <a:r>
              <a:rPr lang="en-US" baseline="0" dirty="0" smtClean="0"/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Quantum computing relies on entangled states, which are produced through</a:t>
            </a:r>
            <a:r>
              <a:rPr lang="en-US" baseline="0" dirty="0" smtClean="0"/>
              <a:t> interactions of single photons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Semiconductor QD are </a:t>
            </a:r>
            <a:r>
              <a:rPr lang="en-US" dirty="0" err="1" smtClean="0"/>
              <a:t>nano</a:t>
            </a:r>
            <a:r>
              <a:rPr lang="en-US" dirty="0" smtClean="0"/>
              <a:t>-scale structures with low band gap embedded in a high band gap layer</a:t>
            </a:r>
          </a:p>
          <a:p>
            <a:r>
              <a:rPr lang="en-US" dirty="0" smtClean="0"/>
              <a:t>The 3D confinement creates a potential well with discrete energy levels</a:t>
            </a:r>
          </a:p>
          <a:p>
            <a:r>
              <a:rPr lang="en-US" dirty="0" smtClean="0"/>
              <a:t>Since grown in fabrication can be a part of a semiconductor quantum computing circuit</a:t>
            </a:r>
          </a:p>
          <a:p>
            <a:r>
              <a:rPr lang="en-US" dirty="0" smtClean="0"/>
              <a:t>The fabrication method is based on self assembly and highly random</a:t>
            </a:r>
          </a:p>
          <a:p>
            <a:r>
              <a:rPr lang="en-US" dirty="0" err="1" smtClean="0"/>
              <a:t>Microcavity</a:t>
            </a:r>
            <a:r>
              <a:rPr lang="en-US" dirty="0" smtClean="0"/>
              <a:t> improves coupling efficiency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photons to be indistinguishable they need to have the same polarization,</a:t>
            </a:r>
            <a:r>
              <a:rPr lang="en-US" baseline="0" dirty="0" smtClean="0"/>
              <a:t> frequency and </a:t>
            </a:r>
            <a:r>
              <a:rPr lang="en-US" dirty="0" smtClean="0"/>
              <a:t>spatial mode (k vector)</a:t>
            </a:r>
          </a:p>
          <a:p>
            <a:r>
              <a:rPr lang="en-US" dirty="0" smtClean="0"/>
              <a:t>While any Two Level System can ideally be a single photon source one still needs to control the mode of the photon</a:t>
            </a:r>
          </a:p>
          <a:p>
            <a:r>
              <a:rPr lang="en-US" dirty="0" smtClean="0"/>
              <a:t>As we’ve seen in the </a:t>
            </a:r>
            <a:r>
              <a:rPr lang="en-US" dirty="0" err="1" smtClean="0"/>
              <a:t>cource</a:t>
            </a:r>
            <a:r>
              <a:rPr lang="en-US" dirty="0" smtClean="0"/>
              <a:t>, decreasing the mode volume is necessary to achieve high coupling efficiency</a:t>
            </a:r>
          </a:p>
          <a:p>
            <a:r>
              <a:rPr lang="en-US" dirty="0" smtClean="0"/>
              <a:t>The QD is sandwiched in the cavity between DBR mirrors to select resonance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6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R=T</a:t>
            </a:r>
          </a:p>
          <a:p>
            <a:r>
              <a:rPr lang="en-US" dirty="0" smtClean="0"/>
              <a:t>True ONLY for number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4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Coherent refers to a quantum field in a coherent state – displacement operator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True ONLY for number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70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HBT – removing</a:t>
            </a:r>
            <a:r>
              <a:rPr lang="en-US" baseline="0" dirty="0" smtClean="0"/>
              <a:t> arm reduces efficiency by 1/2</a:t>
            </a:r>
            <a:endParaRPr lang="en-US" dirty="0" smtClean="0"/>
          </a:p>
          <a:p>
            <a:r>
              <a:rPr lang="en-US" dirty="0" smtClean="0"/>
              <a:t>Single photon / Single spontaneous emission is a limiting condition for HOM</a:t>
            </a:r>
          </a:p>
          <a:p>
            <a:r>
              <a:rPr lang="en-US" dirty="0" smtClean="0"/>
              <a:t>Correlation calculated as histogram of delay</a:t>
            </a:r>
            <a:r>
              <a:rPr lang="en-US" baseline="0" dirty="0" smtClean="0"/>
              <a:t> between binary detections – 53 </a:t>
            </a:r>
            <a:r>
              <a:rPr lang="en-US" baseline="0" dirty="0" err="1" smtClean="0"/>
              <a:t>ps</a:t>
            </a:r>
            <a:r>
              <a:rPr lang="en-US" baseline="0" dirty="0" smtClean="0"/>
              <a:t> resolution</a:t>
            </a:r>
            <a:endParaRPr lang="en-US" dirty="0" smtClean="0"/>
          </a:p>
          <a:p>
            <a:r>
              <a:rPr lang="en-US" dirty="0" smtClean="0"/>
              <a:t>HOM event occurs only when first photon goes in long</a:t>
            </a:r>
            <a:r>
              <a:rPr lang="en-US" baseline="0" dirty="0" smtClean="0"/>
              <a:t> arm and second photon goes in short arm</a:t>
            </a:r>
            <a:endParaRPr lang="en-US" dirty="0" smtClean="0"/>
          </a:p>
          <a:p>
            <a:r>
              <a:rPr lang="en-US" dirty="0" smtClean="0"/>
              <a:t>Hong-</a:t>
            </a:r>
            <a:r>
              <a:rPr lang="en-US" dirty="0" err="1" smtClean="0"/>
              <a:t>Ou</a:t>
            </a:r>
            <a:r>
              <a:rPr lang="en-US" dirty="0" smtClean="0"/>
              <a:t>-Mandel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5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 The single-photon source. a, Pillar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microcavity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structures containing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quantum dots in a one-wavelength-thick GaAs spacer, sandwiched between distributed-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Bragg-reflector (DBR) mirrors, grown by molecular-beam epitaxy. The DBR mirrors were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constructed by stacking quarter-wavelength-thick GaAs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layers on top of each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other. There are 12 DBR pairs above, and 30 DBR pairs below, the spacer. Pillars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diameters ranging from 0.3 to 5 mm and heights of 5 mm were fabricated in a random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distribution by chemically assisted ion beam etching (CAIBE)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Arþ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ions and Cl2 gas,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sapphire dust particles as etch masks. Owing to the irregular shapes of the pillars,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fundamental mode is typically polarization-nondegenerate. b, Photon correlation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histogram of emission from quantum dot 2 under pulsed, resonant excitation, obtained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Hanbury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Brown and Twiss-type set-up. The emission was split into two paths by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beam splitter, each path leading to a photon counter. A histogram was generated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 delay t ¼ t 2 2 t 1 between a photon detection at one counter (t 1) and the other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 2). The vanishing central peak is the signature of suppressed two-photon emission.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parameter g described in the text was obtained by dividing the area of the central peak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¼ 0 by that of the nearest side peaks. The decrease of the side peaks away from t ¼ 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indicates blinking with a timescale of 85 ns, an effect that we usually see with resonant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excitation8. For this measurement, the set-up shown in Fig. 3a was used, with one arm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5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classical fields,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the output will be proportional to the phase difference between the paths</a:t>
                </a:r>
              </a:p>
              <a:p>
                <a:pPr lvl="1"/>
                <a:r>
                  <a:rPr lang="en-US" dirty="0" smtClean="0"/>
                  <a:t>Ideally oscillating between full constructive interference and full destructive interference in each port</a:t>
                </a:r>
              </a:p>
              <a:p>
                <a:r>
                  <a:rPr lang="en-US" dirty="0" smtClean="0"/>
                  <a:t>In the quantum picture as well the probability to find a photon at each port is related to path difference</a:t>
                </a:r>
                <a:endParaRPr lang="he-IL" dirty="0" smtClean="0"/>
              </a:p>
              <a:p>
                <a:pPr lvl="1"/>
                <a:r>
                  <a:rPr lang="en-US" dirty="0" smtClean="0"/>
                  <a:t>The joint transfer matrix for the quantum analysis is the same as in the classical case</a:t>
                </a:r>
              </a:p>
              <a:p>
                <a:r>
                  <a:rPr lang="en-US" dirty="0" smtClean="0"/>
                  <a:t>In both pictures the visibility is lost as the absolute path length exceeds coherence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classical fields, assuming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𝐸_2=0</a:t>
                </a:r>
                <a:r>
                  <a:rPr lang="en-US" dirty="0" smtClean="0"/>
                  <a:t> the output will be proportional to the phase difference between the paths</a:t>
                </a:r>
              </a:p>
              <a:p>
                <a:pPr lvl="1"/>
                <a:r>
                  <a:rPr lang="en-US" dirty="0" smtClean="0"/>
                  <a:t>Ideally oscillating between full constructive interference and full destructive interference in each port</a:t>
                </a:r>
              </a:p>
              <a:p>
                <a:r>
                  <a:rPr lang="en-US" dirty="0" smtClean="0"/>
                  <a:t>In the quantum picture as well the probability to find a photon at each port is related to path difference</a:t>
                </a:r>
                <a:endParaRPr lang="he-IL" dirty="0" smtClean="0"/>
              </a:p>
              <a:p>
                <a:pPr lvl="1"/>
                <a:r>
                  <a:rPr lang="en-US" dirty="0" smtClean="0"/>
                  <a:t>The joint transfer matrix for the quantum analysis is the same as in the classical case</a:t>
                </a:r>
              </a:p>
              <a:p>
                <a:r>
                  <a:rPr lang="en-US" dirty="0" smtClean="0"/>
                  <a:t>In both pictures the visibility is lost as the absolute path length exceeds coherence time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09-Aug-17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09-Aug-17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09-Aug-17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09-Aug-17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09-Aug-17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09-Aug-17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09-Aug-17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09-Aug-17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09-Aug-17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09-Aug-17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09-Aug-17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09-Aug-17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nmag.com/Photos/101100/Measuring%20Quantum%20Dots%20Full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Paper presentation:</a:t>
            </a:r>
            <a:br>
              <a:rPr lang="en-US" dirty="0" smtClean="0"/>
            </a:br>
            <a:r>
              <a:rPr lang="en-US" dirty="0" smtClean="0"/>
              <a:t>Indistinguishable photons from a </a:t>
            </a:r>
            <a:r>
              <a:rPr lang="en-US" dirty="0" smtClean="0"/>
              <a:t>single photon </a:t>
            </a:r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 smtClean="0"/>
              <a:t>Authors: C. </a:t>
            </a:r>
            <a:r>
              <a:rPr lang="en-US" b="0" dirty="0" err="1" smtClean="0"/>
              <a:t>Santori</a:t>
            </a:r>
            <a:r>
              <a:rPr lang="en-US" b="0" dirty="0" smtClean="0"/>
              <a:t> et al, nature, 419, 10 </a:t>
            </a:r>
            <a:r>
              <a:rPr lang="en-US" b="0" dirty="0" err="1" smtClean="0"/>
              <a:t>oct</a:t>
            </a:r>
            <a:r>
              <a:rPr lang="en-US" b="0" dirty="0" smtClean="0"/>
              <a:t> 2002</a:t>
            </a:r>
          </a:p>
          <a:p>
            <a:r>
              <a:rPr lang="en-US" b="0" dirty="0" smtClean="0"/>
              <a:t>Atom </a:t>
            </a:r>
            <a:r>
              <a:rPr lang="en-US" b="0" dirty="0"/>
              <a:t>Photon </a:t>
            </a:r>
            <a:r>
              <a:rPr lang="en-US" b="0" dirty="0" smtClean="0"/>
              <a:t>Interactions, spring 2017</a:t>
            </a:r>
          </a:p>
          <a:p>
            <a:r>
              <a:rPr lang="en-US" b="0" dirty="0" smtClean="0"/>
              <a:t>Presented by: Idan Yokev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04781" y="1905001"/>
                <a:ext cx="5016352" cy="4114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HBT to test single photon emission</a:t>
                </a:r>
              </a:p>
              <a:p>
                <a:r>
                  <a:rPr lang="en-US" dirty="0" smtClean="0"/>
                  <a:t>HOM to test Degree Of Indistinguishability (DOI)</a:t>
                </a:r>
              </a:p>
              <a:p>
                <a:r>
                  <a:rPr lang="en-US" dirty="0" smtClean="0"/>
                  <a:t>Correlation is defined as delay </a:t>
                </a:r>
                <a:r>
                  <a:rPr lang="en-US" b="1" dirty="0" smtClean="0"/>
                  <a:t>between detectors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as a figure of merit, histogram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Histogram is symmetric</a:t>
                </a:r>
              </a:p>
              <a:p>
                <a:r>
                  <a:rPr lang="en-US" dirty="0" smtClean="0"/>
                  <a:t>Very low combined efficiency: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04781" y="1905001"/>
                <a:ext cx="5016352" cy="4114800"/>
              </a:xfrm>
              <a:blipFill rotWithShape="0">
                <a:blip r:embed="rId3"/>
                <a:stretch>
                  <a:fillRect l="-1458" t="-2667" r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780212" y="685800"/>
            <a:ext cx="4947902" cy="2847895"/>
            <a:chOff x="6780212" y="685800"/>
            <a:chExt cx="4947902" cy="2847895"/>
          </a:xfrm>
        </p:grpSpPr>
        <p:grpSp>
          <p:nvGrpSpPr>
            <p:cNvPr id="34" name="Group 33"/>
            <p:cNvGrpSpPr/>
            <p:nvPr/>
          </p:nvGrpSpPr>
          <p:grpSpPr>
            <a:xfrm>
              <a:off x="6780212" y="685800"/>
              <a:ext cx="4947902" cy="2847895"/>
              <a:chOff x="6780212" y="685800"/>
              <a:chExt cx="4947902" cy="2847895"/>
            </a:xfrm>
          </p:grpSpPr>
          <p:pic>
            <p:nvPicPr>
              <p:cNvPr id="29" name="Content Placeholder 4"/>
              <p:cNvPicPr>
                <a:picLocks noChangeAspect="1"/>
              </p:cNvPicPr>
              <p:nvPr/>
            </p:nvPicPr>
            <p:blipFill rotWithShape="1">
              <a:blip r:embed="rId4"/>
              <a:srcRect l="12464" t="10364"/>
              <a:stretch/>
            </p:blipFill>
            <p:spPr>
              <a:xfrm>
                <a:off x="7161212" y="685800"/>
                <a:ext cx="4566902" cy="2847895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7313612" y="1828800"/>
                <a:ext cx="838200" cy="3809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13 ns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780212" y="2285999"/>
                <a:ext cx="838200" cy="442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. . . 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218612" y="2910590"/>
                <a:ext cx="838200" cy="6081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10297566" y="1828800"/>
                    <a:ext cx="978445" cy="2286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</m:oMath>
                    </a14:m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13 ns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97566" y="1828800"/>
                    <a:ext cx="978445" cy="22860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21053" b="-4210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9" name="Rectangle 48"/>
            <p:cNvSpPr/>
            <p:nvPr/>
          </p:nvSpPr>
          <p:spPr>
            <a:xfrm>
              <a:off x="8151811" y="685801"/>
              <a:ext cx="1811973" cy="1958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61212" y="3781503"/>
            <a:ext cx="4566902" cy="2847896"/>
            <a:chOff x="7161212" y="3781503"/>
            <a:chExt cx="4566902" cy="2847896"/>
          </a:xfrm>
        </p:grpSpPr>
        <p:grpSp>
          <p:nvGrpSpPr>
            <p:cNvPr id="48" name="Group 47"/>
            <p:cNvGrpSpPr/>
            <p:nvPr/>
          </p:nvGrpSpPr>
          <p:grpSpPr>
            <a:xfrm>
              <a:off x="7161212" y="3781504"/>
              <a:ext cx="4566902" cy="2847895"/>
              <a:chOff x="7161212" y="3781504"/>
              <a:chExt cx="4566902" cy="2847895"/>
            </a:xfrm>
          </p:grpSpPr>
          <p:pic>
            <p:nvPicPr>
              <p:cNvPr id="47" name="Content Placeholder 4"/>
              <p:cNvPicPr>
                <a:picLocks noChangeAspect="1"/>
              </p:cNvPicPr>
              <p:nvPr/>
            </p:nvPicPr>
            <p:blipFill rotWithShape="1">
              <a:blip r:embed="rId4"/>
              <a:srcRect l="12464" t="10364"/>
              <a:stretch/>
            </p:blipFill>
            <p:spPr>
              <a:xfrm>
                <a:off x="7161212" y="3781504"/>
                <a:ext cx="4566902" cy="2847895"/>
              </a:xfrm>
              <a:prstGeom prst="rect">
                <a:avLst/>
              </a:prstGeom>
            </p:spPr>
          </p:pic>
          <p:sp>
            <p:nvSpPr>
              <p:cNvPr id="36" name="Freeform 35"/>
              <p:cNvSpPr/>
              <p:nvPr/>
            </p:nvSpPr>
            <p:spPr>
              <a:xfrm>
                <a:off x="7770812" y="5577840"/>
                <a:ext cx="260668" cy="312420"/>
              </a:xfrm>
              <a:custGeom>
                <a:avLst/>
                <a:gdLst>
                  <a:gd name="connsiteX0" fmla="*/ 0 w 167640"/>
                  <a:gd name="connsiteY0" fmla="*/ 312420 h 312420"/>
                  <a:gd name="connsiteX1" fmla="*/ 83820 w 167640"/>
                  <a:gd name="connsiteY1" fmla="*/ 304800 h 312420"/>
                  <a:gd name="connsiteX2" fmla="*/ 114300 w 167640"/>
                  <a:gd name="connsiteY2" fmla="*/ 243840 h 312420"/>
                  <a:gd name="connsiteX3" fmla="*/ 129540 w 167640"/>
                  <a:gd name="connsiteY3" fmla="*/ 182880 h 312420"/>
                  <a:gd name="connsiteX4" fmla="*/ 137160 w 167640"/>
                  <a:gd name="connsiteY4" fmla="*/ 121920 h 312420"/>
                  <a:gd name="connsiteX5" fmla="*/ 144780 w 167640"/>
                  <a:gd name="connsiteY5" fmla="*/ 83820 h 312420"/>
                  <a:gd name="connsiteX6" fmla="*/ 160020 w 167640"/>
                  <a:gd name="connsiteY6" fmla="*/ 0 h 312420"/>
                  <a:gd name="connsiteX7" fmla="*/ 167640 w 167640"/>
                  <a:gd name="connsiteY7" fmla="*/ 30480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40" h="312420">
                    <a:moveTo>
                      <a:pt x="0" y="312420"/>
                    </a:moveTo>
                    <a:cubicBezTo>
                      <a:pt x="27940" y="309880"/>
                      <a:pt x="56844" y="312507"/>
                      <a:pt x="83820" y="304800"/>
                    </a:cubicBezTo>
                    <a:cubicBezTo>
                      <a:pt x="111522" y="296885"/>
                      <a:pt x="109754" y="263538"/>
                      <a:pt x="114300" y="243840"/>
                    </a:cubicBezTo>
                    <a:cubicBezTo>
                      <a:pt x="119010" y="223431"/>
                      <a:pt x="126942" y="203664"/>
                      <a:pt x="129540" y="182880"/>
                    </a:cubicBezTo>
                    <a:cubicBezTo>
                      <a:pt x="132080" y="162560"/>
                      <a:pt x="134046" y="142160"/>
                      <a:pt x="137160" y="121920"/>
                    </a:cubicBezTo>
                    <a:cubicBezTo>
                      <a:pt x="139129" y="109119"/>
                      <a:pt x="142811" y="96621"/>
                      <a:pt x="144780" y="83820"/>
                    </a:cubicBezTo>
                    <a:cubicBezTo>
                      <a:pt x="157089" y="3812"/>
                      <a:pt x="144476" y="46632"/>
                      <a:pt x="160020" y="0"/>
                    </a:cubicBezTo>
                    <a:lnTo>
                      <a:pt x="167640" y="30480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7243444" y="5577840"/>
                <a:ext cx="260668" cy="312420"/>
              </a:xfrm>
              <a:custGeom>
                <a:avLst/>
                <a:gdLst>
                  <a:gd name="connsiteX0" fmla="*/ 0 w 167640"/>
                  <a:gd name="connsiteY0" fmla="*/ 312420 h 312420"/>
                  <a:gd name="connsiteX1" fmla="*/ 83820 w 167640"/>
                  <a:gd name="connsiteY1" fmla="*/ 304800 h 312420"/>
                  <a:gd name="connsiteX2" fmla="*/ 114300 w 167640"/>
                  <a:gd name="connsiteY2" fmla="*/ 243840 h 312420"/>
                  <a:gd name="connsiteX3" fmla="*/ 129540 w 167640"/>
                  <a:gd name="connsiteY3" fmla="*/ 182880 h 312420"/>
                  <a:gd name="connsiteX4" fmla="*/ 137160 w 167640"/>
                  <a:gd name="connsiteY4" fmla="*/ 121920 h 312420"/>
                  <a:gd name="connsiteX5" fmla="*/ 144780 w 167640"/>
                  <a:gd name="connsiteY5" fmla="*/ 83820 h 312420"/>
                  <a:gd name="connsiteX6" fmla="*/ 160020 w 167640"/>
                  <a:gd name="connsiteY6" fmla="*/ 0 h 312420"/>
                  <a:gd name="connsiteX7" fmla="*/ 167640 w 167640"/>
                  <a:gd name="connsiteY7" fmla="*/ 304800 h 31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40" h="312420">
                    <a:moveTo>
                      <a:pt x="0" y="312420"/>
                    </a:moveTo>
                    <a:cubicBezTo>
                      <a:pt x="27940" y="309880"/>
                      <a:pt x="56844" y="312507"/>
                      <a:pt x="83820" y="304800"/>
                    </a:cubicBezTo>
                    <a:cubicBezTo>
                      <a:pt x="111522" y="296885"/>
                      <a:pt x="109754" y="263538"/>
                      <a:pt x="114300" y="243840"/>
                    </a:cubicBezTo>
                    <a:cubicBezTo>
                      <a:pt x="119010" y="223431"/>
                      <a:pt x="126942" y="203664"/>
                      <a:pt x="129540" y="182880"/>
                    </a:cubicBezTo>
                    <a:cubicBezTo>
                      <a:pt x="132080" y="162560"/>
                      <a:pt x="134046" y="142160"/>
                      <a:pt x="137160" y="121920"/>
                    </a:cubicBezTo>
                    <a:cubicBezTo>
                      <a:pt x="139129" y="109119"/>
                      <a:pt x="142811" y="96621"/>
                      <a:pt x="144780" y="83820"/>
                    </a:cubicBezTo>
                    <a:cubicBezTo>
                      <a:pt x="157089" y="3812"/>
                      <a:pt x="144476" y="46632"/>
                      <a:pt x="160020" y="0"/>
                    </a:cubicBezTo>
                    <a:lnTo>
                      <a:pt x="167640" y="30480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9584372" y="6019801"/>
                <a:ext cx="0" cy="228599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10094912" y="5505451"/>
                <a:ext cx="0" cy="228599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9843452" y="5989320"/>
                <a:ext cx="0" cy="228599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 flipH="1">
                <a:off x="10078085" y="5779931"/>
                <a:ext cx="0" cy="228599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Rectangle 49"/>
            <p:cNvSpPr/>
            <p:nvPr/>
          </p:nvSpPr>
          <p:spPr>
            <a:xfrm>
              <a:off x="8397239" y="3781503"/>
              <a:ext cx="1811973" cy="2093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3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 – Single photon source, HBT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4859931"/>
                <a:ext cx="9134391" cy="115986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The probability for more than 1 photon emission is calculated by dividing the area of the central (non) peak by the area of adjacent side peaks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is the normalized probability the either of 2 consecutive pulses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𝑛𝑠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to generate 2 photons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4859931"/>
                <a:ext cx="9134391" cy="1159869"/>
              </a:xfrm>
              <a:blipFill rotWithShape="0">
                <a:blip r:embed="rId3"/>
                <a:stretch>
                  <a:fillRect l="-534" t="-9948" b="-7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/>
          <a:srcRect t="50232"/>
          <a:stretch/>
        </p:blipFill>
        <p:spPr>
          <a:xfrm>
            <a:off x="6622714" y="1890487"/>
            <a:ext cx="5136867" cy="25267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22413" y="1820366"/>
            <a:ext cx="4947902" cy="2847895"/>
            <a:chOff x="6780212" y="685800"/>
            <a:chExt cx="4947902" cy="2847895"/>
          </a:xfrm>
        </p:grpSpPr>
        <p:grpSp>
          <p:nvGrpSpPr>
            <p:cNvPr id="15" name="Group 14"/>
            <p:cNvGrpSpPr/>
            <p:nvPr/>
          </p:nvGrpSpPr>
          <p:grpSpPr>
            <a:xfrm>
              <a:off x="6780212" y="685800"/>
              <a:ext cx="4947902" cy="2847895"/>
              <a:chOff x="6780212" y="685800"/>
              <a:chExt cx="4947902" cy="2847895"/>
            </a:xfrm>
          </p:grpSpPr>
          <p:pic>
            <p:nvPicPr>
              <p:cNvPr id="17" name="Content Placeholder 4"/>
              <p:cNvPicPr>
                <a:picLocks noChangeAspect="1"/>
              </p:cNvPicPr>
              <p:nvPr/>
            </p:nvPicPr>
            <p:blipFill rotWithShape="1">
              <a:blip r:embed="rId5"/>
              <a:srcRect l="12464" t="10364"/>
              <a:stretch/>
            </p:blipFill>
            <p:spPr>
              <a:xfrm>
                <a:off x="7161212" y="685800"/>
                <a:ext cx="4566902" cy="2847895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13612" y="1828800"/>
                <a:ext cx="838200" cy="3809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13 ns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780212" y="2285999"/>
                <a:ext cx="838200" cy="4429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. . . 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218612" y="2910590"/>
                <a:ext cx="838200" cy="6081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10297566" y="1828800"/>
                    <a:ext cx="978445" cy="2286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3">
                    <a:schemeClr val="lt1"/>
                  </a:lnRef>
                  <a:fillRef idx="1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</m:oMath>
                    </a14:m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13 ns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97566" y="1828800"/>
                    <a:ext cx="978445" cy="2286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21053" b="-4210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Rectangle 15"/>
            <p:cNvSpPr/>
            <p:nvPr/>
          </p:nvSpPr>
          <p:spPr>
            <a:xfrm>
              <a:off x="8151811" y="685801"/>
              <a:ext cx="1811973" cy="1958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590212" y="3810000"/>
            <a:ext cx="838200" cy="380999"/>
            <a:chOff x="10590212" y="3810000"/>
            <a:chExt cx="838200" cy="380999"/>
          </a:xfrm>
          <a:noFill/>
        </p:grpSpPr>
        <p:sp>
          <p:nvSpPr>
            <p:cNvPr id="22" name="Rectangle 21"/>
            <p:cNvSpPr/>
            <p:nvPr/>
          </p:nvSpPr>
          <p:spPr>
            <a:xfrm>
              <a:off x="10590212" y="3810000"/>
              <a:ext cx="838200" cy="380999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B050"/>
                  </a:solidFill>
                </a:rPr>
                <a:t>13 ns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0882312" y="3886200"/>
              <a:ext cx="304800" cy="0"/>
            </a:xfrm>
            <a:prstGeom prst="straightConnector1">
              <a:avLst/>
            </a:prstGeom>
            <a:grpFill/>
            <a:ln w="190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864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 – two photon interference, HOM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665413" y="1905000"/>
            <a:ext cx="6858000" cy="4276613"/>
            <a:chOff x="7161212" y="3781503"/>
            <a:chExt cx="4566902" cy="2847896"/>
          </a:xfrm>
        </p:grpSpPr>
        <p:pic>
          <p:nvPicPr>
            <p:cNvPr id="10" name="Content Placeholder 4"/>
            <p:cNvPicPr>
              <a:picLocks noChangeAspect="1"/>
            </p:cNvPicPr>
            <p:nvPr/>
          </p:nvPicPr>
          <p:blipFill rotWithShape="1">
            <a:blip r:embed="rId2"/>
            <a:srcRect l="12464" t="10364"/>
            <a:stretch/>
          </p:blipFill>
          <p:spPr>
            <a:xfrm>
              <a:off x="7161212" y="3781504"/>
              <a:ext cx="4566902" cy="284789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397239" y="3781503"/>
              <a:ext cx="1811973" cy="2093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0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2 – two photon interference, HOM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Pulse 1 fires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Pulse 2 fires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𝑛𝑠</m:t>
                            </m:r>
                          </m:e>
                        </m:d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The long arm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𝑛𝑠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longer than the short arm</a:t>
                </a:r>
              </a:p>
              <a:p>
                <a:r>
                  <a:rPr lang="en-US" dirty="0" smtClean="0"/>
                  <a:t>Assuming equal probabilities we expect 5 peaks with ratio of: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1:2:2:2:1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931" t="-207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158089064"/>
                  </p:ext>
                </p:extLst>
              </p:nvPr>
            </p:nvGraphicFramePr>
            <p:xfrm>
              <a:off x="6229350" y="1905000"/>
              <a:ext cx="5656260" cy="462915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1312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12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312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31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312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Pulse 1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Pulse 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Detector 1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Detector 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𝒏𝒔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Short</a:t>
                          </a:r>
                          <a:r>
                            <a:rPr lang="en-US" sz="1400" baseline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Long</a:t>
                          </a:r>
                          <a:r>
                            <a:rPr lang="en-US" sz="1400" baseline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Long</a:t>
                          </a:r>
                          <a:r>
                            <a:rPr lang="en-US" sz="1400" baseline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-4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158089064"/>
                  </p:ext>
                </p:extLst>
              </p:nvPr>
            </p:nvGraphicFramePr>
            <p:xfrm>
              <a:off x="6229350" y="1905000"/>
              <a:ext cx="5656260" cy="462915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1312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131252"/>
                    <a:gridCol w="1131252"/>
                    <a:gridCol w="11312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13125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Pulse 1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Pulse 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Detector 1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Detector 2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00000" t="-1190" r="-1075" b="-8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Short</a:t>
                          </a:r>
                          <a:r>
                            <a:rPr lang="en-US" sz="1400" baseline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-2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Long</a:t>
                          </a:r>
                          <a:r>
                            <a:rPr lang="en-US" sz="1400" baseline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-2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smtClean="0"/>
                            <a:t>Long</a:t>
                          </a:r>
                          <a:r>
                            <a:rPr lang="en-US" sz="1400" baseline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4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Short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Long</a:t>
                          </a:r>
                          <a:r>
                            <a:rPr lang="en-US" sz="1400" baseline="0" dirty="0" smtClean="0"/>
                            <a:t> arm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Stop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Start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-4</a:t>
                          </a:r>
                          <a:endParaRPr lang="en-US" sz="1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1588" y="6238406"/>
            <a:ext cx="609282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Gantz, L. "</a:t>
            </a:r>
            <a:r>
              <a:rPr lang="en-US" sz="1050" dirty="0"/>
              <a:t>Quantum bits utilizing the </a:t>
            </a:r>
            <a:r>
              <a:rPr lang="en-US" sz="1050" dirty="0" smtClean="0"/>
              <a:t>quantum dot </a:t>
            </a:r>
            <a:r>
              <a:rPr lang="en-US" sz="1050" dirty="0"/>
              <a:t>confined bright and </a:t>
            </a:r>
            <a:r>
              <a:rPr lang="en-US" sz="1050" dirty="0" smtClean="0"/>
              <a:t>dark excitons"  Research Thesis, Technion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310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2 – two photon interference, HOM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2413" y="5486400"/>
                <a:ext cx="9134391" cy="533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 at peaks numbered 1-5 is: -4,-2,0,2,4 ns respectively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3" y="5486400"/>
                <a:ext cx="9134391" cy="533400"/>
              </a:xfrm>
              <a:blipFill rotWithShape="0">
                <a:blip r:embed="rId2"/>
                <a:stretch>
                  <a:fillRect l="-935" t="-1590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314" y="1905000"/>
            <a:ext cx="79965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3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3 – qualifying the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Relative mean areas of the peaks can be calculated: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,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are the BS coefficients 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was defined above,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 smtClean="0"/>
                  <a:t> is the visibility of the interferometer itself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the mean overlap between wave packets</a:t>
                </a:r>
              </a:p>
              <a:p>
                <a:pPr lvl="1"/>
                <a:r>
                  <a:rPr lang="en-US" b="1" dirty="0" smtClean="0"/>
                  <a:t>This is the DOI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35" t="-1923" r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9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3 – qualifying the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04781" y="1905001"/>
                <a:ext cx="6418431" cy="4114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dephasing measure is defined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 experiment was repeated at varying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Finding a fit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allows estimating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After considering setup imperfections overlap was estimated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81</m:t>
                    </m:r>
                  </m:oMath>
                </a14:m>
                <a:r>
                  <a:rPr lang="en-US" dirty="0" smtClean="0"/>
                  <a:t> for the best QD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04781" y="1905001"/>
                <a:ext cx="6418431" cy="4114800"/>
              </a:xfrm>
              <a:blipFill rotWithShape="0">
                <a:blip r:embed="rId2"/>
                <a:stretch>
                  <a:fillRect l="-1330" t="-2074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23212" y="1905000"/>
            <a:ext cx="375676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further studies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authors demonstrated the first case of a semiconductor based single photon source with high DOI</a:t>
            </a:r>
          </a:p>
          <a:p>
            <a:r>
              <a:rPr lang="en-US" dirty="0" smtClean="0"/>
              <a:t>The </a:t>
            </a:r>
            <a:r>
              <a:rPr lang="en-US" dirty="0"/>
              <a:t>authors </a:t>
            </a:r>
            <a:r>
              <a:rPr lang="en-US" dirty="0" smtClean="0"/>
              <a:t>also demonstrate an elegant setup to compare quality of single photon sources</a:t>
            </a:r>
          </a:p>
          <a:p>
            <a:r>
              <a:rPr lang="en-US" dirty="0" smtClean="0"/>
              <a:t>The dephasing factor was fitted empirically and doesn’t provide any physical insight</a:t>
            </a:r>
          </a:p>
          <a:p>
            <a:pPr lvl="1"/>
            <a:r>
              <a:rPr lang="en-US" dirty="0" smtClean="0"/>
              <a:t>Future works have developed a more comprehensive model to explain dephasing as effects within the quantum source</a:t>
            </a:r>
          </a:p>
          <a:p>
            <a:r>
              <a:rPr lang="en-US" dirty="0" smtClean="0"/>
              <a:t>Entire work was done in close to absolute zero</a:t>
            </a:r>
          </a:p>
          <a:p>
            <a:r>
              <a:rPr lang="en-US" dirty="0" smtClean="0"/>
              <a:t>Efficiency must be greatly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- LOQC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5427831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LOQC can use photon polarization as the two level system that defines a qubit</a:t>
            </a:r>
          </a:p>
          <a:p>
            <a:r>
              <a:rPr lang="en-US" dirty="0" smtClean="0"/>
              <a:t>LOQC has 2 basic components to create a quantum gate</a:t>
            </a:r>
          </a:p>
          <a:p>
            <a:pPr lvl="1"/>
            <a:r>
              <a:rPr lang="en-US" dirty="0" smtClean="0"/>
              <a:t>Phase shifters apply a linear single qubit operation</a:t>
            </a:r>
          </a:p>
          <a:p>
            <a:pPr lvl="1"/>
            <a:r>
              <a:rPr lang="en-US" dirty="0" smtClean="0"/>
              <a:t>Beam splitters for 2 qubits operation</a:t>
            </a:r>
          </a:p>
          <a:p>
            <a:r>
              <a:rPr lang="en-US" dirty="0" smtClean="0"/>
              <a:t>Under these condition, for the beam splitter to utilize the quantum aspects of the photons, the photons must be indistinguishable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7412" y="4114800"/>
            <a:ext cx="4419600" cy="2025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13967" y="3670291"/>
            <a:ext cx="2866490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200" dirty="0"/>
              <a:t>Nonlinear phase shifts on one mode</a:t>
            </a:r>
            <a:endParaRPr lang="en-US" sz="1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467" y="732473"/>
            <a:ext cx="4451009" cy="2863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24657" y="6167353"/>
                <a:ext cx="3445110" cy="280333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rtlCol="0" anchor="ctr" anchorCtr="1">
                <a:spAutoFit/>
              </a:bodyPr>
              <a:lstStyle/>
              <a:p>
                <a:r>
                  <a:rPr lang="en-US" sz="1200" dirty="0" smtClean="0"/>
                  <a:t>Conditional flip sign c-z: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657" y="6167353"/>
                <a:ext cx="3445110" cy="280333"/>
              </a:xfrm>
              <a:prstGeom prst="rect">
                <a:avLst/>
              </a:prstGeom>
              <a:blipFill rotWithShape="0">
                <a:blip r:embed="rId4"/>
                <a:stretch>
                  <a:fillRect t="-87500" r="-8466" b="-150000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635" y="6169020"/>
            <a:ext cx="34711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/>
              <a:t>Duan</a:t>
            </a:r>
            <a:r>
              <a:rPr lang="en-US" sz="1050" dirty="0"/>
              <a:t>, Lu-Ming, et al. "Long-distance quantum communication with atomic ensembles and linear optics." </a:t>
            </a:r>
            <a:r>
              <a:rPr lang="en-US" sz="1050" dirty="0" err="1"/>
              <a:t>arXiv</a:t>
            </a:r>
            <a:r>
              <a:rPr lang="en-US" sz="1050" dirty="0"/>
              <a:t> preprint quant-</a:t>
            </a:r>
            <a:r>
              <a:rPr lang="en-US" sz="1050" dirty="0" err="1"/>
              <a:t>ph</a:t>
            </a:r>
            <a:r>
              <a:rPr lang="en-US" sz="1050" dirty="0"/>
              <a:t>/0105105 (2001).</a:t>
            </a:r>
          </a:p>
        </p:txBody>
      </p:sp>
    </p:spTree>
    <p:extLst>
      <p:ext uri="{BB962C8B-B14F-4D97-AF65-F5344CB8AC3E}">
        <p14:creationId xmlns:p14="http://schemas.microsoft.com/office/powerpoint/2010/main" val="10355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paper, </a:t>
            </a:r>
            <a:r>
              <a:rPr lang="en-US" dirty="0" err="1"/>
              <a:t>Santori</a:t>
            </a:r>
            <a:r>
              <a:rPr lang="en-US" dirty="0"/>
              <a:t> et al. demonstrate the production of indistinguishable </a:t>
            </a:r>
            <a:r>
              <a:rPr lang="en-US" dirty="0" smtClean="0"/>
              <a:t>photons from semiconductor quantum dots using </a:t>
            </a:r>
            <a:r>
              <a:rPr lang="en-US" dirty="0"/>
              <a:t>a </a:t>
            </a:r>
            <a:r>
              <a:rPr lang="en-US" dirty="0" smtClean="0"/>
              <a:t>Hong-</a:t>
            </a:r>
            <a:r>
              <a:rPr lang="en-US" dirty="0" err="1" smtClean="0"/>
              <a:t>Ou</a:t>
            </a:r>
            <a:r>
              <a:rPr lang="en-US" dirty="0" smtClean="0"/>
              <a:t>-Mandel </a:t>
            </a:r>
            <a:r>
              <a:rPr lang="en-US" dirty="0"/>
              <a:t>(</a:t>
            </a:r>
            <a:r>
              <a:rPr lang="en-US" dirty="0" smtClean="0"/>
              <a:t>HOM) type experiment. </a:t>
            </a:r>
            <a:endParaRPr lang="en-US" dirty="0"/>
          </a:p>
          <a:p>
            <a:r>
              <a:rPr lang="en-US" dirty="0" smtClean="0"/>
              <a:t>Why is this important?</a:t>
            </a:r>
            <a:endParaRPr lang="en-US" dirty="0"/>
          </a:p>
          <a:p>
            <a:r>
              <a:rPr lang="en-US" dirty="0" smtClean="0"/>
              <a:t>What are Quantum Dots?</a:t>
            </a:r>
            <a:endParaRPr lang="en-US" dirty="0"/>
          </a:p>
          <a:p>
            <a:r>
              <a:rPr lang="en-US" dirty="0" smtClean="0"/>
              <a:t>Why the experiment is cool, scientifically speaking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7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Mach-</a:t>
            </a:r>
            <a:r>
              <a:rPr lang="en-US" dirty="0" err="1" smtClean="0"/>
              <a:t>Zehnder</a:t>
            </a:r>
            <a:r>
              <a:rPr lang="en-US" dirty="0" smtClean="0"/>
              <a:t> Interferometer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04781" y="1905001"/>
                <a:ext cx="5431536" cy="4114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For classical fields,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the output will be proportional to the phase difference between the paths</a:t>
                </a:r>
              </a:p>
              <a:p>
                <a:pPr lvl="1"/>
                <a:r>
                  <a:rPr lang="en-US" dirty="0" smtClean="0"/>
                  <a:t>Ideally oscillating between full constructive interference and full destructive interference in each port</a:t>
                </a:r>
              </a:p>
              <a:p>
                <a:r>
                  <a:rPr lang="en-US" dirty="0" smtClean="0"/>
                  <a:t>In the quantum picture as well the probability to find a photon at each port is related to path difference</a:t>
                </a:r>
                <a:endParaRPr lang="he-IL" dirty="0" smtClean="0"/>
              </a:p>
              <a:p>
                <a:pPr lvl="1"/>
                <a:r>
                  <a:rPr lang="en-US" dirty="0" smtClean="0"/>
                  <a:t>The joint transfer matrix for the quantum analysis is the same as in the classical case</a:t>
                </a:r>
              </a:p>
              <a:p>
                <a:r>
                  <a:rPr lang="en-US" dirty="0" smtClean="0"/>
                  <a:t>In both pictures the visibility is lost as the absolute path length exceeds coherence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04781" y="1905001"/>
                <a:ext cx="5431536" cy="4114800"/>
              </a:xfrm>
              <a:blipFill rotWithShape="0">
                <a:blip r:embed="rId3"/>
                <a:stretch>
                  <a:fillRect l="-1010" t="-2370" r="-2132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843" r="3053"/>
          <a:stretch/>
        </p:blipFill>
        <p:spPr>
          <a:xfrm>
            <a:off x="7694612" y="2224087"/>
            <a:ext cx="41148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0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photon </a:t>
            </a:r>
            <a:r>
              <a:rPr lang="en-US" dirty="0" smtClean="0"/>
              <a:t>source</a:t>
            </a:r>
            <a:br>
              <a:rPr lang="en-US" dirty="0" smtClean="0"/>
            </a:br>
            <a:r>
              <a:rPr lang="en-US" dirty="0" smtClean="0"/>
              <a:t>measurements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04779" y="1905001"/>
                <a:ext cx="6254919" cy="41148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QDs have 2 more properties that significantly effect the DOI</a:t>
                </a:r>
              </a:p>
              <a:p>
                <a:pPr lvl="1"/>
                <a:r>
                  <a:rPr lang="en-US" dirty="0"/>
                  <a:t>Spontaneous emission lifetime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Coherence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is measured for each QD by </a:t>
                </a:r>
                <a:r>
                  <a:rPr lang="en-US" dirty="0" smtClean="0"/>
                  <a:t>camera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 measured using a Michelson Interferometer</a:t>
                </a:r>
              </a:p>
              <a:p>
                <a:pPr lvl="1"/>
                <a:r>
                  <a:rPr lang="en-US" dirty="0" smtClean="0"/>
                  <a:t>Same properties as Mach-</a:t>
                </a:r>
                <a:r>
                  <a:rPr lang="en-US" dirty="0" err="1" smtClean="0"/>
                  <a:t>Zehnder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At each fraction of ns scale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the path is fine tuned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scale to scan visibility</a:t>
                </a:r>
              </a:p>
              <a:p>
                <a:r>
                  <a:rPr lang="en-US" dirty="0" smtClean="0"/>
                  <a:t>An ideal source would have: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04779" y="1905001"/>
                <a:ext cx="6254919" cy="4114800"/>
              </a:xfrm>
              <a:blipFill rotWithShape="0">
                <a:blip r:embed="rId2"/>
                <a:stretch>
                  <a:fillRect l="-877" t="-2370" r="-975" b="-20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2464" t="10364"/>
          <a:stretch/>
        </p:blipFill>
        <p:spPr>
          <a:xfrm>
            <a:off x="7759699" y="540215"/>
            <a:ext cx="3868738" cy="2412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555" y="2971800"/>
            <a:ext cx="2867025" cy="361103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768707" y="1524000"/>
            <a:ext cx="3178260" cy="785025"/>
            <a:chOff x="7768707" y="1524000"/>
            <a:chExt cx="3178260" cy="785025"/>
          </a:xfrm>
        </p:grpSpPr>
        <p:sp>
          <p:nvSpPr>
            <p:cNvPr id="4" name="Rectangle 3"/>
            <p:cNvSpPr/>
            <p:nvPr/>
          </p:nvSpPr>
          <p:spPr>
            <a:xfrm>
              <a:off x="10462058" y="1524000"/>
              <a:ext cx="484909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018100" y="1609928"/>
              <a:ext cx="484909" cy="3712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68707" y="1937754"/>
              <a:ext cx="484909" cy="37127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120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3 q’s: Quantum computing, quantum </a:t>
            </a:r>
            <a:r>
              <a:rPr lang="en-US" dirty="0"/>
              <a:t>dots &amp; quantum beam splitters</a:t>
            </a:r>
          </a:p>
        </p:txBody>
      </p:sp>
    </p:spTree>
    <p:extLst>
      <p:ext uri="{BB962C8B-B14F-4D97-AF65-F5344CB8AC3E}">
        <p14:creationId xmlns:p14="http://schemas.microsoft.com/office/powerpoint/2010/main" val="15234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Any Two Level System is a good source</a:t>
            </a:r>
          </a:p>
          <a:p>
            <a:pPr lvl="0"/>
            <a:r>
              <a:rPr lang="en-US" dirty="0" smtClean="0"/>
              <a:t>Main practical application is quantum information</a:t>
            </a:r>
          </a:p>
          <a:p>
            <a:pPr lvl="0"/>
            <a:r>
              <a:rPr lang="en-US" dirty="0" smtClean="0"/>
              <a:t>Quantum computing circuits will require sources that can be fabricated and integrated</a:t>
            </a:r>
          </a:p>
          <a:p>
            <a:pPr lvl="0"/>
            <a:r>
              <a:rPr lang="en-US" dirty="0" smtClean="0"/>
              <a:t>Quantum computing is enabled by the HOM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Dots &amp; </a:t>
            </a:r>
            <a:r>
              <a:rPr lang="en-US" dirty="0" err="1"/>
              <a:t>microcavities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2413" y="1904999"/>
            <a:ext cx="6248399" cy="41148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Nano-scale structures with low band gap embedded in a high band gap layer</a:t>
            </a:r>
          </a:p>
          <a:p>
            <a:r>
              <a:rPr lang="en-US" dirty="0" smtClean="0"/>
              <a:t>The 3D confinement creates a potential well with discrete energy levels</a:t>
            </a:r>
          </a:p>
          <a:p>
            <a:r>
              <a:rPr lang="en-US" dirty="0" smtClean="0"/>
              <a:t>Fabricated</a:t>
            </a:r>
          </a:p>
          <a:p>
            <a:r>
              <a:rPr lang="en-US" dirty="0" smtClean="0"/>
              <a:t>Self assembly</a:t>
            </a:r>
          </a:p>
          <a:p>
            <a:r>
              <a:rPr lang="en-US" dirty="0" err="1" smtClean="0"/>
              <a:t>Microcavity</a:t>
            </a:r>
            <a:r>
              <a:rPr lang="en-US" dirty="0" smtClean="0"/>
              <a:t> improves coupling efficiency</a:t>
            </a:r>
            <a:endParaRPr lang="en-US" dirty="0"/>
          </a:p>
        </p:txBody>
      </p:sp>
      <p:pic>
        <p:nvPicPr>
          <p:cNvPr id="4" name="Picture 4" descr="Quantum%20Dots%20Stor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74"/>
          <a:stretch>
            <a:fillRect/>
          </a:stretch>
        </p:blipFill>
        <p:spPr bwMode="auto">
          <a:xfrm>
            <a:off x="9476033" y="4343400"/>
            <a:ext cx="2361542" cy="224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045" y="1965158"/>
            <a:ext cx="3853530" cy="21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Dots &amp; </a:t>
            </a:r>
            <a:r>
              <a:rPr lang="en-US" dirty="0" err="1" smtClean="0"/>
              <a:t>microcavities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0" y="1905001"/>
            <a:ext cx="5431536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Indistinguishability means same state</a:t>
            </a:r>
          </a:p>
          <a:p>
            <a:r>
              <a:rPr lang="en-US" dirty="0" smtClean="0"/>
              <a:t>Discrete energy levels control wavelength</a:t>
            </a:r>
          </a:p>
          <a:p>
            <a:r>
              <a:rPr lang="en-US" dirty="0" err="1" smtClean="0"/>
              <a:t>Microcavity</a:t>
            </a:r>
            <a:r>
              <a:rPr lang="en-US" dirty="0" smtClean="0"/>
              <a:t> selects mode</a:t>
            </a:r>
          </a:p>
          <a:p>
            <a:pPr lvl="1"/>
            <a:r>
              <a:rPr lang="en-US" dirty="0" smtClean="0"/>
              <a:t>Q factor and Purcell enhancement</a:t>
            </a:r>
          </a:p>
          <a:p>
            <a:r>
              <a:rPr lang="en-US" dirty="0" smtClean="0"/>
              <a:t>Single photon emission require single QD / cavity matching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0400" y="2228850"/>
            <a:ext cx="2857500" cy="3467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10401" y="5695950"/>
            <a:ext cx="2857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An SEM image of a typical device, showing the tapered etch and contrasting </a:t>
            </a:r>
            <a:r>
              <a:rPr lang="en-US" sz="1200" dirty="0" err="1"/>
              <a:t>AlAs</a:t>
            </a:r>
            <a:r>
              <a:rPr lang="en-US" sz="1200" dirty="0"/>
              <a:t> and GaAs DBR layers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8" y="6238406"/>
            <a:ext cx="6092825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Solomon, G. S., M. Pelton, and Y. Yamamoto. "Single-mode spontaneous emission from a single quantum dot in a three-dimensional </a:t>
            </a:r>
            <a:r>
              <a:rPr lang="en-US" sz="1050" dirty="0" err="1"/>
              <a:t>microcavity</a:t>
            </a:r>
            <a:r>
              <a:rPr lang="en-US" sz="1050" dirty="0"/>
              <a:t>." Physical Review Letters 86.17 (2001): 3903.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212" y="2228850"/>
            <a:ext cx="294163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for Hong-</a:t>
            </a:r>
            <a:r>
              <a:rPr lang="en-US" dirty="0" err="1" smtClean="0"/>
              <a:t>Ou</a:t>
            </a:r>
            <a:r>
              <a:rPr lang="en-US" dirty="0" smtClean="0"/>
              <a:t>-Mandel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04781" y="1905001"/>
                <a:ext cx="5427831" cy="4114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BS with photons occupying </a:t>
                </a:r>
                <a:r>
                  <a:rPr lang="en-US" b="1" dirty="0" smtClean="0"/>
                  <a:t>both</a:t>
                </a:r>
                <a:r>
                  <a:rPr lang="en-US" dirty="0" smtClean="0"/>
                  <a:t> input ports</a:t>
                </a:r>
              </a:p>
              <a:p>
                <a:r>
                  <a:rPr lang="en-US" dirty="0" smtClean="0"/>
                  <a:t>Sum of amplitudes</a:t>
                </a:r>
              </a:p>
              <a:p>
                <a:r>
                  <a:rPr lang="en-US" dirty="0" smtClean="0"/>
                  <a:t>Phase shift between options 2 &amp; 3 </a:t>
                </a:r>
              </a:p>
              <a:p>
                <a:r>
                  <a:rPr lang="en-US" dirty="0" smtClean="0"/>
                  <a:t>Destructive interference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04781" y="1905001"/>
                <a:ext cx="5427831" cy="4114800"/>
              </a:xfrm>
              <a:blipFill rotWithShape="0">
                <a:blip r:embed="rId3"/>
                <a:stretch>
                  <a:fillRect l="-1573" t="-2074" r="-2022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-24242" y="6172199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Quantum </a:t>
            </a:r>
            <a:r>
              <a:rPr lang="en-US" sz="1200" dirty="0" smtClean="0"/>
              <a:t>Electronics Course, TAU</a:t>
            </a:r>
            <a:endParaRPr lang="en-US" sz="1200" dirty="0"/>
          </a:p>
          <a:p>
            <a:r>
              <a:rPr lang="en-US" sz="1200" dirty="0" smtClean="0"/>
              <a:t>CC </a:t>
            </a:r>
            <a:r>
              <a:rPr lang="en-US" sz="1200" dirty="0"/>
              <a:t>BY-SA 3.0, https://en.wikipedia.org/w/index.php?curid=18378806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4636359"/>
            <a:ext cx="4752975" cy="12324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932612" y="1904998"/>
            <a:ext cx="4752975" cy="2491851"/>
            <a:chOff x="6932612" y="1904998"/>
            <a:chExt cx="4752975" cy="24918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2612" y="1904998"/>
              <a:ext cx="4752975" cy="249185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142412" y="2438400"/>
              <a:ext cx="2543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57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for Hong-</a:t>
            </a:r>
            <a:r>
              <a:rPr lang="en-US" dirty="0" err="1"/>
              <a:t>Ou</a:t>
            </a:r>
            <a:r>
              <a:rPr lang="en-US" dirty="0"/>
              <a:t>-Mandel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504780" y="1905001"/>
                <a:ext cx="5431536" cy="4114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classical and </a:t>
                </a:r>
                <a:r>
                  <a:rPr lang="en-US" b="1" dirty="0" smtClean="0"/>
                  <a:t>coherent</a:t>
                </a:r>
                <a:r>
                  <a:rPr lang="en-US" dirty="0" smtClean="0"/>
                  <a:t> interference</a:t>
                </a:r>
                <a:r>
                  <a:rPr lang="en-US" dirty="0"/>
                  <a:t>, </a:t>
                </a:r>
                <a:r>
                  <a:rPr lang="en-US" dirty="0" smtClean="0"/>
                  <a:t>we know: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 smtClean="0"/>
                  <a:t> can only be explained by quantum interference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04780" y="1905001"/>
                <a:ext cx="5431536" cy="4114800"/>
              </a:xfrm>
              <a:blipFill rotWithShape="0">
                <a:blip r:embed="rId3"/>
                <a:stretch>
                  <a:fillRect l="-1571" t="-2074" r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4636359"/>
            <a:ext cx="4752975" cy="12324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32612" y="1904998"/>
            <a:ext cx="4752975" cy="2491851"/>
            <a:chOff x="6932612" y="1904998"/>
            <a:chExt cx="4752975" cy="24918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2612" y="1904998"/>
              <a:ext cx="4752975" cy="2491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142412" y="2438400"/>
              <a:ext cx="2543175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191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Details and 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3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>Paper summary:
Indistinguishable photons from a single-photon device
Authors: C. Santori et al, nature, 419, 10 oct 2002
Atom Photon Interactions, spring 2017
Presented by: Idan Yokev</Item_x0020_Details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0262f94-9f35-4ac3-9a90-690165a166b7"/>
    <ds:schemaRef ds:uri="a4f35948-e619-41b3-aa29-22878b09cfd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2221</TotalTime>
  <Words>1297</Words>
  <Application>Microsoft Office PowerPoint</Application>
  <PresentationFormat>Custom</PresentationFormat>
  <Paragraphs>210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Century Gothic</vt:lpstr>
      <vt:lpstr>Gisha</vt:lpstr>
      <vt:lpstr>Blue atom design template</vt:lpstr>
      <vt:lpstr>Paper presentation: Indistinguishable photons from a single photon device</vt:lpstr>
      <vt:lpstr>Introduction</vt:lpstr>
      <vt:lpstr>Background</vt:lpstr>
      <vt:lpstr>Motivation</vt:lpstr>
      <vt:lpstr>Quantum Dots &amp; microcavities</vt:lpstr>
      <vt:lpstr>Quantum Dots &amp; microcavities</vt:lpstr>
      <vt:lpstr>Theory for Hong-Ou-Mandel </vt:lpstr>
      <vt:lpstr>Theory for Hong-Ou-Mandel </vt:lpstr>
      <vt:lpstr>Experiment Details and Results</vt:lpstr>
      <vt:lpstr>Experimental setup</vt:lpstr>
      <vt:lpstr>Act I – Single photon source, HBT</vt:lpstr>
      <vt:lpstr>Act 2 – two photon interference, HOM</vt:lpstr>
      <vt:lpstr>Act 2 – two photon interference, HOM</vt:lpstr>
      <vt:lpstr>Act 2 – two photon interference, HOM</vt:lpstr>
      <vt:lpstr>Act 3 – qualifying the source</vt:lpstr>
      <vt:lpstr>Act 3 – qualifying the source</vt:lpstr>
      <vt:lpstr>Conclusions &amp; further studies</vt:lpstr>
      <vt:lpstr>Backup</vt:lpstr>
      <vt:lpstr>Motivation - LOQC</vt:lpstr>
      <vt:lpstr>Quantum Mach-Zehnder Interferometer</vt:lpstr>
      <vt:lpstr>Single photon source measurements</vt:lpstr>
    </vt:vector>
  </TitlesOfParts>
  <Company>Mellanox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summary: Indistinguishable photons from a single-photon device</dc:title>
  <dc:creator>Idan Yokev</dc:creator>
  <cp:lastModifiedBy>user</cp:lastModifiedBy>
  <cp:revision>87</cp:revision>
  <dcterms:created xsi:type="dcterms:W3CDTF">2017-08-03T11:09:29Z</dcterms:created>
  <dcterms:modified xsi:type="dcterms:W3CDTF">2017-08-09T12:05:10Z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