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68" r:id="rId3"/>
    <p:sldId id="269" r:id="rId4"/>
    <p:sldId id="258" r:id="rId5"/>
    <p:sldId id="259" r:id="rId6"/>
    <p:sldId id="274" r:id="rId7"/>
    <p:sldId id="270" r:id="rId8"/>
    <p:sldId id="273" r:id="rId9"/>
    <p:sldId id="261" r:id="rId10"/>
    <p:sldId id="275" r:id="rId11"/>
    <p:sldId id="267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gor Shatagin" userId="45bbd373-1959-4943-8df4-74a335b9c64e" providerId="ADAL" clId="{5EA12EFF-445E-4529-9E57-80870F5FE575}"/>
    <pc:docChg chg="undo custSel addSld modSld">
      <pc:chgData name="Igor Shatagin" userId="45bbd373-1959-4943-8df4-74a335b9c64e" providerId="ADAL" clId="{5EA12EFF-445E-4529-9E57-80870F5FE575}" dt="2017-08-08T08:05:39.174" v="163" actId="114"/>
      <pc:docMkLst>
        <pc:docMk/>
      </pc:docMkLst>
      <pc:sldChg chg="modSp">
        <pc:chgData name="Igor Shatagin" userId="45bbd373-1959-4943-8df4-74a335b9c64e" providerId="ADAL" clId="{5EA12EFF-445E-4529-9E57-80870F5FE575}" dt="2017-08-08T07:56:19.309" v="33" actId="1035"/>
        <pc:sldMkLst>
          <pc:docMk/>
          <pc:sldMk cId="2267325028" sldId="258"/>
        </pc:sldMkLst>
        <pc:spChg chg="mod">
          <ac:chgData name="Igor Shatagin" userId="45bbd373-1959-4943-8df4-74a335b9c64e" providerId="ADAL" clId="{5EA12EFF-445E-4529-9E57-80870F5FE575}" dt="2017-08-08T07:56:19.309" v="33" actId="1035"/>
          <ac:spMkLst>
            <pc:docMk/>
            <pc:sldMk cId="2267325028" sldId="258"/>
            <ac:spMk id="55" creationId="{5C29E905-37D5-4C16-910D-7C7705B45034}"/>
          </ac:spMkLst>
        </pc:spChg>
        <pc:spChg chg="mod">
          <ac:chgData name="Igor Shatagin" userId="45bbd373-1959-4943-8df4-74a335b9c64e" providerId="ADAL" clId="{5EA12EFF-445E-4529-9E57-80870F5FE575}" dt="2017-08-08T07:56:19.309" v="33" actId="1035"/>
          <ac:spMkLst>
            <pc:docMk/>
            <pc:sldMk cId="2267325028" sldId="258"/>
            <ac:spMk id="117" creationId="{00000000-0000-0000-0000-000000000000}"/>
          </ac:spMkLst>
        </pc:spChg>
        <pc:spChg chg="mod">
          <ac:chgData name="Igor Shatagin" userId="45bbd373-1959-4943-8df4-74a335b9c64e" providerId="ADAL" clId="{5EA12EFF-445E-4529-9E57-80870F5FE575}" dt="2017-08-08T07:56:19.309" v="33" actId="1035"/>
          <ac:spMkLst>
            <pc:docMk/>
            <pc:sldMk cId="2267325028" sldId="258"/>
            <ac:spMk id="120" creationId="{00000000-0000-0000-0000-000000000000}"/>
          </ac:spMkLst>
        </pc:spChg>
        <pc:cxnChg chg="mod">
          <ac:chgData name="Igor Shatagin" userId="45bbd373-1959-4943-8df4-74a335b9c64e" providerId="ADAL" clId="{5EA12EFF-445E-4529-9E57-80870F5FE575}" dt="2017-08-08T07:56:19.309" v="33" actId="1035"/>
          <ac:cxnSpMkLst>
            <pc:docMk/>
            <pc:sldMk cId="2267325028" sldId="258"/>
            <ac:cxnSpMk id="60" creationId="{1EFA9947-B53D-4A12-91AF-8FD4821BE533}"/>
          </ac:cxnSpMkLst>
        </pc:cxnChg>
      </pc:sldChg>
      <pc:sldChg chg="addSp delSp modSp addAnim delAnim modAnim">
        <pc:chgData name="Igor Shatagin" userId="45bbd373-1959-4943-8df4-74a335b9c64e" providerId="ADAL" clId="{5EA12EFF-445E-4529-9E57-80870F5FE575}" dt="2017-08-08T08:00:06.510" v="59" actId="6549"/>
        <pc:sldMkLst>
          <pc:docMk/>
          <pc:sldMk cId="1003688179" sldId="259"/>
        </pc:sldMkLst>
        <pc:spChg chg="mod">
          <ac:chgData name="Igor Shatagin" userId="45bbd373-1959-4943-8df4-74a335b9c64e" providerId="ADAL" clId="{5EA12EFF-445E-4529-9E57-80870F5FE575}" dt="2017-08-08T08:00:06.510" v="59" actId="6549"/>
          <ac:spMkLst>
            <pc:docMk/>
            <pc:sldMk cId="1003688179" sldId="259"/>
            <ac:spMk id="26" creationId="{00000000-0000-0000-0000-000000000000}"/>
          </ac:spMkLst>
        </pc:spChg>
        <pc:spChg chg="add del">
          <ac:chgData name="Igor Shatagin" userId="45bbd373-1959-4943-8df4-74a335b9c64e" providerId="ADAL" clId="{5EA12EFF-445E-4529-9E57-80870F5FE575}" dt="2017-08-08T07:59:59.186" v="53" actId="478"/>
          <ac:spMkLst>
            <pc:docMk/>
            <pc:sldMk cId="1003688179" sldId="259"/>
            <ac:spMk id="61" creationId="{00000000-0000-0000-0000-000000000000}"/>
          </ac:spMkLst>
        </pc:spChg>
        <pc:spChg chg="add del mod">
          <ac:chgData name="Igor Shatagin" userId="45bbd373-1959-4943-8df4-74a335b9c64e" providerId="ADAL" clId="{5EA12EFF-445E-4529-9E57-80870F5FE575}" dt="2017-08-08T07:59:58.427" v="52" actId="6549"/>
          <ac:spMkLst>
            <pc:docMk/>
            <pc:sldMk cId="1003688179" sldId="259"/>
            <ac:spMk id="81" creationId="{D786A116-3DCD-4E1E-9D3F-D3782C3C041E}"/>
          </ac:spMkLst>
        </pc:spChg>
      </pc:sldChg>
      <pc:sldChg chg="modSp">
        <pc:chgData name="Igor Shatagin" userId="45bbd373-1959-4943-8df4-74a335b9c64e" providerId="ADAL" clId="{5EA12EFF-445E-4529-9E57-80870F5FE575}" dt="2017-08-08T08:05:39.174" v="163" actId="114"/>
        <pc:sldMkLst>
          <pc:docMk/>
          <pc:sldMk cId="1899493410" sldId="263"/>
        </pc:sldMkLst>
        <pc:spChg chg="mod">
          <ac:chgData name="Igor Shatagin" userId="45bbd373-1959-4943-8df4-74a335b9c64e" providerId="ADAL" clId="{5EA12EFF-445E-4529-9E57-80870F5FE575}" dt="2017-08-08T08:05:39.174" v="163" actId="114"/>
          <ac:spMkLst>
            <pc:docMk/>
            <pc:sldMk cId="1899493410" sldId="263"/>
            <ac:spMk id="3" creationId="{00000000-0000-0000-0000-000000000000}"/>
          </ac:spMkLst>
        </pc:spChg>
      </pc:sldChg>
      <pc:sldChg chg="modSp">
        <pc:chgData name="Igor Shatagin" userId="45bbd373-1959-4943-8df4-74a335b9c64e" providerId="ADAL" clId="{5EA12EFF-445E-4529-9E57-80870F5FE575}" dt="2017-08-08T07:58:27.110" v="39" actId="1035"/>
        <pc:sldMkLst>
          <pc:docMk/>
          <pc:sldMk cId="3245645341" sldId="266"/>
        </pc:sldMkLst>
        <pc:spChg chg="mod">
          <ac:chgData name="Igor Shatagin" userId="45bbd373-1959-4943-8df4-74a335b9c64e" providerId="ADAL" clId="{5EA12EFF-445E-4529-9E57-80870F5FE575}" dt="2017-08-08T07:58:27.110" v="39" actId="1035"/>
          <ac:spMkLst>
            <pc:docMk/>
            <pc:sldMk cId="3245645341" sldId="266"/>
            <ac:spMk id="50" creationId="{4346A918-8F06-4322-8095-A49791DE3E3D}"/>
          </ac:spMkLst>
        </pc:spChg>
      </pc:sldChg>
      <pc:sldChg chg="modSp add">
        <pc:chgData name="Igor Shatagin" userId="45bbd373-1959-4943-8df4-74a335b9c64e" providerId="ADAL" clId="{5EA12EFF-445E-4529-9E57-80870F5FE575}" dt="2017-08-08T07:55:54.417" v="29" actId="20577"/>
        <pc:sldMkLst>
          <pc:docMk/>
          <pc:sldMk cId="4261256238" sldId="272"/>
        </pc:sldMkLst>
        <pc:spChg chg="mod">
          <ac:chgData name="Igor Shatagin" userId="45bbd373-1959-4943-8df4-74a335b9c64e" providerId="ADAL" clId="{5EA12EFF-445E-4529-9E57-80870F5FE575}" dt="2017-08-08T07:55:54.417" v="29" actId="20577"/>
          <ac:spMkLst>
            <pc:docMk/>
            <pc:sldMk cId="4261256238" sldId="272"/>
            <ac:spMk id="2" creationId="{C7C574A1-3520-4155-A3BA-5AB83D29C988}"/>
          </ac:spMkLst>
        </pc:spChg>
      </pc:sldChg>
    </pc:docChg>
  </pc:docChgLst>
  <pc:docChgLst>
    <pc:chgData name="Igor Shatagin" userId="45bbd373-1959-4943-8df4-74a335b9c64e" providerId="ADAL" clId="{46986080-03F7-4A32-8D98-CDC2F80EADE7}"/>
    <pc:docChg chg="custSel modSld">
      <pc:chgData name="Igor Shatagin" userId="45bbd373-1959-4943-8df4-74a335b9c64e" providerId="ADAL" clId="{46986080-03F7-4A32-8D98-CDC2F80EADE7}" dt="2017-08-09T08:07:20.876" v="85" actId="20577"/>
      <pc:docMkLst>
        <pc:docMk/>
      </pc:docMkLst>
      <pc:sldChg chg="modSp">
        <pc:chgData name="Igor Shatagin" userId="45bbd373-1959-4943-8df4-74a335b9c64e" providerId="ADAL" clId="{46986080-03F7-4A32-8D98-CDC2F80EADE7}" dt="2017-08-09T08:07:20.876" v="85" actId="20577"/>
        <pc:sldMkLst>
          <pc:docMk/>
          <pc:sldMk cId="3981030145" sldId="267"/>
        </pc:sldMkLst>
        <pc:spChg chg="mod">
          <ac:chgData name="Igor Shatagin" userId="45bbd373-1959-4943-8df4-74a335b9c64e" providerId="ADAL" clId="{46986080-03F7-4A32-8D98-CDC2F80EADE7}" dt="2017-08-09T08:07:20.876" v="85" actId="20577"/>
          <ac:spMkLst>
            <pc:docMk/>
            <pc:sldMk cId="3981030145" sldId="267"/>
            <ac:spMk id="3" creationId="{00000000-0000-0000-0000-000000000000}"/>
          </ac:spMkLst>
        </pc:spChg>
      </pc:sldChg>
      <pc:sldChg chg="modSp modAnim">
        <pc:chgData name="Igor Shatagin" userId="45bbd373-1959-4943-8df4-74a335b9c64e" providerId="ADAL" clId="{46986080-03F7-4A32-8D98-CDC2F80EADE7}" dt="2017-08-09T08:05:38.403" v="29"/>
        <pc:sldMkLst>
          <pc:docMk/>
          <pc:sldMk cId="1410230858" sldId="273"/>
        </pc:sldMkLst>
        <pc:spChg chg="mod">
          <ac:chgData name="Igor Shatagin" userId="45bbd373-1959-4943-8df4-74a335b9c64e" providerId="ADAL" clId="{46986080-03F7-4A32-8D98-CDC2F80EADE7}" dt="2017-08-09T08:05:38.403" v="29"/>
          <ac:spMkLst>
            <pc:docMk/>
            <pc:sldMk cId="1410230858" sldId="273"/>
            <ac:spMk id="3" creationId="{00000000-0000-0000-0000-000000000000}"/>
          </ac:spMkLst>
        </pc:spChg>
      </pc:sldChg>
      <pc:sldChg chg="modSp">
        <pc:chgData name="Igor Shatagin" userId="45bbd373-1959-4943-8df4-74a335b9c64e" providerId="ADAL" clId="{46986080-03F7-4A32-8D98-CDC2F80EADE7}" dt="2017-08-09T08:06:46.426" v="82" actId="27636"/>
        <pc:sldMkLst>
          <pc:docMk/>
          <pc:sldMk cId="2653434103" sldId="274"/>
        </pc:sldMkLst>
        <pc:spChg chg="mod">
          <ac:chgData name="Igor Shatagin" userId="45bbd373-1959-4943-8df4-74a335b9c64e" providerId="ADAL" clId="{46986080-03F7-4A32-8D98-CDC2F80EADE7}" dt="2017-08-09T08:06:46.426" v="82" actId="27636"/>
          <ac:spMkLst>
            <pc:docMk/>
            <pc:sldMk cId="2653434103" sldId="274"/>
            <ac:spMk id="3" creationId="{00000000-0000-0000-0000-000000000000}"/>
          </ac:spMkLst>
        </pc:spChg>
      </pc:sldChg>
      <pc:sldChg chg="modAnim">
        <pc:chgData name="Igor Shatagin" userId="45bbd373-1959-4943-8df4-74a335b9c64e" providerId="ADAL" clId="{46986080-03F7-4A32-8D98-CDC2F80EADE7}" dt="2017-08-09T08:04:55.720" v="3"/>
        <pc:sldMkLst>
          <pc:docMk/>
          <pc:sldMk cId="3245645341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0D938-F670-45A9-9AB6-4E0699817A37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A9489-4827-4607-8D20-2124AE00F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9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A9489-4827-4607-8D20-2124AE00FB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9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A9489-4827-4607-8D20-2124AE00FB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24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0657-F254-429E-8A31-598D1DB040F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68F-1539-46DD-840C-F65082D2D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8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0657-F254-429E-8A31-598D1DB040F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68F-1539-46DD-840C-F65082D2D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2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0657-F254-429E-8A31-598D1DB040F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68F-1539-46DD-840C-F65082D2D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7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0657-F254-429E-8A31-598D1DB040F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68F-1539-46DD-840C-F65082D2D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72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0657-F254-429E-8A31-598D1DB040F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68F-1539-46DD-840C-F65082D2D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3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0657-F254-429E-8A31-598D1DB040F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68F-1539-46DD-840C-F65082D2D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6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0657-F254-429E-8A31-598D1DB040F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68F-1539-46DD-840C-F65082D2D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86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0657-F254-429E-8A31-598D1DB040F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68F-1539-46DD-840C-F65082D2D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46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0657-F254-429E-8A31-598D1DB040F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68F-1539-46DD-840C-F65082D2D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0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0657-F254-429E-8A31-598D1DB040F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68F-1539-46DD-840C-F65082D2D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0657-F254-429E-8A31-598D1DB040F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68F-1539-46DD-840C-F65082D2D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1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B0657-F254-429E-8A31-598D1DB040F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4E68F-1539-46DD-840C-F65082D2D0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7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b="1" dirty="0"/>
              <a:t>Seeing a single photon </a:t>
            </a:r>
            <a:br>
              <a:rPr lang="en-US" b="1" dirty="0"/>
            </a:br>
            <a:r>
              <a:rPr lang="en-US" b="1" dirty="0"/>
              <a:t>without destroying it*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1828800"/>
            <a:ext cx="6400800" cy="1752600"/>
          </a:xfrm>
        </p:spPr>
        <p:txBody>
          <a:bodyPr/>
          <a:lstStyle/>
          <a:p>
            <a:r>
              <a:rPr lang="en-US" dirty="0" err="1"/>
              <a:t>Tali</a:t>
            </a:r>
            <a:r>
              <a:rPr lang="en-US" dirty="0"/>
              <a:t> </a:t>
            </a:r>
            <a:r>
              <a:rPr lang="en-US" dirty="0" err="1"/>
              <a:t>Septon</a:t>
            </a:r>
            <a:endParaRPr lang="en-US" dirty="0"/>
          </a:p>
          <a:p>
            <a:r>
              <a:rPr lang="en-US" dirty="0"/>
              <a:t>Igor Khanonkin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581400" y="3048000"/>
            <a:ext cx="5257800" cy="3335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*</a:t>
            </a:r>
            <a:r>
              <a:rPr lang="en-US" sz="2600" dirty="0"/>
              <a:t>G. </a:t>
            </a:r>
            <a:r>
              <a:rPr lang="en-US" sz="2600" dirty="0" err="1"/>
              <a:t>Nogues</a:t>
            </a:r>
            <a:r>
              <a:rPr lang="en-US" sz="2600" dirty="0"/>
              <a:t>, A. </a:t>
            </a:r>
            <a:r>
              <a:rPr lang="en-US" sz="2600" dirty="0" err="1"/>
              <a:t>Rauschenbeutel</a:t>
            </a:r>
            <a:r>
              <a:rPr lang="en-US" sz="2600" dirty="0"/>
              <a:t>, </a:t>
            </a:r>
          </a:p>
          <a:p>
            <a:r>
              <a:rPr lang="en-US" sz="2600" dirty="0"/>
              <a:t>S. </a:t>
            </a:r>
            <a:r>
              <a:rPr lang="en-US" sz="2600" dirty="0" err="1"/>
              <a:t>Osnaghi</a:t>
            </a:r>
            <a:r>
              <a:rPr lang="en-US" sz="2600" dirty="0"/>
              <a:t>, M. </a:t>
            </a:r>
            <a:r>
              <a:rPr lang="en-US" sz="2600" dirty="0" err="1"/>
              <a:t>Brune</a:t>
            </a:r>
            <a:r>
              <a:rPr lang="en-US" sz="2600" dirty="0"/>
              <a:t>,</a:t>
            </a:r>
          </a:p>
          <a:p>
            <a:r>
              <a:rPr lang="en-US" sz="2600" dirty="0"/>
              <a:t>J. M. </a:t>
            </a:r>
            <a:r>
              <a:rPr lang="en-US" sz="2600" dirty="0" err="1"/>
              <a:t>Raimond</a:t>
            </a:r>
            <a:r>
              <a:rPr lang="en-US" sz="2600" dirty="0"/>
              <a:t> &amp; S. </a:t>
            </a:r>
            <a:r>
              <a:rPr lang="en-US" sz="2600" dirty="0" err="1"/>
              <a:t>Haroche</a:t>
            </a:r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NATURE vol. 400 (1999)</a:t>
            </a:r>
          </a:p>
        </p:txBody>
      </p:sp>
      <p:pic>
        <p:nvPicPr>
          <p:cNvPr id="3074" name="Picture 2" descr="C:\Users\igor\OneDrive - Technion\Project_course_Interaction_between _Atom_And_Photons\PLMCN18_20170710-08-13-3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9" t="24653" r="26663" b="12595"/>
          <a:stretch/>
        </p:blipFill>
        <p:spPr bwMode="auto">
          <a:xfrm>
            <a:off x="457199" y="2895599"/>
            <a:ext cx="3425047" cy="302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Elbow Connector 8"/>
          <p:cNvCxnSpPr/>
          <p:nvPr/>
        </p:nvCxnSpPr>
        <p:spPr>
          <a:xfrm rot="10800000" flipV="1">
            <a:off x="3882246" y="4724400"/>
            <a:ext cx="4194954" cy="228600"/>
          </a:xfrm>
          <a:prstGeom prst="bentConnector3">
            <a:avLst>
              <a:gd name="adj1" fmla="val 34430"/>
            </a:avLst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222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12221"/>
            <a:ext cx="9067800" cy="22597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#3 Repeated </a:t>
            </a:r>
            <a:r>
              <a:rPr lang="en-US" dirty="0"/>
              <a:t>single photon measurements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grpSp>
        <p:nvGrpSpPr>
          <p:cNvPr id="4" name="קבוצה 23">
            <a:extLst>
              <a:ext uri="{FF2B5EF4-FFF2-40B4-BE49-F238E27FC236}">
                <a16:creationId xmlns:a16="http://schemas.microsoft.com/office/drawing/2014/main" id="{4E440D8D-66A2-43FC-A22F-D3DCB01CA23E}"/>
              </a:ext>
            </a:extLst>
          </p:cNvPr>
          <p:cNvGrpSpPr/>
          <p:nvPr/>
        </p:nvGrpSpPr>
        <p:grpSpPr>
          <a:xfrm>
            <a:off x="6927772" y="1524147"/>
            <a:ext cx="577630" cy="881839"/>
            <a:chOff x="8261570" y="1337675"/>
            <a:chExt cx="577630" cy="881839"/>
          </a:xfrm>
        </p:grpSpPr>
        <p:sp>
          <p:nvSpPr>
            <p:cNvPr id="5" name="אליפסה 10">
              <a:extLst>
                <a:ext uri="{FF2B5EF4-FFF2-40B4-BE49-F238E27FC236}">
                  <a16:creationId xmlns:a16="http://schemas.microsoft.com/office/drawing/2014/main" id="{EED7C8D8-23E1-4151-A19C-5CF5708749C9}"/>
                </a:ext>
              </a:extLst>
            </p:cNvPr>
            <p:cNvSpPr/>
            <p:nvPr/>
          </p:nvSpPr>
          <p:spPr>
            <a:xfrm>
              <a:off x="8261570" y="1346815"/>
              <a:ext cx="223882" cy="87269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מחבר ישר 18">
              <a:extLst>
                <a:ext uri="{FF2B5EF4-FFF2-40B4-BE49-F238E27FC236}">
                  <a16:creationId xmlns:a16="http://schemas.microsoft.com/office/drawing/2014/main" id="{D2C29324-5C4C-4E7A-9468-24DCBD11DB21}"/>
                </a:ext>
              </a:extLst>
            </p:cNvPr>
            <p:cNvCxnSpPr>
              <a:cxnSpLocks/>
            </p:cNvCxnSpPr>
            <p:nvPr/>
          </p:nvCxnSpPr>
          <p:spPr>
            <a:xfrm>
              <a:off x="8382356" y="1337675"/>
              <a:ext cx="437054" cy="36246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מחבר ישר 61">
              <a:extLst>
                <a:ext uri="{FF2B5EF4-FFF2-40B4-BE49-F238E27FC236}">
                  <a16:creationId xmlns:a16="http://schemas.microsoft.com/office/drawing/2014/main" id="{B4D7F87B-03DE-412B-AC34-8BDF0B7158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87677" y="1870169"/>
              <a:ext cx="431733" cy="34934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אליפסה 22">
              <a:extLst>
                <a:ext uri="{FF2B5EF4-FFF2-40B4-BE49-F238E27FC236}">
                  <a16:creationId xmlns:a16="http://schemas.microsoft.com/office/drawing/2014/main" id="{7661B03B-D291-4CF1-B30E-A97D963B03C3}"/>
                </a:ext>
              </a:extLst>
            </p:cNvPr>
            <p:cNvSpPr/>
            <p:nvPr/>
          </p:nvSpPr>
          <p:spPr>
            <a:xfrm>
              <a:off x="8793481" y="1683841"/>
              <a:ext cx="45719" cy="21176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קבוצה 39">
            <a:extLst>
              <a:ext uri="{FF2B5EF4-FFF2-40B4-BE49-F238E27FC236}">
                <a16:creationId xmlns:a16="http://schemas.microsoft.com/office/drawing/2014/main" id="{2804DAAF-2D69-425D-95A2-0D59E86092E3}"/>
              </a:ext>
            </a:extLst>
          </p:cNvPr>
          <p:cNvGrpSpPr/>
          <p:nvPr/>
        </p:nvGrpSpPr>
        <p:grpSpPr>
          <a:xfrm>
            <a:off x="1906554" y="1479787"/>
            <a:ext cx="2224004" cy="1091497"/>
            <a:chOff x="2408981" y="1099546"/>
            <a:chExt cx="2224004" cy="1091497"/>
          </a:xfrm>
        </p:grpSpPr>
        <p:sp>
          <p:nvSpPr>
            <p:cNvPr id="10" name="אליפסה 40">
              <a:extLst>
                <a:ext uri="{FF2B5EF4-FFF2-40B4-BE49-F238E27FC236}">
                  <a16:creationId xmlns:a16="http://schemas.microsoft.com/office/drawing/2014/main" id="{D3AED2A6-CEA1-4BDC-9DD2-A693EA82B695}"/>
                </a:ext>
              </a:extLst>
            </p:cNvPr>
            <p:cNvSpPr/>
            <p:nvPr/>
          </p:nvSpPr>
          <p:spPr>
            <a:xfrm>
              <a:off x="2408981" y="1113216"/>
              <a:ext cx="2224004" cy="452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אליפסה 46">
              <a:extLst>
                <a:ext uri="{FF2B5EF4-FFF2-40B4-BE49-F238E27FC236}">
                  <a16:creationId xmlns:a16="http://schemas.microsoft.com/office/drawing/2014/main" id="{776E450A-3985-4356-86C8-C6CE2853376E}"/>
                </a:ext>
              </a:extLst>
            </p:cNvPr>
            <p:cNvSpPr/>
            <p:nvPr/>
          </p:nvSpPr>
          <p:spPr>
            <a:xfrm>
              <a:off x="2408981" y="1701746"/>
              <a:ext cx="2224004" cy="452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36">
              <a:extLst>
                <a:ext uri="{FF2B5EF4-FFF2-40B4-BE49-F238E27FC236}">
                  <a16:creationId xmlns:a16="http://schemas.microsoft.com/office/drawing/2014/main" id="{D5FBB551-27C3-43C8-8A7F-26321A3F5119}"/>
                </a:ext>
              </a:extLst>
            </p:cNvPr>
            <p:cNvSpPr/>
            <p:nvPr/>
          </p:nvSpPr>
          <p:spPr>
            <a:xfrm>
              <a:off x="2408981" y="1363236"/>
              <a:ext cx="2219330" cy="54635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קשת 48">
              <a:extLst>
                <a:ext uri="{FF2B5EF4-FFF2-40B4-BE49-F238E27FC236}">
                  <a16:creationId xmlns:a16="http://schemas.microsoft.com/office/drawing/2014/main" id="{BB804222-ACB9-4A82-A045-3943700965AD}"/>
                </a:ext>
              </a:extLst>
            </p:cNvPr>
            <p:cNvSpPr/>
            <p:nvPr/>
          </p:nvSpPr>
          <p:spPr>
            <a:xfrm>
              <a:off x="2636483" y="1152883"/>
              <a:ext cx="641265" cy="959156"/>
            </a:xfrm>
            <a:prstGeom prst="arc">
              <a:avLst>
                <a:gd name="adj1" fmla="val 16200000"/>
                <a:gd name="adj2" fmla="val 516598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קשת 51">
              <a:extLst>
                <a:ext uri="{FF2B5EF4-FFF2-40B4-BE49-F238E27FC236}">
                  <a16:creationId xmlns:a16="http://schemas.microsoft.com/office/drawing/2014/main" id="{397B8751-136B-4DB8-B523-CC9ADB95E373}"/>
                </a:ext>
              </a:extLst>
            </p:cNvPr>
            <p:cNvSpPr/>
            <p:nvPr/>
          </p:nvSpPr>
          <p:spPr>
            <a:xfrm flipH="1">
              <a:off x="3776754" y="1152883"/>
              <a:ext cx="532252" cy="959156"/>
            </a:xfrm>
            <a:prstGeom prst="arc">
              <a:avLst>
                <a:gd name="adj1" fmla="val 16200000"/>
                <a:gd name="adj2" fmla="val 516598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קשת 52">
              <a:extLst>
                <a:ext uri="{FF2B5EF4-FFF2-40B4-BE49-F238E27FC236}">
                  <a16:creationId xmlns:a16="http://schemas.microsoft.com/office/drawing/2014/main" id="{B3F9F303-6DA3-41DF-A9CE-93360B2EE003}"/>
                </a:ext>
              </a:extLst>
            </p:cNvPr>
            <p:cNvSpPr/>
            <p:nvPr/>
          </p:nvSpPr>
          <p:spPr>
            <a:xfrm flipH="1">
              <a:off x="3682743" y="1125655"/>
              <a:ext cx="323509" cy="1018418"/>
            </a:xfrm>
            <a:prstGeom prst="arc">
              <a:avLst>
                <a:gd name="adj1" fmla="val 16200000"/>
                <a:gd name="adj2" fmla="val 516598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קשת 53">
              <a:extLst>
                <a:ext uri="{FF2B5EF4-FFF2-40B4-BE49-F238E27FC236}">
                  <a16:creationId xmlns:a16="http://schemas.microsoft.com/office/drawing/2014/main" id="{B98827FD-A3FE-49FF-A830-F28021685775}"/>
                </a:ext>
              </a:extLst>
            </p:cNvPr>
            <p:cNvSpPr/>
            <p:nvPr/>
          </p:nvSpPr>
          <p:spPr>
            <a:xfrm>
              <a:off x="3057950" y="1118378"/>
              <a:ext cx="282366" cy="1030927"/>
            </a:xfrm>
            <a:prstGeom prst="arc">
              <a:avLst>
                <a:gd name="adj1" fmla="val 16200000"/>
                <a:gd name="adj2" fmla="val 516598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קשת 54">
              <a:extLst>
                <a:ext uri="{FF2B5EF4-FFF2-40B4-BE49-F238E27FC236}">
                  <a16:creationId xmlns:a16="http://schemas.microsoft.com/office/drawing/2014/main" id="{B4C91D8A-31D8-40EB-A8AE-E78919390450}"/>
                </a:ext>
              </a:extLst>
            </p:cNvPr>
            <p:cNvSpPr/>
            <p:nvPr/>
          </p:nvSpPr>
          <p:spPr>
            <a:xfrm>
              <a:off x="3269602" y="1099546"/>
              <a:ext cx="214269" cy="1055072"/>
            </a:xfrm>
            <a:prstGeom prst="arc">
              <a:avLst>
                <a:gd name="adj1" fmla="val 16200000"/>
                <a:gd name="adj2" fmla="val 516598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קשת 55">
              <a:extLst>
                <a:ext uri="{FF2B5EF4-FFF2-40B4-BE49-F238E27FC236}">
                  <a16:creationId xmlns:a16="http://schemas.microsoft.com/office/drawing/2014/main" id="{7171EB27-3C84-456B-A7B5-0EB7C3E334B3}"/>
                </a:ext>
              </a:extLst>
            </p:cNvPr>
            <p:cNvSpPr/>
            <p:nvPr/>
          </p:nvSpPr>
          <p:spPr>
            <a:xfrm flipH="1">
              <a:off x="3568916" y="1113146"/>
              <a:ext cx="160871" cy="1077897"/>
            </a:xfrm>
            <a:prstGeom prst="arc">
              <a:avLst>
                <a:gd name="adj1" fmla="val 16200000"/>
                <a:gd name="adj2" fmla="val 516598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B325311-835E-4624-8262-E0A5A83F6176}"/>
              </a:ext>
            </a:extLst>
          </p:cNvPr>
          <p:cNvSpPr txBox="1"/>
          <p:nvPr/>
        </p:nvSpPr>
        <p:spPr>
          <a:xfrm>
            <a:off x="770268" y="5161746"/>
            <a:ext cx="75373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|g</a:t>
            </a:r>
            <a:r>
              <a:rPr lang="en-US" sz="1600" b="1" dirty="0"/>
              <a:t>2</a:t>
            </a:r>
            <a:r>
              <a:rPr lang="en-US" sz="2500" b="1" dirty="0"/>
              <a:t>&gt;</a:t>
            </a:r>
            <a:endParaRPr lang="en-US" sz="25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3763FA8-DB53-4F13-9A13-9357A41F9F57}"/>
              </a:ext>
            </a:extLst>
          </p:cNvPr>
          <p:cNvSpPr/>
          <p:nvPr/>
        </p:nvSpPr>
        <p:spPr>
          <a:xfrm>
            <a:off x="537985" y="3614779"/>
            <a:ext cx="152400" cy="1846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AC6BEA-3B8C-4D28-A7E4-54EEEEC82253}"/>
              </a:ext>
            </a:extLst>
          </p:cNvPr>
          <p:cNvSpPr txBox="1"/>
          <p:nvPr/>
        </p:nvSpPr>
        <p:spPr>
          <a:xfrm>
            <a:off x="609600" y="3195935"/>
            <a:ext cx="1230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“Meter”</a:t>
            </a:r>
          </a:p>
        </p:txBody>
      </p:sp>
      <p:cxnSp>
        <p:nvCxnSpPr>
          <p:cNvPr id="22" name="Elbow Connector 41">
            <a:extLst>
              <a:ext uri="{FF2B5EF4-FFF2-40B4-BE49-F238E27FC236}">
                <a16:creationId xmlns:a16="http://schemas.microsoft.com/office/drawing/2014/main" id="{D6E337AD-C0F7-40DB-9D4F-8983043BF8B3}"/>
              </a:ext>
            </a:extLst>
          </p:cNvPr>
          <p:cNvCxnSpPr>
            <a:cxnSpLocks/>
          </p:cNvCxnSpPr>
          <p:nvPr/>
        </p:nvCxnSpPr>
        <p:spPr>
          <a:xfrm flipV="1">
            <a:off x="609602" y="1905001"/>
            <a:ext cx="929781" cy="228599"/>
          </a:xfrm>
          <a:prstGeom prst="bentConnector3">
            <a:avLst>
              <a:gd name="adj1" fmla="val 298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5E1107B2-90AD-48B1-B7FB-5957DB1F0542}"/>
              </a:ext>
            </a:extLst>
          </p:cNvPr>
          <p:cNvSpPr/>
          <p:nvPr/>
        </p:nvSpPr>
        <p:spPr>
          <a:xfrm>
            <a:off x="6618115" y="1861238"/>
            <a:ext cx="152400" cy="1846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C38D95B-17D2-4924-82A0-2CBAC42767B8}"/>
              </a:ext>
            </a:extLst>
          </p:cNvPr>
          <p:cNvCxnSpPr/>
          <p:nvPr/>
        </p:nvCxnSpPr>
        <p:spPr>
          <a:xfrm>
            <a:off x="6051714" y="1952264"/>
            <a:ext cx="501486" cy="6023"/>
          </a:xfrm>
          <a:prstGeom prst="straightConnector1">
            <a:avLst/>
          </a:prstGeom>
          <a:ln w="3492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D8EF86B-7E08-4ACF-81A7-6706125678F2}"/>
              </a:ext>
            </a:extLst>
          </p:cNvPr>
          <p:cNvCxnSpPr/>
          <p:nvPr/>
        </p:nvCxnSpPr>
        <p:spPr>
          <a:xfrm flipV="1">
            <a:off x="609600" y="2743200"/>
            <a:ext cx="0" cy="762000"/>
          </a:xfrm>
          <a:prstGeom prst="straightConnector1">
            <a:avLst/>
          </a:prstGeom>
          <a:ln w="3492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D3865EC-F177-4DD6-AEA4-5DA014A8C02D}"/>
              </a:ext>
            </a:extLst>
          </p:cNvPr>
          <p:cNvCxnSpPr>
            <a:cxnSpLocks/>
          </p:cNvCxnSpPr>
          <p:nvPr/>
        </p:nvCxnSpPr>
        <p:spPr>
          <a:xfrm flipH="1" flipV="1">
            <a:off x="626806" y="3988248"/>
            <a:ext cx="1" cy="889778"/>
          </a:xfrm>
          <a:prstGeom prst="straightConnector1">
            <a:avLst/>
          </a:prstGeom>
          <a:ln w="3492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826DE51-B7D9-403F-8C79-A83C68F2F1D0}"/>
              </a:ext>
            </a:extLst>
          </p:cNvPr>
          <p:cNvSpPr txBox="1"/>
          <p:nvPr/>
        </p:nvSpPr>
        <p:spPr>
          <a:xfrm>
            <a:off x="674535" y="4780746"/>
            <a:ext cx="1230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“Meter”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7B0F4C-37EA-4BC2-BE07-32C93FFB8A1B}"/>
              </a:ext>
            </a:extLst>
          </p:cNvPr>
          <p:cNvSpPr txBox="1"/>
          <p:nvPr/>
        </p:nvSpPr>
        <p:spPr>
          <a:xfrm rot="16200000">
            <a:off x="-858134" y="4093391"/>
            <a:ext cx="211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Short delay in time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71C5CD6-FD8D-4C20-998E-5BB46C8CD1F5}"/>
              </a:ext>
            </a:extLst>
          </p:cNvPr>
          <p:cNvCxnSpPr/>
          <p:nvPr/>
        </p:nvCxnSpPr>
        <p:spPr>
          <a:xfrm>
            <a:off x="4267200" y="1981200"/>
            <a:ext cx="381000" cy="0"/>
          </a:xfrm>
          <a:prstGeom prst="straightConnector1">
            <a:avLst/>
          </a:prstGeom>
          <a:ln w="3492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D2918843-AA29-436C-B398-19E772692392}"/>
              </a:ext>
            </a:extLst>
          </p:cNvPr>
          <p:cNvSpPr/>
          <p:nvPr/>
        </p:nvSpPr>
        <p:spPr>
          <a:xfrm>
            <a:off x="2133600" y="1752600"/>
            <a:ext cx="1867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</a:rPr>
              <a:t>2p</a:t>
            </a:r>
            <a:r>
              <a:rPr lang="en-US" sz="2400" dirty="0">
                <a:latin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Rabi pulse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5E3541A-3239-4AFD-A936-68D7E4B1D150}"/>
              </a:ext>
            </a:extLst>
          </p:cNvPr>
          <p:cNvSpPr/>
          <p:nvPr/>
        </p:nvSpPr>
        <p:spPr>
          <a:xfrm>
            <a:off x="541668" y="4985822"/>
            <a:ext cx="152400" cy="1846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825D1B0-2ABD-4A67-88A3-6BC386E9D0DB}"/>
              </a:ext>
            </a:extLst>
          </p:cNvPr>
          <p:cNvSpPr txBox="1"/>
          <p:nvPr/>
        </p:nvSpPr>
        <p:spPr>
          <a:xfrm>
            <a:off x="1100663" y="994309"/>
            <a:ext cx="38523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Small thermal field P1=0.18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3F8ACC-0778-4EC4-81B3-B108FC55B079}"/>
              </a:ext>
            </a:extLst>
          </p:cNvPr>
          <p:cNvSpPr txBox="1"/>
          <p:nvPr/>
        </p:nvSpPr>
        <p:spPr>
          <a:xfrm>
            <a:off x="762000" y="3581400"/>
            <a:ext cx="75373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|g</a:t>
            </a:r>
            <a:r>
              <a:rPr lang="en-US" sz="1600" b="1" dirty="0"/>
              <a:t>1</a:t>
            </a:r>
            <a:r>
              <a:rPr lang="en-US" sz="2500" b="1" dirty="0"/>
              <a:t>&gt;</a:t>
            </a:r>
            <a:endParaRPr lang="en-US" sz="250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9AB0A67-0470-4F34-B33A-F6493E1EF120}"/>
              </a:ext>
            </a:extLst>
          </p:cNvPr>
          <p:cNvSpPr/>
          <p:nvPr/>
        </p:nvSpPr>
        <p:spPr>
          <a:xfrm>
            <a:off x="5801582" y="1859931"/>
            <a:ext cx="152400" cy="1846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F852DD-010B-4EED-B2B3-B2C5B045CDD2}"/>
              </a:ext>
            </a:extLst>
          </p:cNvPr>
          <p:cNvSpPr txBox="1"/>
          <p:nvPr/>
        </p:nvSpPr>
        <p:spPr>
          <a:xfrm>
            <a:off x="3935489" y="4940107"/>
            <a:ext cx="1223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</a:t>
            </a:r>
            <a:r>
              <a:rPr lang="en-US" b="1" dirty="0"/>
              <a:t>i1</a:t>
            </a:r>
            <a:r>
              <a:rPr lang="en-US" sz="2400" b="1" dirty="0"/>
              <a:t>=0.32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29BA7C0-C369-4874-8E06-9A967A8AD05B}"/>
              </a:ext>
            </a:extLst>
          </p:cNvPr>
          <p:cNvSpPr txBox="1"/>
          <p:nvPr/>
        </p:nvSpPr>
        <p:spPr>
          <a:xfrm>
            <a:off x="5933768" y="4925352"/>
            <a:ext cx="1495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</a:t>
            </a:r>
            <a:r>
              <a:rPr lang="en-US" b="1" dirty="0"/>
              <a:t>i2/i1</a:t>
            </a:r>
            <a:r>
              <a:rPr lang="en-US" sz="2400" b="1" dirty="0"/>
              <a:t>=0.48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EB64ED-8772-479B-BA4A-4DDA3569B78F}"/>
              </a:ext>
            </a:extLst>
          </p:cNvPr>
          <p:cNvSpPr txBox="1"/>
          <p:nvPr/>
        </p:nvSpPr>
        <p:spPr>
          <a:xfrm>
            <a:off x="2532945" y="4520812"/>
            <a:ext cx="9751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latin typeface="+mj-lt"/>
              </a:rPr>
              <a:t>At</a:t>
            </a:r>
            <a:r>
              <a:rPr lang="en-US" sz="3200" u="sng" dirty="0">
                <a:latin typeface="Symbol" panose="05050102010706020507" pitchFamily="18" charset="2"/>
              </a:rPr>
              <a:t> n</a:t>
            </a:r>
            <a:r>
              <a:rPr lang="en-US" sz="1600" u="sng" dirty="0">
                <a:latin typeface="Symbol" panose="05050102010706020507" pitchFamily="18" charset="2"/>
              </a:rPr>
              <a:t>1</a:t>
            </a:r>
            <a:r>
              <a:rPr lang="en-US" sz="2800" u="sng" dirty="0">
                <a:latin typeface="Symbol" panose="05050102010706020507" pitchFamily="18" charset="2"/>
              </a:rPr>
              <a:t>:</a:t>
            </a:r>
            <a:endParaRPr lang="en-US" u="sng" dirty="0">
              <a:latin typeface="Symbol" panose="05050102010706020507" pitchFamily="18" charset="2"/>
            </a:endParaRPr>
          </a:p>
        </p:txBody>
      </p:sp>
      <p:sp>
        <p:nvSpPr>
          <p:cNvPr id="46" name="Arc 45"/>
          <p:cNvSpPr/>
          <p:nvPr/>
        </p:nvSpPr>
        <p:spPr>
          <a:xfrm>
            <a:off x="1890124" y="1484585"/>
            <a:ext cx="2245655" cy="473702"/>
          </a:xfrm>
          <a:prstGeom prst="arc">
            <a:avLst>
              <a:gd name="adj1" fmla="val 10772135"/>
              <a:gd name="adj2" fmla="val 2157245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/>
          <p:cNvSpPr/>
          <p:nvPr/>
        </p:nvSpPr>
        <p:spPr>
          <a:xfrm flipV="1">
            <a:off x="1890123" y="2120046"/>
            <a:ext cx="2245655" cy="414661"/>
          </a:xfrm>
          <a:prstGeom prst="arc">
            <a:avLst>
              <a:gd name="adj1" fmla="val 10772135"/>
              <a:gd name="adj2" fmla="val 2157245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718" y="751721"/>
            <a:ext cx="998840" cy="3004574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4346A918-8F06-4322-8095-A49791DE3E3D}"/>
              </a:ext>
            </a:extLst>
          </p:cNvPr>
          <p:cNvSpPr txBox="1"/>
          <p:nvPr/>
        </p:nvSpPr>
        <p:spPr>
          <a:xfrm>
            <a:off x="2366065" y="3855602"/>
            <a:ext cx="65487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Finding </a:t>
            </a:r>
            <a:r>
              <a:rPr lang="en-US" sz="2400" b="1" dirty="0"/>
              <a:t>second</a:t>
            </a:r>
            <a:r>
              <a:rPr lang="en-US" sz="2400" dirty="0"/>
              <a:t> meter in the same state as the </a:t>
            </a:r>
            <a:r>
              <a:rPr lang="en-US" sz="2400" b="1" dirty="0"/>
              <a:t>first</a:t>
            </a:r>
            <a:r>
              <a:rPr lang="en-US" sz="2400" dirty="0"/>
              <a:t> </a:t>
            </a:r>
          </a:p>
          <a:p>
            <a:r>
              <a:rPr lang="en-US" sz="2400" dirty="0"/>
              <a:t>is </a:t>
            </a:r>
            <a:r>
              <a:rPr lang="en-US" sz="2400" b="1" dirty="0"/>
              <a:t>larger</a:t>
            </a:r>
            <a:r>
              <a:rPr lang="en-US" sz="2400" dirty="0"/>
              <a:t> than the </a:t>
            </a:r>
            <a:r>
              <a:rPr lang="en-US" sz="2400" i="1" dirty="0"/>
              <a:t>a priori</a:t>
            </a:r>
            <a:r>
              <a:rPr lang="en-US" sz="2400" dirty="0"/>
              <a:t> probability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346A918-8F06-4322-8095-A49791DE3E3D}"/>
              </a:ext>
            </a:extLst>
          </p:cNvPr>
          <p:cNvSpPr txBox="1"/>
          <p:nvPr/>
        </p:nvSpPr>
        <p:spPr>
          <a:xfrm>
            <a:off x="2366065" y="5562600"/>
            <a:ext cx="6701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Ideally:</a:t>
            </a:r>
            <a:r>
              <a:rPr lang="en-US" sz="2400" dirty="0"/>
              <a:t> </a:t>
            </a:r>
            <a:r>
              <a:rPr lang="en-US" sz="2400" b="1" dirty="0"/>
              <a:t>P</a:t>
            </a:r>
            <a:r>
              <a:rPr lang="en-US" sz="1600" b="1" dirty="0"/>
              <a:t>i1</a:t>
            </a:r>
            <a:r>
              <a:rPr lang="en-US" sz="2400" b="1" dirty="0"/>
              <a:t>=0.18; P</a:t>
            </a:r>
            <a:r>
              <a:rPr lang="en-US" b="1" dirty="0"/>
              <a:t>i2/i1</a:t>
            </a:r>
            <a:r>
              <a:rPr lang="en-US" sz="2400" b="1" dirty="0"/>
              <a:t>=1</a:t>
            </a:r>
            <a:r>
              <a:rPr lang="en-US" sz="2400" dirty="0"/>
              <a:t>. </a:t>
            </a:r>
          </a:p>
          <a:p>
            <a:r>
              <a:rPr lang="en-US" sz="1600" dirty="0"/>
              <a:t>predicted by numerical model</a:t>
            </a:r>
            <a:endParaRPr lang="en-US" sz="1600" b="1" dirty="0"/>
          </a:p>
        </p:txBody>
      </p:sp>
      <p:grpSp>
        <p:nvGrpSpPr>
          <p:cNvPr id="53" name="Group 52"/>
          <p:cNvGrpSpPr/>
          <p:nvPr/>
        </p:nvGrpSpPr>
        <p:grpSpPr>
          <a:xfrm>
            <a:off x="283237" y="2179429"/>
            <a:ext cx="722494" cy="685800"/>
            <a:chOff x="264332" y="2499617"/>
            <a:chExt cx="722494" cy="685800"/>
          </a:xfrm>
        </p:grpSpPr>
        <p:grpSp>
          <p:nvGrpSpPr>
            <p:cNvPr id="55" name="Group 54"/>
            <p:cNvGrpSpPr/>
            <p:nvPr/>
          </p:nvGrpSpPr>
          <p:grpSpPr>
            <a:xfrm rot="16200000">
              <a:off x="282679" y="2481270"/>
              <a:ext cx="685800" cy="722494"/>
              <a:chOff x="742684" y="1483373"/>
              <a:chExt cx="685800" cy="722494"/>
            </a:xfrm>
          </p:grpSpPr>
          <p:sp>
            <p:nvSpPr>
              <p:cNvPr id="64" name="Rectangle 21">
                <a:extLst>
                  <a:ext uri="{FF2B5EF4-FFF2-40B4-BE49-F238E27FC236}">
                    <a16:creationId xmlns:a16="http://schemas.microsoft.com/office/drawing/2014/main" id="{DAB9F767-AD74-4642-A187-8E84075F9FE9}"/>
                  </a:ext>
                </a:extLst>
              </p:cNvPr>
              <p:cNvSpPr/>
              <p:nvPr/>
            </p:nvSpPr>
            <p:spPr>
              <a:xfrm rot="5400000">
                <a:off x="967079" y="1258978"/>
                <a:ext cx="237010" cy="685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23">
                <a:extLst>
                  <a:ext uri="{FF2B5EF4-FFF2-40B4-BE49-F238E27FC236}">
                    <a16:creationId xmlns:a16="http://schemas.microsoft.com/office/drawing/2014/main" id="{B68002BB-76E5-4C3A-9928-13724AB38CDD}"/>
                  </a:ext>
                </a:extLst>
              </p:cNvPr>
              <p:cNvSpPr/>
              <p:nvPr/>
            </p:nvSpPr>
            <p:spPr>
              <a:xfrm rot="5400000">
                <a:off x="967079" y="1744462"/>
                <a:ext cx="237010" cy="685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22">
                <a:extLst>
                  <a:ext uri="{FF2B5EF4-FFF2-40B4-BE49-F238E27FC236}">
                    <a16:creationId xmlns:a16="http://schemas.microsoft.com/office/drawing/2014/main" id="{67F8AB77-B9F9-44FD-A5C0-4DA04BBE7E92}"/>
                  </a:ext>
                </a:extLst>
              </p:cNvPr>
              <p:cNvSpPr/>
              <p:nvPr/>
            </p:nvSpPr>
            <p:spPr>
              <a:xfrm rot="5400000">
                <a:off x="965603" y="1470245"/>
                <a:ext cx="216552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24">
                <a:extLst>
                  <a:ext uri="{FF2B5EF4-FFF2-40B4-BE49-F238E27FC236}">
                    <a16:creationId xmlns:a16="http://schemas.microsoft.com/office/drawing/2014/main" id="{88203903-B2D3-4B89-8F9F-7B675A31F72B}"/>
                  </a:ext>
                </a:extLst>
              </p:cNvPr>
              <p:cNvSpPr/>
              <p:nvPr/>
            </p:nvSpPr>
            <p:spPr>
              <a:xfrm rot="5400000">
                <a:off x="965603" y="1778357"/>
                <a:ext cx="216552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7B49D29-1552-49C5-8AEC-F44099D15AD7}"/>
                </a:ext>
              </a:extLst>
            </p:cNvPr>
            <p:cNvSpPr txBox="1"/>
            <p:nvPr/>
          </p:nvSpPr>
          <p:spPr>
            <a:xfrm>
              <a:off x="396990" y="2529964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  <a:latin typeface="Symbol" panose="05050102010706020507" pitchFamily="18" charset="2"/>
                </a:rPr>
                <a:t>n</a:t>
              </a:r>
              <a:endParaRPr lang="en-US" sz="2000" dirty="0">
                <a:solidFill>
                  <a:srgbClr val="00B050"/>
                </a:solidFill>
                <a:latin typeface="Symbol" panose="05050102010706020507" pitchFamily="18" charset="2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005731" y="2355202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Symbol" panose="05050102010706020507" pitchFamily="18" charset="2"/>
              </a:rPr>
              <a:t>p/2</a:t>
            </a:r>
          </a:p>
        </p:txBody>
      </p:sp>
      <p:grpSp>
        <p:nvGrpSpPr>
          <p:cNvPr id="69" name="Group 68"/>
          <p:cNvGrpSpPr/>
          <p:nvPr/>
        </p:nvGrpSpPr>
        <p:grpSpPr>
          <a:xfrm rot="5400000">
            <a:off x="4638466" y="1611993"/>
            <a:ext cx="722494" cy="685800"/>
            <a:chOff x="264332" y="2499617"/>
            <a:chExt cx="722494" cy="685800"/>
          </a:xfrm>
        </p:grpSpPr>
        <p:grpSp>
          <p:nvGrpSpPr>
            <p:cNvPr id="70" name="Group 69"/>
            <p:cNvGrpSpPr/>
            <p:nvPr/>
          </p:nvGrpSpPr>
          <p:grpSpPr>
            <a:xfrm rot="16200000">
              <a:off x="282679" y="2481270"/>
              <a:ext cx="685800" cy="722494"/>
              <a:chOff x="742684" y="1483373"/>
              <a:chExt cx="685800" cy="722494"/>
            </a:xfrm>
          </p:grpSpPr>
          <p:sp>
            <p:nvSpPr>
              <p:cNvPr id="72" name="Rectangle 21">
                <a:extLst>
                  <a:ext uri="{FF2B5EF4-FFF2-40B4-BE49-F238E27FC236}">
                    <a16:creationId xmlns:a16="http://schemas.microsoft.com/office/drawing/2014/main" id="{DAB9F767-AD74-4642-A187-8E84075F9FE9}"/>
                  </a:ext>
                </a:extLst>
              </p:cNvPr>
              <p:cNvSpPr/>
              <p:nvPr/>
            </p:nvSpPr>
            <p:spPr>
              <a:xfrm rot="5400000">
                <a:off x="967079" y="1258978"/>
                <a:ext cx="237010" cy="685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23">
                <a:extLst>
                  <a:ext uri="{FF2B5EF4-FFF2-40B4-BE49-F238E27FC236}">
                    <a16:creationId xmlns:a16="http://schemas.microsoft.com/office/drawing/2014/main" id="{B68002BB-76E5-4C3A-9928-13724AB38CDD}"/>
                  </a:ext>
                </a:extLst>
              </p:cNvPr>
              <p:cNvSpPr/>
              <p:nvPr/>
            </p:nvSpPr>
            <p:spPr>
              <a:xfrm rot="5400000">
                <a:off x="967079" y="1744462"/>
                <a:ext cx="237010" cy="685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22">
                <a:extLst>
                  <a:ext uri="{FF2B5EF4-FFF2-40B4-BE49-F238E27FC236}">
                    <a16:creationId xmlns:a16="http://schemas.microsoft.com/office/drawing/2014/main" id="{67F8AB77-B9F9-44FD-A5C0-4DA04BBE7E92}"/>
                  </a:ext>
                </a:extLst>
              </p:cNvPr>
              <p:cNvSpPr/>
              <p:nvPr/>
            </p:nvSpPr>
            <p:spPr>
              <a:xfrm rot="5400000">
                <a:off x="965603" y="1470245"/>
                <a:ext cx="216552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24">
                <a:extLst>
                  <a:ext uri="{FF2B5EF4-FFF2-40B4-BE49-F238E27FC236}">
                    <a16:creationId xmlns:a16="http://schemas.microsoft.com/office/drawing/2014/main" id="{88203903-B2D3-4B89-8F9F-7B675A31F72B}"/>
                  </a:ext>
                </a:extLst>
              </p:cNvPr>
              <p:cNvSpPr/>
              <p:nvPr/>
            </p:nvSpPr>
            <p:spPr>
              <a:xfrm rot="5400000">
                <a:off x="965603" y="1778357"/>
                <a:ext cx="216552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7B49D29-1552-49C5-8AEC-F44099D15AD7}"/>
                </a:ext>
              </a:extLst>
            </p:cNvPr>
            <p:cNvSpPr txBox="1"/>
            <p:nvPr/>
          </p:nvSpPr>
          <p:spPr>
            <a:xfrm rot="16200000">
              <a:off x="375851" y="2555418"/>
              <a:ext cx="3994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00B050"/>
                  </a:solidFill>
                  <a:latin typeface="Symbol" panose="05050102010706020507" pitchFamily="18" charset="2"/>
                </a:rPr>
                <a:t>n</a:t>
              </a:r>
              <a:endParaRPr lang="en-US" sz="2000" dirty="0">
                <a:solidFill>
                  <a:srgbClr val="00B050"/>
                </a:solidFill>
                <a:latin typeface="Symbol" panose="05050102010706020507" pitchFamily="18" charset="2"/>
              </a:endParaRPr>
            </a:p>
          </p:txBody>
        </p:sp>
      </p:grp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971C5CD6-FD8D-4C20-998E-5BB46C8CD1F5}"/>
              </a:ext>
            </a:extLst>
          </p:cNvPr>
          <p:cNvCxnSpPr/>
          <p:nvPr/>
        </p:nvCxnSpPr>
        <p:spPr>
          <a:xfrm>
            <a:off x="5318332" y="1969636"/>
            <a:ext cx="381000" cy="0"/>
          </a:xfrm>
          <a:prstGeom prst="straightConnector1">
            <a:avLst/>
          </a:prstGeom>
          <a:ln w="3492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4718052" y="2254008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Symbol" panose="05050102010706020507" pitchFamily="18" charset="2"/>
              </a:rPr>
              <a:t>p/2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68F-1539-46DD-840C-F65082D2D0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4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1" grpId="0"/>
      <p:bldP spid="62" grpId="0"/>
      <p:bldP spid="58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     Single photon QND measurements</a:t>
            </a:r>
          </a:p>
          <a:p>
            <a:pPr marL="0" indent="0">
              <a:buNone/>
            </a:pPr>
            <a:r>
              <a:rPr lang="en-US" dirty="0"/>
              <a:t>satisfy the criteria of:</a:t>
            </a:r>
          </a:p>
          <a:p>
            <a:pPr>
              <a:buFontTx/>
              <a:buChar char="-"/>
            </a:pPr>
            <a:r>
              <a:rPr lang="en-US" dirty="0"/>
              <a:t>Eigen values are well resolved</a:t>
            </a:r>
          </a:p>
          <a:p>
            <a:pPr>
              <a:buFontTx/>
              <a:buChar char="-"/>
            </a:pPr>
            <a:r>
              <a:rPr lang="en-US" dirty="0"/>
              <a:t>Non-demolition </a:t>
            </a:r>
          </a:p>
          <a:p>
            <a:pPr>
              <a:buFontTx/>
              <a:buChar char="-"/>
            </a:pPr>
            <a:r>
              <a:rPr lang="en-US" dirty="0"/>
              <a:t>Repeatability: photon number probability increases after meter reading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30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574A1-3520-4155-A3BA-5AB83D29C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981200"/>
            <a:ext cx="5729287" cy="420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56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CDFEF488-A855-441E-BE1F-2F6458637C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131" y="3719221"/>
            <a:ext cx="4037846" cy="2246051"/>
          </a:xfr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A61B2AA2-8B5F-49DA-9115-FAA2AAC5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How do we see photons?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C38A6211-B01F-4FEA-B2BC-D6DAF1E090E4}"/>
              </a:ext>
            </a:extLst>
          </p:cNvPr>
          <p:cNvSpPr/>
          <p:nvPr/>
        </p:nvSpPr>
        <p:spPr>
          <a:xfrm>
            <a:off x="8282737" y="5707723"/>
            <a:ext cx="1192130" cy="257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F6CF970B-2A6D-4D49-B744-D8E52DC29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88980"/>
            <a:ext cx="2913947" cy="15939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E311CF-0E4F-49C1-8E13-D46A266D0BA9}"/>
              </a:ext>
            </a:extLst>
          </p:cNvPr>
          <p:cNvSpPr txBox="1"/>
          <p:nvPr/>
        </p:nvSpPr>
        <p:spPr>
          <a:xfrm>
            <a:off x="457199" y="2052693"/>
            <a:ext cx="57871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Opsins- light-sensitive proteins found in photoreceptor cells of the retina.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Photodiodes, photomultipliers, Pyroelectric photodetectors, Thermal detectors…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61554B-FB48-4CC8-9450-DD8E329BF89C}"/>
              </a:ext>
            </a:extLst>
          </p:cNvPr>
          <p:cNvSpPr txBox="1"/>
          <p:nvPr/>
        </p:nvSpPr>
        <p:spPr>
          <a:xfrm>
            <a:off x="324852" y="4862143"/>
            <a:ext cx="6051885" cy="507831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700" dirty="0"/>
              <a:t>Seeing a photon = demolition of photon 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139C85-DDE2-4B09-BB20-8F0BA593391C}"/>
              </a:ext>
            </a:extLst>
          </p:cNvPr>
          <p:cNvSpPr txBox="1"/>
          <p:nvPr/>
        </p:nvSpPr>
        <p:spPr>
          <a:xfrm rot="20391894">
            <a:off x="1063132" y="4937051"/>
            <a:ext cx="4575323" cy="507831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700" dirty="0"/>
              <a:t>Not a fundamental limitation !</a:t>
            </a:r>
          </a:p>
        </p:txBody>
      </p:sp>
    </p:spTree>
    <p:extLst>
      <p:ext uri="{BB962C8B-B14F-4D97-AF65-F5344CB8AC3E}">
        <p14:creationId xmlns:p14="http://schemas.microsoft.com/office/powerpoint/2010/main" val="67497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DA17B62-9CDA-490D-A4DB-92B4B2B90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rtl="0"/>
            <a:r>
              <a:rPr lang="en-US" dirty="0"/>
              <a:t>Quantum non-demolition strategies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8C1E80F-67D4-4DB2-8C85-158E8CA8B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001000" cy="2743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i="1" dirty="0"/>
              <a:t>“overcome the standard quantum limit in experimental detection of an observable”</a:t>
            </a:r>
          </a:p>
          <a:p>
            <a:pPr marL="0" indent="0">
              <a:buNone/>
            </a:pPr>
            <a:endParaRPr lang="en-US" sz="1700" i="1" dirty="0"/>
          </a:p>
          <a:p>
            <a:r>
              <a:rPr lang="en-US" sz="2400" dirty="0"/>
              <a:t>Some degree of accuracy is required</a:t>
            </a:r>
          </a:p>
          <a:p>
            <a:r>
              <a:rPr lang="en-US" sz="2400" dirty="0"/>
              <a:t>Preservation of the physical integrity of the measured system</a:t>
            </a:r>
          </a:p>
          <a:p>
            <a:r>
              <a:rPr lang="en-US" sz="2400" dirty="0"/>
              <a:t>Repeated measurements should give the same result (no uncertainty back action)</a:t>
            </a:r>
          </a:p>
        </p:txBody>
      </p:sp>
      <p:grpSp>
        <p:nvGrpSpPr>
          <p:cNvPr id="9" name="קבוצה 8">
            <a:extLst>
              <a:ext uri="{FF2B5EF4-FFF2-40B4-BE49-F238E27FC236}">
                <a16:creationId xmlns:a16="http://schemas.microsoft.com/office/drawing/2014/main" id="{32E7CD8F-2F6C-45FF-94E1-EC1EF08366F5}"/>
              </a:ext>
            </a:extLst>
          </p:cNvPr>
          <p:cNvGrpSpPr/>
          <p:nvPr/>
        </p:nvGrpSpPr>
        <p:grpSpPr>
          <a:xfrm>
            <a:off x="1447800" y="3810000"/>
            <a:ext cx="5701180" cy="2645022"/>
            <a:chOff x="1447800" y="3907536"/>
            <a:chExt cx="5701180" cy="2645022"/>
          </a:xfrm>
        </p:grpSpPr>
        <p:pic>
          <p:nvPicPr>
            <p:cNvPr id="4" name="תמונה 3">
              <a:extLst>
                <a:ext uri="{FF2B5EF4-FFF2-40B4-BE49-F238E27FC236}">
                  <a16:creationId xmlns:a16="http://schemas.microsoft.com/office/drawing/2014/main" id="{7E913BB1-CF26-4295-8DCA-2D45D3BEC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47800" y="3907536"/>
              <a:ext cx="5701180" cy="2395016"/>
            </a:xfrm>
            <a:prstGeom prst="rect">
              <a:avLst/>
            </a:prstGeom>
          </p:spPr>
        </p:pic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85FC980A-A792-4936-A734-60976854C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9528" y="6228708"/>
              <a:ext cx="4657725" cy="32385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8AACBA5-5B71-4F98-B76A-6D631096D8F6}"/>
              </a:ext>
            </a:extLst>
          </p:cNvPr>
          <p:cNvSpPr txBox="1"/>
          <p:nvPr/>
        </p:nvSpPr>
        <p:spPr>
          <a:xfrm rot="20982747">
            <a:off x="791182" y="4750326"/>
            <a:ext cx="7014415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Sensitive only to macroscopic photon fluxes, what about a single photon?</a:t>
            </a:r>
          </a:p>
        </p:txBody>
      </p:sp>
    </p:spTree>
    <p:extLst>
      <p:ext uri="{BB962C8B-B14F-4D97-AF65-F5344CB8AC3E}">
        <p14:creationId xmlns:p14="http://schemas.microsoft.com/office/powerpoint/2010/main" val="43002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690562" y="469830"/>
            <a:ext cx="640080" cy="0"/>
          </a:xfrm>
          <a:prstGeom prst="line">
            <a:avLst/>
          </a:prstGeom>
          <a:ln w="349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490605" y="968801"/>
            <a:ext cx="64008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3825885" y="496495"/>
            <a:ext cx="263952" cy="472306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86530" y="231303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43748" y="688503"/>
            <a:ext cx="33534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849164" y="1213865"/>
            <a:ext cx="6142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t=0</a:t>
            </a:r>
          </a:p>
        </p:txBody>
      </p:sp>
      <p:sp>
        <p:nvSpPr>
          <p:cNvPr id="32" name="Oval 31"/>
          <p:cNvSpPr/>
          <p:nvPr/>
        </p:nvSpPr>
        <p:spPr>
          <a:xfrm>
            <a:off x="986846" y="1627082"/>
            <a:ext cx="152400" cy="1846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439926" y="537797"/>
            <a:ext cx="97603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Cavity</a:t>
            </a:r>
          </a:p>
        </p:txBody>
      </p:sp>
      <p:sp>
        <p:nvSpPr>
          <p:cNvPr id="45" name="Oval 44"/>
          <p:cNvSpPr/>
          <p:nvPr/>
        </p:nvSpPr>
        <p:spPr>
          <a:xfrm>
            <a:off x="6248400" y="1610477"/>
            <a:ext cx="152400" cy="1846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5098458" y="1718943"/>
            <a:ext cx="943819" cy="3872"/>
          </a:xfrm>
          <a:prstGeom prst="straightConnector1">
            <a:avLst/>
          </a:prstGeom>
          <a:ln w="3492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813960" y="1888840"/>
            <a:ext cx="440415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cos(</a:t>
            </a:r>
            <a:r>
              <a:rPr lang="en-US" sz="2500" dirty="0">
                <a:latin typeface="Symbol" panose="05050102010706020507" pitchFamily="18" charset="2"/>
              </a:rPr>
              <a:t>W </a:t>
            </a:r>
            <a:r>
              <a:rPr lang="en-US" sz="2500" dirty="0"/>
              <a:t>t/2)</a:t>
            </a:r>
            <a:r>
              <a:rPr lang="en-US" sz="2500" b="1" dirty="0"/>
              <a:t>|g,1&gt;</a:t>
            </a:r>
            <a:r>
              <a:rPr lang="en-US" sz="2500" dirty="0"/>
              <a:t>+sin(</a:t>
            </a:r>
            <a:r>
              <a:rPr lang="en-US" sz="2500" dirty="0">
                <a:latin typeface="Symbol" panose="05050102010706020507" pitchFamily="18" charset="2"/>
              </a:rPr>
              <a:t>W </a:t>
            </a:r>
            <a:r>
              <a:rPr lang="en-US" sz="2500" dirty="0"/>
              <a:t>t/2)</a:t>
            </a:r>
            <a:r>
              <a:rPr lang="en-US" sz="2500" b="1" dirty="0"/>
              <a:t>|e,0&gt;</a:t>
            </a:r>
            <a:endParaRPr lang="en-US" sz="2500" dirty="0"/>
          </a:p>
        </p:txBody>
      </p:sp>
      <p:cxnSp>
        <p:nvCxnSpPr>
          <p:cNvPr id="89" name="Straight Arrow Connector 88"/>
          <p:cNvCxnSpPr/>
          <p:nvPr/>
        </p:nvCxnSpPr>
        <p:spPr>
          <a:xfrm flipV="1">
            <a:off x="1295400" y="1719416"/>
            <a:ext cx="884981" cy="13985"/>
          </a:xfrm>
          <a:prstGeom prst="straightConnector1">
            <a:avLst/>
          </a:prstGeom>
          <a:ln w="3492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747609" y="1501409"/>
            <a:ext cx="2284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rgbClr val="FF0000"/>
                </a:solidFill>
              </a:rPr>
              <a:t>Rabi </a:t>
            </a:r>
            <a:r>
              <a:rPr lang="en-US" sz="2500" dirty="0" err="1">
                <a:solidFill>
                  <a:srgbClr val="FF0000"/>
                </a:solidFill>
              </a:rPr>
              <a:t>oscilations</a:t>
            </a:r>
            <a:r>
              <a:rPr lang="en-US" sz="2500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8177" y="2522916"/>
            <a:ext cx="4845429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time of interaction:</a:t>
            </a:r>
            <a:r>
              <a:rPr lang="en-US" sz="2000" dirty="0"/>
              <a:t> t=2</a:t>
            </a:r>
            <a:r>
              <a:rPr lang="en-US" sz="2000" dirty="0">
                <a:latin typeface="Symbol" panose="05050102010706020507" pitchFamily="18" charset="2"/>
              </a:rPr>
              <a:t>p/W (</a:t>
            </a:r>
            <a:r>
              <a:rPr lang="en-US" sz="2500" b="1" dirty="0">
                <a:solidFill>
                  <a:srgbClr val="FF0000"/>
                </a:solidFill>
                <a:latin typeface="Symbol" panose="05050102010706020507" pitchFamily="18" charset="2"/>
              </a:rPr>
              <a:t>2p</a:t>
            </a:r>
            <a:r>
              <a:rPr lang="en-US" sz="2000" dirty="0">
                <a:latin typeface="Symbol" panose="05050102010706020507" pitchFamily="18" charset="2"/>
              </a:rPr>
              <a:t> </a:t>
            </a:r>
            <a:r>
              <a:rPr lang="en-US" sz="2000" dirty="0"/>
              <a:t>Rabi pulse</a:t>
            </a:r>
            <a:r>
              <a:rPr lang="en-US" sz="2000" dirty="0">
                <a:latin typeface="Symbol" panose="05050102010706020507" pitchFamily="18" charset="2"/>
              </a:rPr>
              <a:t>):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867734" y="2747966"/>
            <a:ext cx="18290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 err="1">
                <a:solidFill>
                  <a:srgbClr val="FF0000"/>
                </a:solidFill>
              </a:rPr>
              <a:t>exp</a:t>
            </a:r>
            <a:r>
              <a:rPr lang="en-US" sz="2500" b="1" dirty="0">
                <a:solidFill>
                  <a:srgbClr val="FF0000"/>
                </a:solidFill>
              </a:rPr>
              <a:t>(</a:t>
            </a:r>
            <a:r>
              <a:rPr lang="en-US" sz="2500" b="1" dirty="0" err="1">
                <a:solidFill>
                  <a:srgbClr val="FF0000"/>
                </a:solidFill>
              </a:rPr>
              <a:t>i</a:t>
            </a:r>
            <a:r>
              <a:rPr lang="en-US" sz="2500" b="1" dirty="0" err="1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sz="2500" b="1" dirty="0">
                <a:solidFill>
                  <a:srgbClr val="FF0000"/>
                </a:solidFill>
              </a:rPr>
              <a:t>)</a:t>
            </a:r>
            <a:r>
              <a:rPr lang="en-US" sz="2500" b="1" dirty="0"/>
              <a:t>|g,</a:t>
            </a:r>
            <a:r>
              <a:rPr lang="en-US" sz="2500" b="1" dirty="0">
                <a:solidFill>
                  <a:srgbClr val="FF0000"/>
                </a:solidFill>
              </a:rPr>
              <a:t>1</a:t>
            </a:r>
            <a:r>
              <a:rPr lang="en-US" sz="2500" b="1" dirty="0"/>
              <a:t>&gt;</a:t>
            </a:r>
            <a:endParaRPr lang="en-US" sz="2500" dirty="0"/>
          </a:p>
        </p:txBody>
      </p:sp>
      <p:sp>
        <p:nvSpPr>
          <p:cNvPr id="106" name="TextBox 105"/>
          <p:cNvSpPr txBox="1"/>
          <p:nvPr/>
        </p:nvSpPr>
        <p:spPr>
          <a:xfrm>
            <a:off x="333413" y="1735534"/>
            <a:ext cx="95731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|g&gt;, v</a:t>
            </a:r>
            <a:endParaRPr lang="en-US" sz="2500" dirty="0"/>
          </a:p>
        </p:txBody>
      </p:sp>
      <p:sp>
        <p:nvSpPr>
          <p:cNvPr id="107" name="TextBox 106"/>
          <p:cNvSpPr txBox="1"/>
          <p:nvPr/>
        </p:nvSpPr>
        <p:spPr>
          <a:xfrm>
            <a:off x="211383" y="3790146"/>
            <a:ext cx="90011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_______________________________________________________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62000" y="3510952"/>
            <a:ext cx="1740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0 photon case: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392740" y="3627833"/>
            <a:ext cx="89947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|g,0&gt;</a:t>
            </a:r>
            <a:endParaRPr lang="en-US" sz="2500" dirty="0"/>
          </a:p>
        </p:txBody>
      </p:sp>
      <p:sp>
        <p:nvSpPr>
          <p:cNvPr id="113" name="TextBox 112"/>
          <p:cNvSpPr txBox="1"/>
          <p:nvPr/>
        </p:nvSpPr>
        <p:spPr>
          <a:xfrm>
            <a:off x="6747609" y="3592020"/>
            <a:ext cx="89947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|g,0&gt;</a:t>
            </a:r>
            <a:endParaRPr lang="en-US" sz="2500" dirty="0"/>
          </a:p>
        </p:txBody>
      </p:sp>
      <p:sp>
        <p:nvSpPr>
          <p:cNvPr id="117" name="TextBox 116"/>
          <p:cNvSpPr txBox="1"/>
          <p:nvPr/>
        </p:nvSpPr>
        <p:spPr>
          <a:xfrm>
            <a:off x="3219920" y="4947096"/>
            <a:ext cx="22011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C</a:t>
            </a:r>
            <a:r>
              <a:rPr lang="en-US" b="1" dirty="0"/>
              <a:t>i</a:t>
            </a:r>
            <a:r>
              <a:rPr lang="en-US" sz="2500" b="1" dirty="0"/>
              <a:t>|i,0&gt;+C</a:t>
            </a:r>
            <a:r>
              <a:rPr lang="en-US" b="1" dirty="0"/>
              <a:t>g</a:t>
            </a:r>
            <a:r>
              <a:rPr lang="en-US" sz="2500" b="1" dirty="0"/>
              <a:t>|g,0&gt;</a:t>
            </a:r>
            <a:endParaRPr lang="en-US" sz="2500" dirty="0"/>
          </a:p>
        </p:txBody>
      </p:sp>
      <p:sp>
        <p:nvSpPr>
          <p:cNvPr id="120" name="TextBox 119"/>
          <p:cNvSpPr txBox="1"/>
          <p:nvPr/>
        </p:nvSpPr>
        <p:spPr>
          <a:xfrm>
            <a:off x="5870774" y="4949384"/>
            <a:ext cx="22011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C</a:t>
            </a:r>
            <a:r>
              <a:rPr lang="en-US" b="1" dirty="0"/>
              <a:t>i</a:t>
            </a:r>
            <a:r>
              <a:rPr lang="en-US" sz="2500" b="1" dirty="0"/>
              <a:t>|i,0&gt;+C</a:t>
            </a:r>
            <a:r>
              <a:rPr lang="en-US" b="1" dirty="0"/>
              <a:t>g</a:t>
            </a:r>
            <a:r>
              <a:rPr lang="en-US" sz="2500" b="1" dirty="0"/>
              <a:t>|g,0&gt;</a:t>
            </a:r>
            <a:endParaRPr lang="en-US" sz="2500" dirty="0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1670041" y="4724400"/>
            <a:ext cx="640080" cy="0"/>
          </a:xfrm>
          <a:prstGeom prst="line">
            <a:avLst/>
          </a:prstGeom>
          <a:ln w="349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1437684" y="5381838"/>
            <a:ext cx="64008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923381" y="6334069"/>
            <a:ext cx="64008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>
            <a:cxnSpLocks/>
          </p:cNvCxnSpPr>
          <p:nvPr/>
        </p:nvCxnSpPr>
        <p:spPr>
          <a:xfrm flipH="1">
            <a:off x="1736409" y="4724399"/>
            <a:ext cx="350658" cy="669633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cxnSpLocks/>
          </p:cNvCxnSpPr>
          <p:nvPr/>
        </p:nvCxnSpPr>
        <p:spPr>
          <a:xfrm flipH="1">
            <a:off x="1217653" y="5381838"/>
            <a:ext cx="534948" cy="952231"/>
          </a:xfrm>
          <a:prstGeom prst="straightConnector1">
            <a:avLst/>
          </a:prstGeom>
          <a:ln w="158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2077764" y="5153238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g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508297" y="6111477"/>
            <a:ext cx="243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</a:t>
            </a:r>
            <a:endParaRPr lang="en-US" sz="2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866200" y="4956904"/>
            <a:ext cx="75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Cavity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6747609" y="2810363"/>
            <a:ext cx="1949151" cy="4146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/>
          <p:cNvSpPr txBox="1"/>
          <p:nvPr/>
        </p:nvSpPr>
        <p:spPr>
          <a:xfrm>
            <a:off x="381000" y="1199346"/>
            <a:ext cx="89152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Atom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0173BBD-8965-47A8-8C02-FEC8F239AC7E}"/>
              </a:ext>
            </a:extLst>
          </p:cNvPr>
          <p:cNvSpPr txBox="1"/>
          <p:nvPr/>
        </p:nvSpPr>
        <p:spPr>
          <a:xfrm>
            <a:off x="2264391" y="439633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53AA303-9D4D-42F8-AA38-654321E0CC95}"/>
              </a:ext>
            </a:extLst>
          </p:cNvPr>
          <p:cNvSpPr txBox="1"/>
          <p:nvPr/>
        </p:nvSpPr>
        <p:spPr>
          <a:xfrm>
            <a:off x="5338228" y="2761443"/>
            <a:ext cx="89947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|g,1&gt;</a:t>
            </a:r>
            <a:endParaRPr lang="en-US" sz="2500" dirty="0"/>
          </a:p>
        </p:txBody>
      </p:sp>
      <p:cxnSp>
        <p:nvCxnSpPr>
          <p:cNvPr id="50" name="Straight Arrow Connector 114">
            <a:extLst>
              <a:ext uri="{FF2B5EF4-FFF2-40B4-BE49-F238E27FC236}">
                <a16:creationId xmlns:a16="http://schemas.microsoft.com/office/drawing/2014/main" id="{237DDF4E-25DD-4CD4-8B95-5EE434D895CC}"/>
              </a:ext>
            </a:extLst>
          </p:cNvPr>
          <p:cNvCxnSpPr>
            <a:cxnSpLocks/>
          </p:cNvCxnSpPr>
          <p:nvPr/>
        </p:nvCxnSpPr>
        <p:spPr>
          <a:xfrm>
            <a:off x="6246295" y="2999970"/>
            <a:ext cx="40583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E68D87C-02A2-47CD-B7A1-6D5103A23BCB}"/>
              </a:ext>
            </a:extLst>
          </p:cNvPr>
          <p:cNvSpPr txBox="1"/>
          <p:nvPr/>
        </p:nvSpPr>
        <p:spPr>
          <a:xfrm>
            <a:off x="211383" y="3120546"/>
            <a:ext cx="90011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_______________________________________________________</a:t>
            </a:r>
          </a:p>
        </p:txBody>
      </p:sp>
      <p:cxnSp>
        <p:nvCxnSpPr>
          <p:cNvPr id="52" name="Straight Arrow Connector 114">
            <a:extLst>
              <a:ext uri="{FF2B5EF4-FFF2-40B4-BE49-F238E27FC236}">
                <a16:creationId xmlns:a16="http://schemas.microsoft.com/office/drawing/2014/main" id="{EDBD532F-AB98-4E4C-A577-4B397F0B91B4}"/>
              </a:ext>
            </a:extLst>
          </p:cNvPr>
          <p:cNvCxnSpPr>
            <a:cxnSpLocks/>
          </p:cNvCxnSpPr>
          <p:nvPr/>
        </p:nvCxnSpPr>
        <p:spPr>
          <a:xfrm>
            <a:off x="6341774" y="3866360"/>
            <a:ext cx="40583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156B20D-FC2E-41E8-833A-886D74169222}"/>
              </a:ext>
            </a:extLst>
          </p:cNvPr>
          <p:cNvSpPr txBox="1"/>
          <p:nvPr/>
        </p:nvSpPr>
        <p:spPr>
          <a:xfrm>
            <a:off x="693255" y="257787"/>
            <a:ext cx="1740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1 photon case: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82C37CD-1C52-48BC-BB4C-92C6D3A7147F}"/>
              </a:ext>
            </a:extLst>
          </p:cNvPr>
          <p:cNvSpPr txBox="1"/>
          <p:nvPr/>
        </p:nvSpPr>
        <p:spPr>
          <a:xfrm>
            <a:off x="3597815" y="5591328"/>
            <a:ext cx="1740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1 photon case: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C29E905-37D5-4C16-910D-7C7705B45034}"/>
              </a:ext>
            </a:extLst>
          </p:cNvPr>
          <p:cNvSpPr txBox="1"/>
          <p:nvPr/>
        </p:nvSpPr>
        <p:spPr>
          <a:xfrm>
            <a:off x="3588806" y="4572000"/>
            <a:ext cx="17404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0 photon case: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5411F9-F2F5-4203-9F49-615BCD0BFE4E}"/>
              </a:ext>
            </a:extLst>
          </p:cNvPr>
          <p:cNvSpPr txBox="1"/>
          <p:nvPr/>
        </p:nvSpPr>
        <p:spPr>
          <a:xfrm>
            <a:off x="3230085" y="6041997"/>
            <a:ext cx="220111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C</a:t>
            </a:r>
            <a:r>
              <a:rPr lang="en-US" b="1" dirty="0"/>
              <a:t>i</a:t>
            </a:r>
            <a:r>
              <a:rPr lang="en-US" sz="2500" b="1" dirty="0"/>
              <a:t>|i,1&gt;+C</a:t>
            </a:r>
            <a:r>
              <a:rPr lang="en-US" b="1" dirty="0"/>
              <a:t>g</a:t>
            </a:r>
            <a:r>
              <a:rPr lang="en-US" sz="2500" b="1" dirty="0"/>
              <a:t>|g,1&gt;</a:t>
            </a:r>
            <a:endParaRPr lang="en-US" sz="25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B0D4BA-32CE-4B45-8806-BF4E697D0B53}"/>
              </a:ext>
            </a:extLst>
          </p:cNvPr>
          <p:cNvSpPr txBox="1"/>
          <p:nvPr/>
        </p:nvSpPr>
        <p:spPr>
          <a:xfrm>
            <a:off x="5878549" y="6059915"/>
            <a:ext cx="320921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C</a:t>
            </a:r>
            <a:r>
              <a:rPr lang="en-US" b="1" dirty="0"/>
              <a:t>i</a:t>
            </a:r>
            <a:r>
              <a:rPr lang="en-US" sz="2500" b="1" dirty="0"/>
              <a:t>|i,1&gt;+C</a:t>
            </a:r>
            <a:r>
              <a:rPr lang="en-US" b="1" dirty="0"/>
              <a:t>g</a:t>
            </a:r>
            <a:r>
              <a:rPr lang="en-US" sz="2500" b="1" dirty="0">
                <a:solidFill>
                  <a:srgbClr val="FF0000"/>
                </a:solidFill>
              </a:rPr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exp</a:t>
            </a:r>
            <a:r>
              <a:rPr lang="en-US" sz="2500" b="1" dirty="0">
                <a:solidFill>
                  <a:srgbClr val="FF0000"/>
                </a:solidFill>
              </a:rPr>
              <a:t>(</a:t>
            </a:r>
            <a:r>
              <a:rPr lang="en-US" sz="2500" b="1" dirty="0" err="1">
                <a:solidFill>
                  <a:srgbClr val="FF0000"/>
                </a:solidFill>
              </a:rPr>
              <a:t>i</a:t>
            </a:r>
            <a:r>
              <a:rPr lang="en-US" sz="2500" b="1" dirty="0" err="1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sz="2500" b="1" dirty="0">
                <a:solidFill>
                  <a:srgbClr val="FF0000"/>
                </a:solidFill>
              </a:rPr>
              <a:t>)</a:t>
            </a:r>
            <a:r>
              <a:rPr lang="en-US" sz="2500" b="1" dirty="0"/>
              <a:t>|g,1&gt;</a:t>
            </a:r>
            <a:endParaRPr lang="en-US" sz="2500" dirty="0"/>
          </a:p>
        </p:txBody>
      </p:sp>
      <p:cxnSp>
        <p:nvCxnSpPr>
          <p:cNvPr id="60" name="Straight Arrow Connector 114">
            <a:extLst>
              <a:ext uri="{FF2B5EF4-FFF2-40B4-BE49-F238E27FC236}">
                <a16:creationId xmlns:a16="http://schemas.microsoft.com/office/drawing/2014/main" id="{1EFA9947-B53D-4A12-91AF-8FD4821BE533}"/>
              </a:ext>
            </a:extLst>
          </p:cNvPr>
          <p:cNvCxnSpPr>
            <a:cxnSpLocks/>
          </p:cNvCxnSpPr>
          <p:nvPr/>
        </p:nvCxnSpPr>
        <p:spPr>
          <a:xfrm>
            <a:off x="5421035" y="5187911"/>
            <a:ext cx="40583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114">
            <a:extLst>
              <a:ext uri="{FF2B5EF4-FFF2-40B4-BE49-F238E27FC236}">
                <a16:creationId xmlns:a16="http://schemas.microsoft.com/office/drawing/2014/main" id="{E4F4BD66-5091-4F43-997D-BD38CF774407}"/>
              </a:ext>
            </a:extLst>
          </p:cNvPr>
          <p:cNvCxnSpPr>
            <a:cxnSpLocks/>
          </p:cNvCxnSpPr>
          <p:nvPr/>
        </p:nvCxnSpPr>
        <p:spPr>
          <a:xfrm>
            <a:off x="5391506" y="6298442"/>
            <a:ext cx="40583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98D59DDF-E271-4F16-A7DA-AAD38ED2E6D7}"/>
              </a:ext>
            </a:extLst>
          </p:cNvPr>
          <p:cNvGrpSpPr/>
          <p:nvPr/>
        </p:nvGrpSpPr>
        <p:grpSpPr>
          <a:xfrm>
            <a:off x="2408981" y="1113146"/>
            <a:ext cx="2224004" cy="1077897"/>
            <a:chOff x="2408981" y="1113146"/>
            <a:chExt cx="2224004" cy="1077897"/>
          </a:xfrm>
        </p:grpSpPr>
        <p:sp>
          <p:nvSpPr>
            <p:cNvPr id="16" name="אליפסה 15">
              <a:extLst>
                <a:ext uri="{FF2B5EF4-FFF2-40B4-BE49-F238E27FC236}">
                  <a16:creationId xmlns:a16="http://schemas.microsoft.com/office/drawing/2014/main" id="{9D85A7C7-4A02-4693-B978-3F75CC4F3DCD}"/>
                </a:ext>
              </a:extLst>
            </p:cNvPr>
            <p:cNvSpPr/>
            <p:nvPr/>
          </p:nvSpPr>
          <p:spPr>
            <a:xfrm>
              <a:off x="2408981" y="1113216"/>
              <a:ext cx="2224004" cy="452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אליפסה 68">
              <a:extLst>
                <a:ext uri="{FF2B5EF4-FFF2-40B4-BE49-F238E27FC236}">
                  <a16:creationId xmlns:a16="http://schemas.microsoft.com/office/drawing/2014/main" id="{89ADC187-A2B7-4695-B1EC-307A35BD0099}"/>
                </a:ext>
              </a:extLst>
            </p:cNvPr>
            <p:cNvSpPr/>
            <p:nvPr/>
          </p:nvSpPr>
          <p:spPr>
            <a:xfrm>
              <a:off x="2408981" y="1701746"/>
              <a:ext cx="2224004" cy="452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408981" y="1363236"/>
              <a:ext cx="2219330" cy="54635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קשת 16">
              <a:extLst>
                <a:ext uri="{FF2B5EF4-FFF2-40B4-BE49-F238E27FC236}">
                  <a16:creationId xmlns:a16="http://schemas.microsoft.com/office/drawing/2014/main" id="{418A6686-1490-4E64-96D4-16EE873D3C75}"/>
                </a:ext>
              </a:extLst>
            </p:cNvPr>
            <p:cNvSpPr/>
            <p:nvPr/>
          </p:nvSpPr>
          <p:spPr>
            <a:xfrm>
              <a:off x="2636483" y="1152883"/>
              <a:ext cx="641265" cy="959156"/>
            </a:xfrm>
            <a:prstGeom prst="arc">
              <a:avLst>
                <a:gd name="adj1" fmla="val 16200000"/>
                <a:gd name="adj2" fmla="val 516598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קשת 70">
              <a:extLst>
                <a:ext uri="{FF2B5EF4-FFF2-40B4-BE49-F238E27FC236}">
                  <a16:creationId xmlns:a16="http://schemas.microsoft.com/office/drawing/2014/main" id="{C8790A0F-EDBC-4144-917A-0848D5EF2849}"/>
                </a:ext>
              </a:extLst>
            </p:cNvPr>
            <p:cNvSpPr/>
            <p:nvPr/>
          </p:nvSpPr>
          <p:spPr>
            <a:xfrm flipH="1">
              <a:off x="3776754" y="1152883"/>
              <a:ext cx="532252" cy="959156"/>
            </a:xfrm>
            <a:prstGeom prst="arc">
              <a:avLst>
                <a:gd name="adj1" fmla="val 16200000"/>
                <a:gd name="adj2" fmla="val 516598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קשת 71">
              <a:extLst>
                <a:ext uri="{FF2B5EF4-FFF2-40B4-BE49-F238E27FC236}">
                  <a16:creationId xmlns:a16="http://schemas.microsoft.com/office/drawing/2014/main" id="{1BA50BD6-F2D4-4A0F-B247-33FCCE7B4051}"/>
                </a:ext>
              </a:extLst>
            </p:cNvPr>
            <p:cNvSpPr/>
            <p:nvPr/>
          </p:nvSpPr>
          <p:spPr>
            <a:xfrm flipH="1">
              <a:off x="3682743" y="1125655"/>
              <a:ext cx="323509" cy="1018418"/>
            </a:xfrm>
            <a:prstGeom prst="arc">
              <a:avLst>
                <a:gd name="adj1" fmla="val 16200000"/>
                <a:gd name="adj2" fmla="val 516598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קשת 72">
              <a:extLst>
                <a:ext uri="{FF2B5EF4-FFF2-40B4-BE49-F238E27FC236}">
                  <a16:creationId xmlns:a16="http://schemas.microsoft.com/office/drawing/2014/main" id="{92792004-3B7A-484B-8759-D1F694871BB0}"/>
                </a:ext>
              </a:extLst>
            </p:cNvPr>
            <p:cNvSpPr/>
            <p:nvPr/>
          </p:nvSpPr>
          <p:spPr>
            <a:xfrm>
              <a:off x="3057950" y="1118378"/>
              <a:ext cx="282366" cy="1030927"/>
            </a:xfrm>
            <a:prstGeom prst="arc">
              <a:avLst>
                <a:gd name="adj1" fmla="val 16200000"/>
                <a:gd name="adj2" fmla="val 516598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קשת 73">
              <a:extLst>
                <a:ext uri="{FF2B5EF4-FFF2-40B4-BE49-F238E27FC236}">
                  <a16:creationId xmlns:a16="http://schemas.microsoft.com/office/drawing/2014/main" id="{57D7BDFB-AC2C-4A73-A52B-1D20E8F59831}"/>
                </a:ext>
              </a:extLst>
            </p:cNvPr>
            <p:cNvSpPr/>
            <p:nvPr/>
          </p:nvSpPr>
          <p:spPr>
            <a:xfrm>
              <a:off x="3260742" y="1125655"/>
              <a:ext cx="214269" cy="1055072"/>
            </a:xfrm>
            <a:prstGeom prst="arc">
              <a:avLst>
                <a:gd name="adj1" fmla="val 16200000"/>
                <a:gd name="adj2" fmla="val 516598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קשת 74">
              <a:extLst>
                <a:ext uri="{FF2B5EF4-FFF2-40B4-BE49-F238E27FC236}">
                  <a16:creationId xmlns:a16="http://schemas.microsoft.com/office/drawing/2014/main" id="{D4C026AB-1DDE-4B09-ABD4-9BBF076BD3C0}"/>
                </a:ext>
              </a:extLst>
            </p:cNvPr>
            <p:cNvSpPr/>
            <p:nvPr/>
          </p:nvSpPr>
          <p:spPr>
            <a:xfrm flipH="1">
              <a:off x="3568916" y="1113146"/>
              <a:ext cx="160871" cy="1077897"/>
            </a:xfrm>
            <a:prstGeom prst="arc">
              <a:avLst>
                <a:gd name="adj1" fmla="val 16200000"/>
                <a:gd name="adj2" fmla="val 516598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מלבן 17">
            <a:extLst>
              <a:ext uri="{FF2B5EF4-FFF2-40B4-BE49-F238E27FC236}">
                <a16:creationId xmlns:a16="http://schemas.microsoft.com/office/drawing/2014/main" id="{55EAA216-0601-49CE-94F9-CB4ECC9883F9}"/>
              </a:ext>
            </a:extLst>
          </p:cNvPr>
          <p:cNvSpPr/>
          <p:nvPr/>
        </p:nvSpPr>
        <p:spPr>
          <a:xfrm>
            <a:off x="3189379" y="1356015"/>
            <a:ext cx="639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|1&gt;</a:t>
            </a:r>
            <a:endParaRPr lang="en-US" sz="2400" dirty="0"/>
          </a:p>
        </p:txBody>
      </p:sp>
      <p:sp>
        <p:nvSpPr>
          <p:cNvPr id="2" name="Arc 1"/>
          <p:cNvSpPr/>
          <p:nvPr/>
        </p:nvSpPr>
        <p:spPr>
          <a:xfrm>
            <a:off x="2402545" y="1097940"/>
            <a:ext cx="2245655" cy="473702"/>
          </a:xfrm>
          <a:prstGeom prst="arc">
            <a:avLst>
              <a:gd name="adj1" fmla="val 10772135"/>
              <a:gd name="adj2" fmla="val 2157245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Arc 57"/>
          <p:cNvSpPr/>
          <p:nvPr/>
        </p:nvSpPr>
        <p:spPr>
          <a:xfrm flipV="1">
            <a:off x="2402544" y="1733401"/>
            <a:ext cx="2245655" cy="414661"/>
          </a:xfrm>
          <a:prstGeom prst="arc">
            <a:avLst>
              <a:gd name="adj1" fmla="val 10772135"/>
              <a:gd name="adj2" fmla="val 2157245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888037" y="2088705"/>
            <a:ext cx="1242648" cy="400110"/>
            <a:chOff x="747433" y="2848093"/>
            <a:chExt cx="1242648" cy="400110"/>
          </a:xfrm>
        </p:grpSpPr>
        <p:sp>
          <p:nvSpPr>
            <p:cNvPr id="62" name="TextBox 61"/>
            <p:cNvSpPr txBox="1"/>
            <p:nvPr/>
          </p:nvSpPr>
          <p:spPr>
            <a:xfrm>
              <a:off x="747433" y="2848093"/>
              <a:ext cx="12426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t=       w/v</a:t>
              </a:r>
              <a:endParaRPr lang="en-US" sz="2000" dirty="0">
                <a:latin typeface="Symbol" panose="05050102010706020507" pitchFamily="18" charset="2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1092012" y="2926766"/>
                  <a:ext cx="345672" cy="27911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012" y="2926766"/>
                  <a:ext cx="345672" cy="279115"/>
                </a:xfrm>
                <a:prstGeom prst="rect">
                  <a:avLst/>
                </a:prstGeom>
                <a:blipFill>
                  <a:blip r:embed="rId3"/>
                  <a:stretch>
                    <a:fillRect r="-8772"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6732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7" grpId="0"/>
      <p:bldP spid="108" grpId="0"/>
      <p:bldP spid="110" grpId="0"/>
      <p:bldP spid="113" grpId="0"/>
      <p:bldP spid="117" grpId="0"/>
      <p:bldP spid="120" grpId="0"/>
      <p:bldP spid="126" grpId="0"/>
      <p:bldP spid="127" grpId="0"/>
      <p:bldP spid="128" grpId="0"/>
      <p:bldP spid="103" grpId="0" animBg="1"/>
      <p:bldP spid="47" grpId="0"/>
      <p:bldP spid="48" grpId="0"/>
      <p:bldP spid="51" grpId="0"/>
      <p:bldP spid="54" grpId="0"/>
      <p:bldP spid="55" grpId="0"/>
      <p:bldP spid="57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קבוצה 18">
            <a:extLst>
              <a:ext uri="{FF2B5EF4-FFF2-40B4-BE49-F238E27FC236}">
                <a16:creationId xmlns:a16="http://schemas.microsoft.com/office/drawing/2014/main" id="{98D59DDF-E271-4F16-A7DA-AAD38ED2E6D7}"/>
              </a:ext>
            </a:extLst>
          </p:cNvPr>
          <p:cNvGrpSpPr/>
          <p:nvPr/>
        </p:nvGrpSpPr>
        <p:grpSpPr>
          <a:xfrm>
            <a:off x="1928260" y="1339334"/>
            <a:ext cx="2224004" cy="1077897"/>
            <a:chOff x="2408981" y="1113146"/>
            <a:chExt cx="2224004" cy="1077897"/>
          </a:xfrm>
        </p:grpSpPr>
        <p:sp>
          <p:nvSpPr>
            <p:cNvPr id="63" name="אליפסה 15">
              <a:extLst>
                <a:ext uri="{FF2B5EF4-FFF2-40B4-BE49-F238E27FC236}">
                  <a16:creationId xmlns:a16="http://schemas.microsoft.com/office/drawing/2014/main" id="{9D85A7C7-4A02-4693-B978-3F75CC4F3DCD}"/>
                </a:ext>
              </a:extLst>
            </p:cNvPr>
            <p:cNvSpPr/>
            <p:nvPr/>
          </p:nvSpPr>
          <p:spPr>
            <a:xfrm>
              <a:off x="2408981" y="1113216"/>
              <a:ext cx="2224004" cy="452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אליפסה 68">
              <a:extLst>
                <a:ext uri="{FF2B5EF4-FFF2-40B4-BE49-F238E27FC236}">
                  <a16:creationId xmlns:a16="http://schemas.microsoft.com/office/drawing/2014/main" id="{89ADC187-A2B7-4695-B1EC-307A35BD0099}"/>
                </a:ext>
              </a:extLst>
            </p:cNvPr>
            <p:cNvSpPr/>
            <p:nvPr/>
          </p:nvSpPr>
          <p:spPr>
            <a:xfrm>
              <a:off x="2408981" y="1701746"/>
              <a:ext cx="2224004" cy="452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408981" y="1363236"/>
              <a:ext cx="2219330" cy="54635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FF0000"/>
                </a:solidFill>
              </a:endParaRPr>
            </a:p>
          </p:txBody>
        </p:sp>
        <p:sp>
          <p:nvSpPr>
            <p:cNvPr id="66" name="קשת 16">
              <a:extLst>
                <a:ext uri="{FF2B5EF4-FFF2-40B4-BE49-F238E27FC236}">
                  <a16:creationId xmlns:a16="http://schemas.microsoft.com/office/drawing/2014/main" id="{418A6686-1490-4E64-96D4-16EE873D3C75}"/>
                </a:ext>
              </a:extLst>
            </p:cNvPr>
            <p:cNvSpPr/>
            <p:nvPr/>
          </p:nvSpPr>
          <p:spPr>
            <a:xfrm>
              <a:off x="2636483" y="1152883"/>
              <a:ext cx="641265" cy="959156"/>
            </a:xfrm>
            <a:prstGeom prst="arc">
              <a:avLst>
                <a:gd name="adj1" fmla="val 16200000"/>
                <a:gd name="adj2" fmla="val 516598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קשת 70">
              <a:extLst>
                <a:ext uri="{FF2B5EF4-FFF2-40B4-BE49-F238E27FC236}">
                  <a16:creationId xmlns:a16="http://schemas.microsoft.com/office/drawing/2014/main" id="{C8790A0F-EDBC-4144-917A-0848D5EF2849}"/>
                </a:ext>
              </a:extLst>
            </p:cNvPr>
            <p:cNvSpPr/>
            <p:nvPr/>
          </p:nvSpPr>
          <p:spPr>
            <a:xfrm flipH="1">
              <a:off x="3776754" y="1152883"/>
              <a:ext cx="532252" cy="959156"/>
            </a:xfrm>
            <a:prstGeom prst="arc">
              <a:avLst>
                <a:gd name="adj1" fmla="val 16200000"/>
                <a:gd name="adj2" fmla="val 516598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קשת 71">
              <a:extLst>
                <a:ext uri="{FF2B5EF4-FFF2-40B4-BE49-F238E27FC236}">
                  <a16:creationId xmlns:a16="http://schemas.microsoft.com/office/drawing/2014/main" id="{1BA50BD6-F2D4-4A0F-B247-33FCCE7B4051}"/>
                </a:ext>
              </a:extLst>
            </p:cNvPr>
            <p:cNvSpPr/>
            <p:nvPr/>
          </p:nvSpPr>
          <p:spPr>
            <a:xfrm flipH="1">
              <a:off x="3682743" y="1125655"/>
              <a:ext cx="323509" cy="1018418"/>
            </a:xfrm>
            <a:prstGeom prst="arc">
              <a:avLst>
                <a:gd name="adj1" fmla="val 16200000"/>
                <a:gd name="adj2" fmla="val 516598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קשת 72">
              <a:extLst>
                <a:ext uri="{FF2B5EF4-FFF2-40B4-BE49-F238E27FC236}">
                  <a16:creationId xmlns:a16="http://schemas.microsoft.com/office/drawing/2014/main" id="{92792004-3B7A-484B-8759-D1F694871BB0}"/>
                </a:ext>
              </a:extLst>
            </p:cNvPr>
            <p:cNvSpPr/>
            <p:nvPr/>
          </p:nvSpPr>
          <p:spPr>
            <a:xfrm>
              <a:off x="3057950" y="1118378"/>
              <a:ext cx="282366" cy="1030927"/>
            </a:xfrm>
            <a:prstGeom prst="arc">
              <a:avLst>
                <a:gd name="adj1" fmla="val 16200000"/>
                <a:gd name="adj2" fmla="val 516598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קשת 73">
              <a:extLst>
                <a:ext uri="{FF2B5EF4-FFF2-40B4-BE49-F238E27FC236}">
                  <a16:creationId xmlns:a16="http://schemas.microsoft.com/office/drawing/2014/main" id="{57D7BDFB-AC2C-4A73-A52B-1D20E8F59831}"/>
                </a:ext>
              </a:extLst>
            </p:cNvPr>
            <p:cNvSpPr/>
            <p:nvPr/>
          </p:nvSpPr>
          <p:spPr>
            <a:xfrm>
              <a:off x="3260742" y="1125655"/>
              <a:ext cx="214269" cy="1055072"/>
            </a:xfrm>
            <a:prstGeom prst="arc">
              <a:avLst>
                <a:gd name="adj1" fmla="val 16200000"/>
                <a:gd name="adj2" fmla="val 516598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קשת 74">
              <a:extLst>
                <a:ext uri="{FF2B5EF4-FFF2-40B4-BE49-F238E27FC236}">
                  <a16:creationId xmlns:a16="http://schemas.microsoft.com/office/drawing/2014/main" id="{D4C026AB-1DDE-4B09-ABD4-9BBF076BD3C0}"/>
                </a:ext>
              </a:extLst>
            </p:cNvPr>
            <p:cNvSpPr/>
            <p:nvPr/>
          </p:nvSpPr>
          <p:spPr>
            <a:xfrm flipH="1">
              <a:off x="3568916" y="1113146"/>
              <a:ext cx="160871" cy="1077897"/>
            </a:xfrm>
            <a:prstGeom prst="arc">
              <a:avLst>
                <a:gd name="adj1" fmla="val 16200000"/>
                <a:gd name="adj2" fmla="val 516598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קבוצה 49">
            <a:extLst>
              <a:ext uri="{FF2B5EF4-FFF2-40B4-BE49-F238E27FC236}">
                <a16:creationId xmlns:a16="http://schemas.microsoft.com/office/drawing/2014/main" id="{AA1C967A-BF21-4622-A963-790EC1FA2595}"/>
              </a:ext>
            </a:extLst>
          </p:cNvPr>
          <p:cNvGrpSpPr/>
          <p:nvPr/>
        </p:nvGrpSpPr>
        <p:grpSpPr>
          <a:xfrm rot="5400000">
            <a:off x="6573997" y="3252757"/>
            <a:ext cx="577630" cy="881839"/>
            <a:chOff x="8261570" y="1337675"/>
            <a:chExt cx="577630" cy="881839"/>
          </a:xfrm>
        </p:grpSpPr>
        <p:sp>
          <p:nvSpPr>
            <p:cNvPr id="51" name="אליפסה 50">
              <a:extLst>
                <a:ext uri="{FF2B5EF4-FFF2-40B4-BE49-F238E27FC236}">
                  <a16:creationId xmlns:a16="http://schemas.microsoft.com/office/drawing/2014/main" id="{093F2558-E5B4-4298-842A-642303C84849}"/>
                </a:ext>
              </a:extLst>
            </p:cNvPr>
            <p:cNvSpPr/>
            <p:nvPr/>
          </p:nvSpPr>
          <p:spPr>
            <a:xfrm>
              <a:off x="8261570" y="1346815"/>
              <a:ext cx="223882" cy="87269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מחבר ישר 51">
              <a:extLst>
                <a:ext uri="{FF2B5EF4-FFF2-40B4-BE49-F238E27FC236}">
                  <a16:creationId xmlns:a16="http://schemas.microsoft.com/office/drawing/2014/main" id="{928F5518-2D47-4488-8E81-82C91FDFA0FE}"/>
                </a:ext>
              </a:extLst>
            </p:cNvPr>
            <p:cNvCxnSpPr>
              <a:cxnSpLocks/>
            </p:cNvCxnSpPr>
            <p:nvPr/>
          </p:nvCxnSpPr>
          <p:spPr>
            <a:xfrm>
              <a:off x="8382356" y="1337675"/>
              <a:ext cx="437054" cy="36246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מחבר ישר 56">
              <a:extLst>
                <a:ext uri="{FF2B5EF4-FFF2-40B4-BE49-F238E27FC236}">
                  <a16:creationId xmlns:a16="http://schemas.microsoft.com/office/drawing/2014/main" id="{60730CBA-2E3D-4D0B-A88B-FED025FCF7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87677" y="1870169"/>
              <a:ext cx="431733" cy="34934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אליפסה 57">
              <a:extLst>
                <a:ext uri="{FF2B5EF4-FFF2-40B4-BE49-F238E27FC236}">
                  <a16:creationId xmlns:a16="http://schemas.microsoft.com/office/drawing/2014/main" id="{09B37948-0D3E-46A4-86F9-D49FD5855C63}"/>
                </a:ext>
              </a:extLst>
            </p:cNvPr>
            <p:cNvSpPr/>
            <p:nvPr/>
          </p:nvSpPr>
          <p:spPr>
            <a:xfrm>
              <a:off x="8793481" y="1683841"/>
              <a:ext cx="45719" cy="21176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SP-QND scheme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124193" y="653534"/>
            <a:ext cx="640080" cy="0"/>
          </a:xfrm>
          <a:prstGeom prst="line">
            <a:avLst/>
          </a:prstGeom>
          <a:ln w="349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7971793" y="1034534"/>
            <a:ext cx="64008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743193" y="1644134"/>
            <a:ext cx="64008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8307073" y="653534"/>
            <a:ext cx="213360" cy="381000"/>
          </a:xfrm>
          <a:prstGeom prst="straightConnector1">
            <a:avLst/>
          </a:prstGeom>
          <a:ln w="158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7946126" y="1034534"/>
            <a:ext cx="335280" cy="609600"/>
          </a:xfrm>
          <a:prstGeom prst="straightConnector1">
            <a:avLst/>
          </a:prstGeom>
          <a:ln w="158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67718" y="609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1873" y="80593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3273" y="142720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32348" y="5394899"/>
            <a:ext cx="6495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|g&gt;</a:t>
            </a:r>
            <a:endParaRPr lang="en-US" sz="2500" dirty="0"/>
          </a:p>
        </p:txBody>
      </p:sp>
      <p:sp>
        <p:nvSpPr>
          <p:cNvPr id="18" name="Oval 17"/>
          <p:cNvSpPr/>
          <p:nvPr/>
        </p:nvSpPr>
        <p:spPr>
          <a:xfrm>
            <a:off x="685800" y="5569803"/>
            <a:ext cx="152400" cy="1846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90876" y="4655403"/>
            <a:ext cx="0" cy="762000"/>
          </a:xfrm>
          <a:prstGeom prst="straightConnector1">
            <a:avLst/>
          </a:prstGeom>
          <a:ln w="3492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28600" y="4045803"/>
            <a:ext cx="381000" cy="685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42900" y="4198203"/>
            <a:ext cx="348114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09030" y="4045803"/>
            <a:ext cx="381000" cy="685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38200" y="4198203"/>
            <a:ext cx="348114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366994" y="4006938"/>
            <a:ext cx="1032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Field (</a:t>
            </a:r>
            <a:r>
              <a:rPr lang="en-US" sz="2000" dirty="0">
                <a:solidFill>
                  <a:srgbClr val="00B050"/>
                </a:solidFill>
                <a:latin typeface="Symbol" panose="05050102010706020507" pitchFamily="18" charset="2"/>
              </a:rPr>
              <a:t>n</a:t>
            </a:r>
            <a:r>
              <a:rPr lang="en-US" sz="2000" dirty="0">
                <a:solidFill>
                  <a:srgbClr val="00B050"/>
                </a:solidFill>
              </a:rPr>
              <a:t>)</a:t>
            </a:r>
          </a:p>
          <a:p>
            <a:r>
              <a:rPr lang="en-US" sz="2000" dirty="0">
                <a:solidFill>
                  <a:srgbClr val="00B050"/>
                </a:solidFill>
                <a:latin typeface="Symbol" panose="05050102010706020507" pitchFamily="18" charset="2"/>
              </a:rPr>
              <a:t>     p/2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3362" y="5943600"/>
            <a:ext cx="1945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“Meter” atom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790075" y="3283803"/>
            <a:ext cx="0" cy="685800"/>
          </a:xfrm>
          <a:prstGeom prst="straightConnector1">
            <a:avLst/>
          </a:prstGeom>
          <a:ln w="3492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92779" y="2779775"/>
            <a:ext cx="227658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(0.5</a:t>
            </a:r>
            <a:r>
              <a:rPr lang="en-US" sz="2500" b="1" dirty="0"/>
              <a:t>|g&gt;</a:t>
            </a:r>
            <a:r>
              <a:rPr lang="en-US" sz="2500" dirty="0"/>
              <a:t>+0.5</a:t>
            </a:r>
            <a:r>
              <a:rPr lang="en-US" sz="2500" b="1" dirty="0"/>
              <a:t>|i&gt;</a:t>
            </a:r>
            <a:r>
              <a:rPr lang="en-US" sz="2500" dirty="0"/>
              <a:t>)</a:t>
            </a:r>
          </a:p>
        </p:txBody>
      </p:sp>
      <p:sp>
        <p:nvSpPr>
          <p:cNvPr id="32" name="Oval 31"/>
          <p:cNvSpPr/>
          <p:nvPr/>
        </p:nvSpPr>
        <p:spPr>
          <a:xfrm>
            <a:off x="724300" y="2902803"/>
            <a:ext cx="152400" cy="1846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Elbow Connector 41"/>
          <p:cNvCxnSpPr/>
          <p:nvPr/>
        </p:nvCxnSpPr>
        <p:spPr>
          <a:xfrm rot="5400000" flipH="1" flipV="1">
            <a:off x="835352" y="1793686"/>
            <a:ext cx="904713" cy="929782"/>
          </a:xfrm>
          <a:prstGeom prst="bentConnector2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400309" y="609600"/>
            <a:ext cx="75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Cavity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367493" y="11107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Field</a:t>
            </a:r>
          </a:p>
        </p:txBody>
      </p:sp>
      <p:sp>
        <p:nvSpPr>
          <p:cNvPr id="45" name="Oval 44"/>
          <p:cNvSpPr/>
          <p:nvPr/>
        </p:nvSpPr>
        <p:spPr>
          <a:xfrm>
            <a:off x="5334000" y="1713887"/>
            <a:ext cx="152400" cy="1846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343400" y="1806220"/>
            <a:ext cx="762000" cy="0"/>
          </a:xfrm>
          <a:prstGeom prst="straightConnector1">
            <a:avLst/>
          </a:prstGeom>
          <a:ln w="3492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267200" y="1013059"/>
            <a:ext cx="322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(0.5</a:t>
            </a:r>
            <a:r>
              <a:rPr lang="en-US" sz="2500" dirty="0">
                <a:solidFill>
                  <a:srgbClr val="FF0000"/>
                </a:solidFill>
              </a:rPr>
              <a:t>exp(</a:t>
            </a:r>
            <a:r>
              <a:rPr lang="en-US" sz="2500" dirty="0" err="1">
                <a:solidFill>
                  <a:srgbClr val="FF0000"/>
                </a:solidFill>
              </a:rPr>
              <a:t>i</a:t>
            </a:r>
            <a:r>
              <a:rPr lang="en-US" sz="2800" dirty="0" err="1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sz="2800" dirty="0">
                <a:solidFill>
                  <a:srgbClr val="FF0000"/>
                </a:solidFill>
                <a:latin typeface="Symbol" panose="05050102010706020507" pitchFamily="18" charset="2"/>
              </a:rPr>
              <a:t>)</a:t>
            </a:r>
            <a:r>
              <a:rPr lang="en-US" sz="2500" b="1" dirty="0"/>
              <a:t>|g&gt;</a:t>
            </a:r>
            <a:r>
              <a:rPr lang="en-US" sz="2500" dirty="0"/>
              <a:t>+0.5</a:t>
            </a:r>
            <a:r>
              <a:rPr lang="en-US" sz="2500" b="1" dirty="0"/>
              <a:t>|i&gt;</a:t>
            </a:r>
            <a:r>
              <a:rPr lang="en-US" sz="2500" dirty="0"/>
              <a:t>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348750" y="2005280"/>
            <a:ext cx="220445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(0.5</a:t>
            </a:r>
            <a:r>
              <a:rPr lang="en-US" sz="2500" b="1" dirty="0"/>
              <a:t>|g&gt;</a:t>
            </a:r>
            <a:r>
              <a:rPr lang="en-US" sz="2500" dirty="0"/>
              <a:t>+0.5</a:t>
            </a:r>
            <a:r>
              <a:rPr lang="en-US" sz="2500" b="1" dirty="0"/>
              <a:t>|i&gt;</a:t>
            </a:r>
            <a:r>
              <a:rPr lang="en-US" sz="2500" dirty="0"/>
              <a:t>)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248400" y="2438400"/>
            <a:ext cx="381000" cy="685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438900" y="2590800"/>
            <a:ext cx="348114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086600" y="2438400"/>
            <a:ext cx="381000" cy="685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915770" y="2590800"/>
            <a:ext cx="348114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Elbow Connector 59"/>
          <p:cNvCxnSpPr>
            <a:cxnSpLocks/>
          </p:cNvCxnSpPr>
          <p:nvPr/>
        </p:nvCxnSpPr>
        <p:spPr>
          <a:xfrm>
            <a:off x="5600700" y="1786366"/>
            <a:ext cx="1315070" cy="591546"/>
          </a:xfrm>
          <a:prstGeom prst="bentConnector3">
            <a:avLst>
              <a:gd name="adj1" fmla="val 100218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481236" y="2406134"/>
            <a:ext cx="1032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Field (</a:t>
            </a:r>
            <a:r>
              <a:rPr lang="en-US" sz="2000" dirty="0">
                <a:solidFill>
                  <a:srgbClr val="00B050"/>
                </a:solidFill>
                <a:latin typeface="Symbol" panose="05050102010706020507" pitchFamily="18" charset="2"/>
              </a:rPr>
              <a:t>n</a:t>
            </a:r>
            <a:r>
              <a:rPr lang="en-US" sz="2000" dirty="0">
                <a:solidFill>
                  <a:srgbClr val="00B050"/>
                </a:solidFill>
              </a:rPr>
              <a:t>)</a:t>
            </a:r>
          </a:p>
          <a:p>
            <a:r>
              <a:rPr lang="en-US" sz="2000" dirty="0">
                <a:solidFill>
                  <a:srgbClr val="00B050"/>
                </a:solidFill>
                <a:latin typeface="Symbol" panose="05050102010706020507" pitchFamily="18" charset="2"/>
              </a:rPr>
              <a:t>     p/2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6862813" y="3091934"/>
            <a:ext cx="1" cy="491699"/>
          </a:xfrm>
          <a:prstGeom prst="straightConnector1">
            <a:avLst/>
          </a:prstGeom>
          <a:ln w="3492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igor\OneDrive - Technion\Project_course_Interaction_between _Atom_And_Photons\Screenshot from 2017-08-02 10-31-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22" r="5069" b="37984"/>
          <a:stretch/>
        </p:blipFill>
        <p:spPr bwMode="auto">
          <a:xfrm>
            <a:off x="4516392" y="3950840"/>
            <a:ext cx="4399008" cy="10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gor\OneDrive - Technion\Project_course_Interaction_between _Atom_And_Photons\Screenshot from 2017-08-02 10-31-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55" r="3445"/>
          <a:stretch/>
        </p:blipFill>
        <p:spPr bwMode="auto">
          <a:xfrm>
            <a:off x="4521742" y="5189916"/>
            <a:ext cx="4393658" cy="140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 67"/>
          <p:cNvSpPr/>
          <p:nvPr/>
        </p:nvSpPr>
        <p:spPr>
          <a:xfrm>
            <a:off x="3029384" y="4014142"/>
            <a:ext cx="6051598" cy="2667000"/>
          </a:xfrm>
          <a:prstGeom prst="rect">
            <a:avLst/>
          </a:prstGeom>
          <a:noFill/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3016202" y="4234934"/>
            <a:ext cx="14033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no photon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100303" y="5577178"/>
            <a:ext cx="12430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1</a:t>
            </a:r>
            <a:r>
              <a:rPr lang="en-US" sz="2200" b="1" dirty="0"/>
              <a:t> </a:t>
            </a:r>
            <a:r>
              <a:rPr lang="en-US" sz="2200" b="1" dirty="0">
                <a:solidFill>
                  <a:srgbClr val="FF0000"/>
                </a:solidFill>
              </a:rPr>
              <a:t>photon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317350" y="1409721"/>
            <a:ext cx="1507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Cavity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|1&gt;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 |0&gt;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239000" y="4977824"/>
            <a:ext cx="17985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Ramsey fringes</a:t>
            </a:r>
          </a:p>
        </p:txBody>
      </p:sp>
      <p:cxnSp>
        <p:nvCxnSpPr>
          <p:cNvPr id="74" name="Straight Arrow Connector 73"/>
          <p:cNvCxnSpPr/>
          <p:nvPr/>
        </p:nvCxnSpPr>
        <p:spPr>
          <a:xfrm flipH="1" flipV="1">
            <a:off x="8306728" y="4766280"/>
            <a:ext cx="345" cy="304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8316824" y="5310654"/>
            <a:ext cx="0" cy="32277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562738" y="1360296"/>
            <a:ext cx="561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Symbol" panose="05050102010706020507" pitchFamily="18" charset="2"/>
              </a:rPr>
              <a:t>2p</a:t>
            </a:r>
          </a:p>
        </p:txBody>
      </p:sp>
      <p:sp>
        <p:nvSpPr>
          <p:cNvPr id="79" name="Arc 78"/>
          <p:cNvSpPr/>
          <p:nvPr/>
        </p:nvSpPr>
        <p:spPr>
          <a:xfrm>
            <a:off x="1930105" y="1327110"/>
            <a:ext cx="2245655" cy="473702"/>
          </a:xfrm>
          <a:prstGeom prst="arc">
            <a:avLst>
              <a:gd name="adj1" fmla="val 10772135"/>
              <a:gd name="adj2" fmla="val 2157245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c 79"/>
          <p:cNvSpPr/>
          <p:nvPr/>
        </p:nvSpPr>
        <p:spPr>
          <a:xfrm flipV="1">
            <a:off x="1930104" y="1962571"/>
            <a:ext cx="2245655" cy="414661"/>
          </a:xfrm>
          <a:prstGeom prst="arc">
            <a:avLst>
              <a:gd name="adj1" fmla="val 10772135"/>
              <a:gd name="adj2" fmla="val 2157245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8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31" grpId="0"/>
      <p:bldP spid="32" grpId="0" animBg="1"/>
      <p:bldP spid="45" grpId="0" animBg="1"/>
      <p:bldP spid="48" grpId="0"/>
      <p:bldP spid="49" grpId="0"/>
      <p:bldP spid="53" grpId="0" animBg="1"/>
      <p:bldP spid="55" grpId="0" animBg="1"/>
      <p:bldP spid="61" grpId="0"/>
      <p:bldP spid="68" grpId="0" animBg="1"/>
      <p:bldP spid="69" grpId="0"/>
      <p:bldP spid="72" grpId="0"/>
      <p:bldP spid="73" grpId="0"/>
      <p:bldP spid="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Set-up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To achieve strong matter radiation coupling we use: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Temperature ~1K:</a:t>
            </a:r>
          </a:p>
          <a:p>
            <a:r>
              <a:rPr lang="en-US" dirty="0"/>
              <a:t>Rydberg atoms – long natural life-time(~30ms) </a:t>
            </a:r>
          </a:p>
          <a:p>
            <a:r>
              <a:rPr lang="en-US" dirty="0"/>
              <a:t>High Q cavity- photon life-time (the same order of magnitude as atoms)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Control mechanisms of the system:</a:t>
            </a:r>
          </a:p>
          <a:p>
            <a:r>
              <a:rPr lang="en-US" dirty="0"/>
              <a:t>Stark shift - tune </a:t>
            </a:r>
            <a:r>
              <a:rPr lang="en-US" i="1" dirty="0" err="1"/>
              <a:t>t</a:t>
            </a:r>
            <a:r>
              <a:rPr lang="en-US" sz="1900" dirty="0" err="1"/>
              <a:t>interaction</a:t>
            </a:r>
            <a:endParaRPr lang="en-US" sz="1900" dirty="0"/>
          </a:p>
          <a:p>
            <a:r>
              <a:rPr lang="en-US" dirty="0"/>
              <a:t>Eraser pulses – cleaning the cavity before meas.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4E68F-1539-46DD-840C-F65082D2D0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34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תמונה 53">
            <a:extLst>
              <a:ext uri="{FF2B5EF4-FFF2-40B4-BE49-F238E27FC236}">
                <a16:creationId xmlns:a16="http://schemas.microsoft.com/office/drawing/2014/main" id="{17927430-34AE-42BE-B731-9A0FBE7108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261" t="3041" r="3399"/>
          <a:stretch/>
        </p:blipFill>
        <p:spPr>
          <a:xfrm>
            <a:off x="4118186" y="3343497"/>
            <a:ext cx="4972512" cy="3441398"/>
          </a:xfrm>
          <a:prstGeom prst="rect">
            <a:avLst/>
          </a:prstGeom>
        </p:spPr>
      </p:pic>
      <p:grpSp>
        <p:nvGrpSpPr>
          <p:cNvPr id="83" name="קבוצה 82">
            <a:extLst>
              <a:ext uri="{FF2B5EF4-FFF2-40B4-BE49-F238E27FC236}">
                <a16:creationId xmlns:a16="http://schemas.microsoft.com/office/drawing/2014/main" id="{33FE7401-D33D-44D3-ADB0-2E41752155A2}"/>
              </a:ext>
            </a:extLst>
          </p:cNvPr>
          <p:cNvGrpSpPr/>
          <p:nvPr/>
        </p:nvGrpSpPr>
        <p:grpSpPr>
          <a:xfrm>
            <a:off x="1908546" y="1200701"/>
            <a:ext cx="2224004" cy="1091497"/>
            <a:chOff x="2408981" y="1099546"/>
            <a:chExt cx="2224004" cy="1091497"/>
          </a:xfrm>
        </p:grpSpPr>
        <p:sp>
          <p:nvSpPr>
            <p:cNvPr id="87" name="אליפסה 86">
              <a:extLst>
                <a:ext uri="{FF2B5EF4-FFF2-40B4-BE49-F238E27FC236}">
                  <a16:creationId xmlns:a16="http://schemas.microsoft.com/office/drawing/2014/main" id="{8830369C-80C1-4554-A3F3-5118ACD506B0}"/>
                </a:ext>
              </a:extLst>
            </p:cNvPr>
            <p:cNvSpPr/>
            <p:nvPr/>
          </p:nvSpPr>
          <p:spPr>
            <a:xfrm>
              <a:off x="2408981" y="1113216"/>
              <a:ext cx="2224004" cy="452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אליפסה 87">
              <a:extLst>
                <a:ext uri="{FF2B5EF4-FFF2-40B4-BE49-F238E27FC236}">
                  <a16:creationId xmlns:a16="http://schemas.microsoft.com/office/drawing/2014/main" id="{0A24FC5B-A915-48EC-BD2F-05DD25DFB809}"/>
                </a:ext>
              </a:extLst>
            </p:cNvPr>
            <p:cNvSpPr/>
            <p:nvPr/>
          </p:nvSpPr>
          <p:spPr>
            <a:xfrm>
              <a:off x="2408981" y="1701746"/>
              <a:ext cx="2224004" cy="452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36">
              <a:extLst>
                <a:ext uri="{FF2B5EF4-FFF2-40B4-BE49-F238E27FC236}">
                  <a16:creationId xmlns:a16="http://schemas.microsoft.com/office/drawing/2014/main" id="{913C35BD-BC8F-45C0-BF12-43077632F30F}"/>
                </a:ext>
              </a:extLst>
            </p:cNvPr>
            <p:cNvSpPr/>
            <p:nvPr/>
          </p:nvSpPr>
          <p:spPr>
            <a:xfrm>
              <a:off x="2408981" y="1363236"/>
              <a:ext cx="2219330" cy="54635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FF0000"/>
                </a:solidFill>
              </a:endParaRPr>
            </a:p>
          </p:txBody>
        </p:sp>
        <p:sp>
          <p:nvSpPr>
            <p:cNvPr id="91" name="קשת 90">
              <a:extLst>
                <a:ext uri="{FF2B5EF4-FFF2-40B4-BE49-F238E27FC236}">
                  <a16:creationId xmlns:a16="http://schemas.microsoft.com/office/drawing/2014/main" id="{06E45E75-2AF0-4317-A404-FF77C626BEBA}"/>
                </a:ext>
              </a:extLst>
            </p:cNvPr>
            <p:cNvSpPr/>
            <p:nvPr/>
          </p:nvSpPr>
          <p:spPr>
            <a:xfrm>
              <a:off x="2636483" y="1152883"/>
              <a:ext cx="641265" cy="959156"/>
            </a:xfrm>
            <a:prstGeom prst="arc">
              <a:avLst>
                <a:gd name="adj1" fmla="val 16200000"/>
                <a:gd name="adj2" fmla="val 516598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קשת 91">
              <a:extLst>
                <a:ext uri="{FF2B5EF4-FFF2-40B4-BE49-F238E27FC236}">
                  <a16:creationId xmlns:a16="http://schemas.microsoft.com/office/drawing/2014/main" id="{34C0AD30-205A-43D4-86F5-98EB7BB2AC66}"/>
                </a:ext>
              </a:extLst>
            </p:cNvPr>
            <p:cNvSpPr/>
            <p:nvPr/>
          </p:nvSpPr>
          <p:spPr>
            <a:xfrm flipH="1">
              <a:off x="3776754" y="1152883"/>
              <a:ext cx="532252" cy="959156"/>
            </a:xfrm>
            <a:prstGeom prst="arc">
              <a:avLst>
                <a:gd name="adj1" fmla="val 16200000"/>
                <a:gd name="adj2" fmla="val 516598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קשת 92">
              <a:extLst>
                <a:ext uri="{FF2B5EF4-FFF2-40B4-BE49-F238E27FC236}">
                  <a16:creationId xmlns:a16="http://schemas.microsoft.com/office/drawing/2014/main" id="{08238E0E-F7AD-4E16-9DED-B4ECD97C6CB5}"/>
                </a:ext>
              </a:extLst>
            </p:cNvPr>
            <p:cNvSpPr/>
            <p:nvPr/>
          </p:nvSpPr>
          <p:spPr>
            <a:xfrm flipH="1">
              <a:off x="3682743" y="1125655"/>
              <a:ext cx="323509" cy="1018418"/>
            </a:xfrm>
            <a:prstGeom prst="arc">
              <a:avLst>
                <a:gd name="adj1" fmla="val 16200000"/>
                <a:gd name="adj2" fmla="val 516598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קשת 93">
              <a:extLst>
                <a:ext uri="{FF2B5EF4-FFF2-40B4-BE49-F238E27FC236}">
                  <a16:creationId xmlns:a16="http://schemas.microsoft.com/office/drawing/2014/main" id="{51AC437B-A486-418D-B42B-7EA48F26417E}"/>
                </a:ext>
              </a:extLst>
            </p:cNvPr>
            <p:cNvSpPr/>
            <p:nvPr/>
          </p:nvSpPr>
          <p:spPr>
            <a:xfrm>
              <a:off x="3057950" y="1118378"/>
              <a:ext cx="282366" cy="1030927"/>
            </a:xfrm>
            <a:prstGeom prst="arc">
              <a:avLst>
                <a:gd name="adj1" fmla="val 16200000"/>
                <a:gd name="adj2" fmla="val 516598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קשת 94">
              <a:extLst>
                <a:ext uri="{FF2B5EF4-FFF2-40B4-BE49-F238E27FC236}">
                  <a16:creationId xmlns:a16="http://schemas.microsoft.com/office/drawing/2014/main" id="{92B44A9D-721A-4661-B719-8D78F3C83D9C}"/>
                </a:ext>
              </a:extLst>
            </p:cNvPr>
            <p:cNvSpPr/>
            <p:nvPr/>
          </p:nvSpPr>
          <p:spPr>
            <a:xfrm>
              <a:off x="3269602" y="1099546"/>
              <a:ext cx="214269" cy="1055072"/>
            </a:xfrm>
            <a:prstGeom prst="arc">
              <a:avLst>
                <a:gd name="adj1" fmla="val 16200000"/>
                <a:gd name="adj2" fmla="val 516598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קשת 95">
              <a:extLst>
                <a:ext uri="{FF2B5EF4-FFF2-40B4-BE49-F238E27FC236}">
                  <a16:creationId xmlns:a16="http://schemas.microsoft.com/office/drawing/2014/main" id="{0581A75A-DF56-48CE-B99F-A1698277CA40}"/>
                </a:ext>
              </a:extLst>
            </p:cNvPr>
            <p:cNvSpPr/>
            <p:nvPr/>
          </p:nvSpPr>
          <p:spPr>
            <a:xfrm flipH="1">
              <a:off x="3568916" y="1113146"/>
              <a:ext cx="160871" cy="1077897"/>
            </a:xfrm>
            <a:prstGeom prst="arc">
              <a:avLst>
                <a:gd name="adj1" fmla="val 16200000"/>
                <a:gd name="adj2" fmla="val 516598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862" y="-117341"/>
            <a:ext cx="8476029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#1 </a:t>
            </a:r>
            <a:r>
              <a:rPr lang="en-US" dirty="0"/>
              <a:t>Preparing and detecting one photon</a:t>
            </a:r>
            <a:endParaRPr lang="en-US" b="1" dirty="0"/>
          </a:p>
        </p:txBody>
      </p:sp>
      <p:cxnSp>
        <p:nvCxnSpPr>
          <p:cNvPr id="42" name="Elbow Connector 41"/>
          <p:cNvCxnSpPr>
            <a:cxnSpLocks/>
          </p:cNvCxnSpPr>
          <p:nvPr/>
        </p:nvCxnSpPr>
        <p:spPr>
          <a:xfrm flipV="1">
            <a:off x="629359" y="1812668"/>
            <a:ext cx="1123243" cy="1043346"/>
          </a:xfrm>
          <a:prstGeom prst="bentConnector3">
            <a:avLst>
              <a:gd name="adj1" fmla="val -1256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E076FF5C-EB39-4939-9EA3-7A657D3E7949}"/>
              </a:ext>
            </a:extLst>
          </p:cNvPr>
          <p:cNvGrpSpPr/>
          <p:nvPr/>
        </p:nvGrpSpPr>
        <p:grpSpPr>
          <a:xfrm>
            <a:off x="1911563" y="2792525"/>
            <a:ext cx="1574309" cy="1295633"/>
            <a:chOff x="7344540" y="600263"/>
            <a:chExt cx="1700307" cy="1371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8101240" y="828863"/>
              <a:ext cx="640080" cy="0"/>
            </a:xfrm>
            <a:prstGeom prst="line">
              <a:avLst/>
            </a:prstGeom>
            <a:ln w="349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971793" y="1219200"/>
              <a:ext cx="640080" cy="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7720240" y="1819463"/>
              <a:ext cx="640080" cy="0"/>
            </a:xfrm>
            <a:prstGeom prst="line">
              <a:avLst/>
            </a:prstGeom>
            <a:ln w="3492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8284120" y="828863"/>
              <a:ext cx="213360" cy="381000"/>
            </a:xfrm>
            <a:prstGeom prst="straightConnector1">
              <a:avLst/>
            </a:prstGeom>
            <a:ln w="158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7923173" y="1209863"/>
              <a:ext cx="335280" cy="609600"/>
            </a:xfrm>
            <a:prstGeom prst="straightConnector1">
              <a:avLst/>
            </a:prstGeom>
            <a:ln w="15875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744765" y="600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11873" y="9906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60320" y="1602531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i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377356" y="784929"/>
              <a:ext cx="753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Cavity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44540" y="1286063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Field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 rot="5400000">
            <a:off x="6645296" y="1511258"/>
            <a:ext cx="4571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60"/>
              </a:lnSpc>
            </a:pPr>
            <a:r>
              <a:rPr lang="en-US" sz="4000" b="1" dirty="0"/>
              <a:t>.</a:t>
            </a:r>
          </a:p>
          <a:p>
            <a:pPr>
              <a:lnSpc>
                <a:spcPts val="1060"/>
              </a:lnSpc>
            </a:pPr>
            <a:r>
              <a:rPr lang="en-US" sz="4000" b="1" dirty="0"/>
              <a:t>.</a:t>
            </a:r>
          </a:p>
          <a:p>
            <a:pPr>
              <a:lnSpc>
                <a:spcPts val="1060"/>
              </a:lnSpc>
            </a:pPr>
            <a:r>
              <a:rPr lang="en-US" sz="4000" b="1" dirty="0"/>
              <a:t>.</a:t>
            </a:r>
          </a:p>
        </p:txBody>
      </p:sp>
      <p:cxnSp>
        <p:nvCxnSpPr>
          <p:cNvPr id="79" name="Straight Arrow Connector 78"/>
          <p:cNvCxnSpPr>
            <a:cxnSpLocks/>
          </p:cNvCxnSpPr>
          <p:nvPr/>
        </p:nvCxnSpPr>
        <p:spPr>
          <a:xfrm>
            <a:off x="4343400" y="1828800"/>
            <a:ext cx="1357496" cy="9268"/>
          </a:xfrm>
          <a:prstGeom prst="straightConnector1">
            <a:avLst/>
          </a:prstGeom>
          <a:ln w="3492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374864" y="2457712"/>
            <a:ext cx="171232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</a:rPr>
              <a:t>P1=P0=50%</a:t>
            </a:r>
          </a:p>
        </p:txBody>
      </p:sp>
      <p:grpSp>
        <p:nvGrpSpPr>
          <p:cNvPr id="38" name="קבוצה 37">
            <a:extLst>
              <a:ext uri="{FF2B5EF4-FFF2-40B4-BE49-F238E27FC236}">
                <a16:creationId xmlns:a16="http://schemas.microsoft.com/office/drawing/2014/main" id="{A466A53E-93AA-4C02-AAE2-D301810E257C}"/>
              </a:ext>
            </a:extLst>
          </p:cNvPr>
          <p:cNvGrpSpPr/>
          <p:nvPr/>
        </p:nvGrpSpPr>
        <p:grpSpPr>
          <a:xfrm>
            <a:off x="533401" y="1545939"/>
            <a:ext cx="5829624" cy="2134858"/>
            <a:chOff x="533401" y="1545939"/>
            <a:chExt cx="5829624" cy="2134858"/>
          </a:xfrm>
        </p:grpSpPr>
        <p:sp>
          <p:nvSpPr>
            <p:cNvPr id="18" name="Oval 17"/>
            <p:cNvSpPr/>
            <p:nvPr/>
          </p:nvSpPr>
          <p:spPr>
            <a:xfrm>
              <a:off x="533401" y="3046927"/>
              <a:ext cx="152400" cy="184666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0402" y="3219132"/>
              <a:ext cx="12926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“Source”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6210625" y="1729391"/>
              <a:ext cx="152400" cy="184666"/>
            </a:xfrm>
            <a:prstGeom prst="ellipse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097593" y="1545939"/>
              <a:ext cx="19527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Symbol" panose="05050102010706020507" pitchFamily="18" charset="2"/>
                </a:rPr>
                <a:t>p/2</a:t>
              </a:r>
              <a:r>
                <a:rPr lang="en-US" sz="2400" dirty="0">
                  <a:solidFill>
                    <a:srgbClr val="0070C0"/>
                  </a:solidFill>
                  <a:latin typeface="Symbol" panose="05050102010706020507" pitchFamily="18" charset="2"/>
                </a:rPr>
                <a:t> </a:t>
              </a:r>
              <a:r>
                <a:rPr lang="en-US" sz="2400" dirty="0">
                  <a:solidFill>
                    <a:srgbClr val="0070C0"/>
                  </a:solidFill>
                </a:rPr>
                <a:t>Rabi pulse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002BDB6-55C1-4C78-B8F4-9D379AA5D3D1}"/>
                </a:ext>
              </a:extLst>
            </p:cNvPr>
            <p:cNvSpPr txBox="1"/>
            <p:nvPr/>
          </p:nvSpPr>
          <p:spPr>
            <a:xfrm>
              <a:off x="660402" y="2866443"/>
              <a:ext cx="659155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/>
                <a:t>|e&gt;</a:t>
              </a:r>
              <a:endParaRPr lang="en-US" sz="2500" dirty="0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B2C714BE-8CD4-4717-B5C1-130F0B1D9303}"/>
              </a:ext>
            </a:extLst>
          </p:cNvPr>
          <p:cNvSpPr txBox="1"/>
          <p:nvPr/>
        </p:nvSpPr>
        <p:spPr>
          <a:xfrm>
            <a:off x="5805655" y="2095814"/>
            <a:ext cx="274132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0.5|g,1&gt; + 0.5|e,0&gt;</a:t>
            </a:r>
            <a:endParaRPr lang="en-US" sz="2500" dirty="0"/>
          </a:p>
        </p:txBody>
      </p:sp>
      <p:grpSp>
        <p:nvGrpSpPr>
          <p:cNvPr id="41" name="קבוצה 40">
            <a:extLst>
              <a:ext uri="{FF2B5EF4-FFF2-40B4-BE49-F238E27FC236}">
                <a16:creationId xmlns:a16="http://schemas.microsoft.com/office/drawing/2014/main" id="{D0849AFD-07BF-428B-A9EC-22E01B14DC88}"/>
              </a:ext>
            </a:extLst>
          </p:cNvPr>
          <p:cNvGrpSpPr/>
          <p:nvPr/>
        </p:nvGrpSpPr>
        <p:grpSpPr>
          <a:xfrm>
            <a:off x="553486" y="1483373"/>
            <a:ext cx="5592838" cy="2486646"/>
            <a:chOff x="553486" y="1483373"/>
            <a:chExt cx="5592838" cy="2486646"/>
          </a:xfrm>
        </p:grpSpPr>
        <p:sp>
          <p:nvSpPr>
            <p:cNvPr id="17" name="TextBox 16"/>
            <p:cNvSpPr txBox="1"/>
            <p:nvPr/>
          </p:nvSpPr>
          <p:spPr>
            <a:xfrm>
              <a:off x="656238" y="3098642"/>
              <a:ext cx="649537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/>
                <a:t>|g&gt;</a:t>
              </a:r>
              <a:endParaRPr lang="en-US" sz="2500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553486" y="3323688"/>
              <a:ext cx="152400" cy="184666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42684" y="3508354"/>
              <a:ext cx="12304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“Meter”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5993924" y="1729391"/>
              <a:ext cx="152400" cy="184666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2129773" y="1550237"/>
              <a:ext cx="18678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2p</a:t>
              </a:r>
              <a:r>
                <a:rPr lang="en-US" sz="2400" dirty="0">
                  <a:solidFill>
                    <a:srgbClr val="FF0000"/>
                  </a:solidFill>
                  <a:latin typeface="Symbol" panose="05050102010706020507" pitchFamily="18" charset="2"/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</a:rPr>
                <a:t>Rabi pulse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F27E862-93CC-4F9E-8CE4-673FEDB4EC7A}"/>
                </a:ext>
              </a:extLst>
            </p:cNvPr>
            <p:cNvSpPr txBox="1"/>
            <p:nvPr/>
          </p:nvSpPr>
          <p:spPr>
            <a:xfrm>
              <a:off x="4534027" y="2221743"/>
              <a:ext cx="8611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Field (</a:t>
              </a:r>
              <a:r>
                <a:rPr lang="en-US" sz="1600" dirty="0">
                  <a:solidFill>
                    <a:srgbClr val="00B050"/>
                  </a:solidFill>
                  <a:latin typeface="Symbol" panose="05050102010706020507" pitchFamily="18" charset="2"/>
                </a:rPr>
                <a:t>n</a:t>
              </a:r>
              <a:r>
                <a:rPr lang="en-US" sz="1600" dirty="0">
                  <a:solidFill>
                    <a:srgbClr val="00B050"/>
                  </a:solidFill>
                </a:rPr>
                <a:t>)</a:t>
              </a:r>
            </a:p>
            <a:p>
              <a:r>
                <a:rPr lang="en-US" sz="1600" dirty="0">
                  <a:solidFill>
                    <a:srgbClr val="00B050"/>
                  </a:solidFill>
                  <a:latin typeface="Symbol" panose="05050102010706020507" pitchFamily="18" charset="2"/>
                </a:rPr>
                <a:t>     p/2</a:t>
              </a:r>
            </a:p>
          </p:txBody>
        </p:sp>
        <p:grpSp>
          <p:nvGrpSpPr>
            <p:cNvPr id="36" name="קבוצה 35">
              <a:extLst>
                <a:ext uri="{FF2B5EF4-FFF2-40B4-BE49-F238E27FC236}">
                  <a16:creationId xmlns:a16="http://schemas.microsoft.com/office/drawing/2014/main" id="{826F61D7-2702-4C68-AB71-717D081760B8}"/>
                </a:ext>
              </a:extLst>
            </p:cNvPr>
            <p:cNvGrpSpPr/>
            <p:nvPr/>
          </p:nvGrpSpPr>
          <p:grpSpPr>
            <a:xfrm rot="5400000">
              <a:off x="724337" y="1501720"/>
              <a:ext cx="722494" cy="685800"/>
              <a:chOff x="3033896" y="3979649"/>
              <a:chExt cx="1161430" cy="685800"/>
            </a:xfrm>
          </p:grpSpPr>
          <p:sp>
            <p:nvSpPr>
              <p:cNvPr id="61" name="Rectangle 21">
                <a:extLst>
                  <a:ext uri="{FF2B5EF4-FFF2-40B4-BE49-F238E27FC236}">
                    <a16:creationId xmlns:a16="http://schemas.microsoft.com/office/drawing/2014/main" id="{DAB9F767-AD74-4642-A187-8E84075F9FE9}"/>
                  </a:ext>
                </a:extLst>
              </p:cNvPr>
              <p:cNvSpPr/>
              <p:nvPr/>
            </p:nvSpPr>
            <p:spPr>
              <a:xfrm>
                <a:off x="3033896" y="3979649"/>
                <a:ext cx="381000" cy="685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23">
                <a:extLst>
                  <a:ext uri="{FF2B5EF4-FFF2-40B4-BE49-F238E27FC236}">
                    <a16:creationId xmlns:a16="http://schemas.microsoft.com/office/drawing/2014/main" id="{B68002BB-76E5-4C3A-9928-13724AB38CDD}"/>
                  </a:ext>
                </a:extLst>
              </p:cNvPr>
              <p:cNvSpPr/>
              <p:nvPr/>
            </p:nvSpPr>
            <p:spPr>
              <a:xfrm>
                <a:off x="3814326" y="3979649"/>
                <a:ext cx="381000" cy="685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22">
                <a:extLst>
                  <a:ext uri="{FF2B5EF4-FFF2-40B4-BE49-F238E27FC236}">
                    <a16:creationId xmlns:a16="http://schemas.microsoft.com/office/drawing/2014/main" id="{67F8AB77-B9F9-44FD-A5C0-4DA04BBE7E92}"/>
                  </a:ext>
                </a:extLst>
              </p:cNvPr>
              <p:cNvSpPr/>
              <p:nvPr/>
            </p:nvSpPr>
            <p:spPr>
              <a:xfrm>
                <a:off x="3144969" y="4143754"/>
                <a:ext cx="348114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24">
                <a:extLst>
                  <a:ext uri="{FF2B5EF4-FFF2-40B4-BE49-F238E27FC236}">
                    <a16:creationId xmlns:a16="http://schemas.microsoft.com/office/drawing/2014/main" id="{88203903-B2D3-4B89-8F9F-7B675A31F72B}"/>
                  </a:ext>
                </a:extLst>
              </p:cNvPr>
              <p:cNvSpPr/>
              <p:nvPr/>
            </p:nvSpPr>
            <p:spPr>
              <a:xfrm>
                <a:off x="3640269" y="4143754"/>
                <a:ext cx="348114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קבוצה 68">
              <a:extLst>
                <a:ext uri="{FF2B5EF4-FFF2-40B4-BE49-F238E27FC236}">
                  <a16:creationId xmlns:a16="http://schemas.microsoft.com/office/drawing/2014/main" id="{FD8ED3D5-BBA5-4B32-8A9A-72F52DCFC24D}"/>
                </a:ext>
              </a:extLst>
            </p:cNvPr>
            <p:cNvGrpSpPr/>
            <p:nvPr/>
          </p:nvGrpSpPr>
          <p:grpSpPr>
            <a:xfrm rot="5400000">
              <a:off x="4598161" y="1507848"/>
              <a:ext cx="722494" cy="685800"/>
              <a:chOff x="3033896" y="3979649"/>
              <a:chExt cx="1161430" cy="685800"/>
            </a:xfrm>
          </p:grpSpPr>
          <p:sp>
            <p:nvSpPr>
              <p:cNvPr id="70" name="Rectangle 21">
                <a:extLst>
                  <a:ext uri="{FF2B5EF4-FFF2-40B4-BE49-F238E27FC236}">
                    <a16:creationId xmlns:a16="http://schemas.microsoft.com/office/drawing/2014/main" id="{BEF794C8-F64B-4A9A-A24A-504F5B10A166}"/>
                  </a:ext>
                </a:extLst>
              </p:cNvPr>
              <p:cNvSpPr/>
              <p:nvPr/>
            </p:nvSpPr>
            <p:spPr>
              <a:xfrm>
                <a:off x="3033896" y="3979649"/>
                <a:ext cx="381000" cy="685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23">
                <a:extLst>
                  <a:ext uri="{FF2B5EF4-FFF2-40B4-BE49-F238E27FC236}">
                    <a16:creationId xmlns:a16="http://schemas.microsoft.com/office/drawing/2014/main" id="{55526C02-5BF8-44A9-96F4-19CE37C00648}"/>
                  </a:ext>
                </a:extLst>
              </p:cNvPr>
              <p:cNvSpPr/>
              <p:nvPr/>
            </p:nvSpPr>
            <p:spPr>
              <a:xfrm>
                <a:off x="3814326" y="3979649"/>
                <a:ext cx="381000" cy="685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22">
                <a:extLst>
                  <a:ext uri="{FF2B5EF4-FFF2-40B4-BE49-F238E27FC236}">
                    <a16:creationId xmlns:a16="http://schemas.microsoft.com/office/drawing/2014/main" id="{054B72EB-3E63-43B5-8041-09816AE24646}"/>
                  </a:ext>
                </a:extLst>
              </p:cNvPr>
              <p:cNvSpPr/>
              <p:nvPr/>
            </p:nvSpPr>
            <p:spPr>
              <a:xfrm>
                <a:off x="3144969" y="4143754"/>
                <a:ext cx="348114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24">
                <a:extLst>
                  <a:ext uri="{FF2B5EF4-FFF2-40B4-BE49-F238E27FC236}">
                    <a16:creationId xmlns:a16="http://schemas.microsoft.com/office/drawing/2014/main" id="{CE75FF02-78CB-461B-90E7-3CF6E001BBB8}"/>
                  </a:ext>
                </a:extLst>
              </p:cNvPr>
              <p:cNvSpPr/>
              <p:nvPr/>
            </p:nvSpPr>
            <p:spPr>
              <a:xfrm>
                <a:off x="3640269" y="4143754"/>
                <a:ext cx="348114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7B49D29-1552-49C5-8AEC-F44099D15AD7}"/>
                </a:ext>
              </a:extLst>
            </p:cNvPr>
            <p:cNvSpPr txBox="1"/>
            <p:nvPr/>
          </p:nvSpPr>
          <p:spPr>
            <a:xfrm>
              <a:off x="660402" y="2213093"/>
              <a:ext cx="8611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Field (</a:t>
              </a:r>
              <a:r>
                <a:rPr lang="en-US" sz="1600" dirty="0">
                  <a:solidFill>
                    <a:srgbClr val="00B050"/>
                  </a:solidFill>
                  <a:latin typeface="Symbol" panose="05050102010706020507" pitchFamily="18" charset="2"/>
                </a:rPr>
                <a:t>n</a:t>
              </a:r>
              <a:r>
                <a:rPr lang="en-US" sz="1600" dirty="0">
                  <a:solidFill>
                    <a:srgbClr val="00B050"/>
                  </a:solidFill>
                </a:rPr>
                <a:t>)</a:t>
              </a:r>
            </a:p>
            <a:p>
              <a:r>
                <a:rPr lang="en-US" sz="1600" dirty="0">
                  <a:solidFill>
                    <a:srgbClr val="00B050"/>
                  </a:solidFill>
                  <a:latin typeface="Symbol" panose="05050102010706020507" pitchFamily="18" charset="2"/>
                </a:rPr>
                <a:t>     p/2</a:t>
              </a:r>
            </a:p>
          </p:txBody>
        </p:sp>
      </p:grpSp>
      <p:grpSp>
        <p:nvGrpSpPr>
          <p:cNvPr id="52" name="קבוצה 51">
            <a:extLst>
              <a:ext uri="{FF2B5EF4-FFF2-40B4-BE49-F238E27FC236}">
                <a16:creationId xmlns:a16="http://schemas.microsoft.com/office/drawing/2014/main" id="{57300F04-B9FC-4F4B-B230-5C44392C49D9}"/>
              </a:ext>
            </a:extLst>
          </p:cNvPr>
          <p:cNvGrpSpPr/>
          <p:nvPr/>
        </p:nvGrpSpPr>
        <p:grpSpPr>
          <a:xfrm>
            <a:off x="5751789" y="2007604"/>
            <a:ext cx="3228704" cy="900216"/>
            <a:chOff x="5762062" y="2450049"/>
            <a:chExt cx="3228704" cy="900216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4188E453-013C-4563-8540-B3752ABE93F6}"/>
                </a:ext>
              </a:extLst>
            </p:cNvPr>
            <p:cNvSpPr txBox="1"/>
            <p:nvPr/>
          </p:nvSpPr>
          <p:spPr>
            <a:xfrm>
              <a:off x="5762062" y="2450049"/>
              <a:ext cx="322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/>
                <a:t>(0.5</a:t>
              </a:r>
              <a:r>
                <a:rPr lang="en-US" sz="2500" b="1" dirty="0">
                  <a:solidFill>
                    <a:srgbClr val="FF0000"/>
                  </a:solidFill>
                </a:rPr>
                <a:t>exp(</a:t>
              </a:r>
              <a:r>
                <a:rPr lang="en-US" sz="2500" b="1" dirty="0" err="1">
                  <a:solidFill>
                    <a:srgbClr val="FF0000"/>
                  </a:solidFill>
                </a:rPr>
                <a:t>i</a:t>
              </a:r>
              <a:r>
                <a:rPr lang="en-US" sz="2800" b="1" dirty="0" err="1">
                  <a:solidFill>
                    <a:srgbClr val="FF0000"/>
                  </a:solidFill>
                  <a:latin typeface="Symbol" panose="05050102010706020507" pitchFamily="18" charset="2"/>
                </a:rPr>
                <a:t>p</a:t>
              </a:r>
              <a:r>
                <a:rPr lang="en-US" sz="28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)</a:t>
              </a:r>
              <a:r>
                <a:rPr lang="en-US" sz="2500" b="1" dirty="0"/>
                <a:t>|g&gt;+0.5|i&gt;)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1097728-6509-427F-882C-078682111B13}"/>
                </a:ext>
              </a:extLst>
            </p:cNvPr>
            <p:cNvSpPr txBox="1"/>
            <p:nvPr/>
          </p:nvSpPr>
          <p:spPr>
            <a:xfrm>
              <a:off x="5785161" y="2873211"/>
              <a:ext cx="220445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/>
                <a:t>(0.5|g&gt;+0.5|i&gt;)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BF059BFA-7BB1-4A04-8176-AFFD203BCD9D}"/>
              </a:ext>
            </a:extLst>
          </p:cNvPr>
          <p:cNvSpPr txBox="1"/>
          <p:nvPr/>
        </p:nvSpPr>
        <p:spPr>
          <a:xfrm>
            <a:off x="6064028" y="602848"/>
            <a:ext cx="3242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Detecting Source atom:</a:t>
            </a:r>
          </a:p>
          <a:p>
            <a:r>
              <a:rPr lang="en-US" dirty="0"/>
              <a:t> </a:t>
            </a:r>
            <a:r>
              <a:rPr lang="en-US" b="1" dirty="0"/>
              <a:t>|e&gt; </a:t>
            </a:r>
            <a:r>
              <a:rPr lang="en-US" dirty="0"/>
              <a:t>: no photons left in cavity</a:t>
            </a:r>
          </a:p>
          <a:p>
            <a:r>
              <a:rPr lang="en-US" b="1" dirty="0"/>
              <a:t>|g&gt; </a:t>
            </a:r>
            <a:r>
              <a:rPr lang="en-US" dirty="0"/>
              <a:t>: 1 photon left in cavity</a:t>
            </a:r>
          </a:p>
        </p:txBody>
      </p:sp>
      <p:grpSp>
        <p:nvGrpSpPr>
          <p:cNvPr id="97" name="קבוצה 96">
            <a:extLst>
              <a:ext uri="{FF2B5EF4-FFF2-40B4-BE49-F238E27FC236}">
                <a16:creationId xmlns:a16="http://schemas.microsoft.com/office/drawing/2014/main" id="{C7ADCFAE-819B-4674-856A-8B291C3543F4}"/>
              </a:ext>
            </a:extLst>
          </p:cNvPr>
          <p:cNvGrpSpPr/>
          <p:nvPr/>
        </p:nvGrpSpPr>
        <p:grpSpPr>
          <a:xfrm>
            <a:off x="6955551" y="1374552"/>
            <a:ext cx="577630" cy="881839"/>
            <a:chOff x="8261570" y="1337675"/>
            <a:chExt cx="577630" cy="881839"/>
          </a:xfrm>
        </p:grpSpPr>
        <p:sp>
          <p:nvSpPr>
            <p:cNvPr id="98" name="אליפסה 97">
              <a:extLst>
                <a:ext uri="{FF2B5EF4-FFF2-40B4-BE49-F238E27FC236}">
                  <a16:creationId xmlns:a16="http://schemas.microsoft.com/office/drawing/2014/main" id="{6982768B-21B9-49C2-B0D6-23A3BF148739}"/>
                </a:ext>
              </a:extLst>
            </p:cNvPr>
            <p:cNvSpPr/>
            <p:nvPr/>
          </p:nvSpPr>
          <p:spPr>
            <a:xfrm>
              <a:off x="8261570" y="1346815"/>
              <a:ext cx="223882" cy="87269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מחבר ישר 98">
              <a:extLst>
                <a:ext uri="{FF2B5EF4-FFF2-40B4-BE49-F238E27FC236}">
                  <a16:creationId xmlns:a16="http://schemas.microsoft.com/office/drawing/2014/main" id="{F6F70649-372B-4D36-8CE7-14E76ECD90BF}"/>
                </a:ext>
              </a:extLst>
            </p:cNvPr>
            <p:cNvCxnSpPr>
              <a:cxnSpLocks/>
            </p:cNvCxnSpPr>
            <p:nvPr/>
          </p:nvCxnSpPr>
          <p:spPr>
            <a:xfrm>
              <a:off x="8382356" y="1337675"/>
              <a:ext cx="437054" cy="36246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מחבר ישר 99">
              <a:extLst>
                <a:ext uri="{FF2B5EF4-FFF2-40B4-BE49-F238E27FC236}">
                  <a16:creationId xmlns:a16="http://schemas.microsoft.com/office/drawing/2014/main" id="{F2229781-8830-44AD-BD9A-C7D91D3FA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87677" y="1870169"/>
              <a:ext cx="431733" cy="34934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1" name="אליפסה 100">
              <a:extLst>
                <a:ext uri="{FF2B5EF4-FFF2-40B4-BE49-F238E27FC236}">
                  <a16:creationId xmlns:a16="http://schemas.microsoft.com/office/drawing/2014/main" id="{439A1B19-C466-40E8-A762-BEF3934CFB24}"/>
                </a:ext>
              </a:extLst>
            </p:cNvPr>
            <p:cNvSpPr/>
            <p:nvPr/>
          </p:nvSpPr>
          <p:spPr>
            <a:xfrm>
              <a:off x="8793481" y="1683841"/>
              <a:ext cx="45719" cy="21176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Arc 65"/>
          <p:cNvSpPr/>
          <p:nvPr/>
        </p:nvSpPr>
        <p:spPr>
          <a:xfrm>
            <a:off x="1881703" y="1216266"/>
            <a:ext cx="2245655" cy="473702"/>
          </a:xfrm>
          <a:prstGeom prst="arc">
            <a:avLst>
              <a:gd name="adj1" fmla="val 10772135"/>
              <a:gd name="adj2" fmla="val 2157245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/>
          <p:cNvSpPr/>
          <p:nvPr/>
        </p:nvSpPr>
        <p:spPr>
          <a:xfrm flipV="1">
            <a:off x="1881702" y="1851727"/>
            <a:ext cx="2245655" cy="414661"/>
          </a:xfrm>
          <a:prstGeom prst="arc">
            <a:avLst>
              <a:gd name="adj1" fmla="val 10772135"/>
              <a:gd name="adj2" fmla="val 2157245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3E333F-6DFE-4919-A89E-6590734A2DF3}"/>
              </a:ext>
            </a:extLst>
          </p:cNvPr>
          <p:cNvSpPr txBox="1"/>
          <p:nvPr/>
        </p:nvSpPr>
        <p:spPr>
          <a:xfrm>
            <a:off x="211539" y="4249933"/>
            <a:ext cx="3838833" cy="249299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setup is </a:t>
            </a:r>
            <a:r>
              <a:rPr lang="en-US" dirty="0" smtClean="0"/>
              <a:t>characterized </a:t>
            </a:r>
            <a:r>
              <a:rPr lang="en-US" dirty="0"/>
              <a:t>by </a:t>
            </a:r>
            <a:r>
              <a:rPr lang="en-US" dirty="0" smtClean="0"/>
              <a:t>well resolved</a:t>
            </a:r>
            <a:endParaRPr lang="en-US" dirty="0"/>
          </a:p>
          <a:p>
            <a:r>
              <a:rPr lang="en-US" sz="2400" b="1" dirty="0"/>
              <a:t>	P</a:t>
            </a:r>
            <a:r>
              <a:rPr lang="en-US" b="1" dirty="0"/>
              <a:t>a/1</a:t>
            </a:r>
            <a:r>
              <a:rPr lang="en-US" sz="2400" b="1" dirty="0"/>
              <a:t> and P</a:t>
            </a:r>
            <a:r>
              <a:rPr lang="en-US" b="1" dirty="0"/>
              <a:t>a/0 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a practical measurement the photon number is initially unknown.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are interested in the reverse probabilities</a:t>
            </a:r>
          </a:p>
          <a:p>
            <a:r>
              <a:rPr lang="en-US" dirty="0"/>
              <a:t>	</a:t>
            </a:r>
            <a:r>
              <a:rPr lang="en-US" sz="2400" b="1" dirty="0"/>
              <a:t>P</a:t>
            </a:r>
            <a:r>
              <a:rPr lang="en-US" b="1" dirty="0"/>
              <a:t>1/a</a:t>
            </a:r>
            <a:r>
              <a:rPr lang="en-US" sz="2400" b="1" dirty="0"/>
              <a:t> and P</a:t>
            </a:r>
            <a:r>
              <a:rPr lang="en-US" b="1" dirty="0"/>
              <a:t>0/a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49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6" grpId="1"/>
      <p:bldP spid="47" grpId="0"/>
      <p:bldP spid="47" grpId="1"/>
      <p:bldP spid="53" grpId="0"/>
      <p:bldP spid="53" grpId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P1,P0: probabilities to have a photon (or not) in C </a:t>
            </a:r>
            <a:r>
              <a:rPr lang="en-US" b="1" dirty="0"/>
              <a:t>before</a:t>
            </a:r>
            <a:r>
              <a:rPr lang="en-US" dirty="0"/>
              <a:t> measurement.</a:t>
            </a:r>
          </a:p>
          <a:p>
            <a:r>
              <a:rPr lang="en-US" dirty="0"/>
              <a:t>Describes how the information acquired by the meter changes the probability of having 1 photon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447800"/>
            <a:ext cx="5383140" cy="576263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D9D8D67-9B04-449C-B821-DE5363D48A76}"/>
              </a:ext>
            </a:extLst>
          </p:cNvPr>
          <p:cNvSpPr txBox="1">
            <a:spLocks/>
          </p:cNvSpPr>
          <p:nvPr/>
        </p:nvSpPr>
        <p:spPr>
          <a:xfrm>
            <a:off x="528682" y="-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#2 Measuring a photon </a:t>
            </a:r>
            <a:r>
              <a:rPr lang="en-US" b="1"/>
              <a:t>twice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1023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קבוצה 23">
            <a:extLst>
              <a:ext uri="{FF2B5EF4-FFF2-40B4-BE49-F238E27FC236}">
                <a16:creationId xmlns:a16="http://schemas.microsoft.com/office/drawing/2014/main" id="{64B3F826-A62D-4A4C-A373-392487578C9F}"/>
              </a:ext>
            </a:extLst>
          </p:cNvPr>
          <p:cNvGrpSpPr/>
          <p:nvPr/>
        </p:nvGrpSpPr>
        <p:grpSpPr>
          <a:xfrm>
            <a:off x="7132906" y="1384645"/>
            <a:ext cx="577630" cy="881839"/>
            <a:chOff x="8261570" y="1337675"/>
            <a:chExt cx="577630" cy="881839"/>
          </a:xfrm>
        </p:grpSpPr>
        <p:sp>
          <p:nvSpPr>
            <p:cNvPr id="11" name="אליפסה 10">
              <a:extLst>
                <a:ext uri="{FF2B5EF4-FFF2-40B4-BE49-F238E27FC236}">
                  <a16:creationId xmlns:a16="http://schemas.microsoft.com/office/drawing/2014/main" id="{AC87E6F6-1F94-47F3-BDFC-92F460C77709}"/>
                </a:ext>
              </a:extLst>
            </p:cNvPr>
            <p:cNvSpPr/>
            <p:nvPr/>
          </p:nvSpPr>
          <p:spPr>
            <a:xfrm>
              <a:off x="8261570" y="1346815"/>
              <a:ext cx="223882" cy="872699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מחבר ישר 18">
              <a:extLst>
                <a:ext uri="{FF2B5EF4-FFF2-40B4-BE49-F238E27FC236}">
                  <a16:creationId xmlns:a16="http://schemas.microsoft.com/office/drawing/2014/main" id="{22C473A5-5CA0-4B73-934F-38F7278DD566}"/>
                </a:ext>
              </a:extLst>
            </p:cNvPr>
            <p:cNvCxnSpPr>
              <a:cxnSpLocks/>
            </p:cNvCxnSpPr>
            <p:nvPr/>
          </p:nvCxnSpPr>
          <p:spPr>
            <a:xfrm>
              <a:off x="8382356" y="1337675"/>
              <a:ext cx="437054" cy="36246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מחבר ישר 61">
              <a:extLst>
                <a:ext uri="{FF2B5EF4-FFF2-40B4-BE49-F238E27FC236}">
                  <a16:creationId xmlns:a16="http://schemas.microsoft.com/office/drawing/2014/main" id="{316D4FDE-F703-4836-B7F9-3AA0CA4B99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87677" y="1870169"/>
              <a:ext cx="431733" cy="34934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אליפסה 22">
              <a:extLst>
                <a:ext uri="{FF2B5EF4-FFF2-40B4-BE49-F238E27FC236}">
                  <a16:creationId xmlns:a16="http://schemas.microsoft.com/office/drawing/2014/main" id="{D41BD5C5-8134-41A7-B295-2E71773C2F61}"/>
                </a:ext>
              </a:extLst>
            </p:cNvPr>
            <p:cNvSpPr/>
            <p:nvPr/>
          </p:nvSpPr>
          <p:spPr>
            <a:xfrm>
              <a:off x="8793481" y="1683841"/>
              <a:ext cx="45719" cy="21176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C:\Users\igor\OneDrive - Technion\Project_course_Interaction_between _Atom_And_Photons\Screenshot from 2017-08-02 13-34-2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"/>
          <a:stretch/>
        </p:blipFill>
        <p:spPr bwMode="auto">
          <a:xfrm>
            <a:off x="3537692" y="2741251"/>
            <a:ext cx="5441987" cy="402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קבוצה 39">
            <a:extLst>
              <a:ext uri="{FF2B5EF4-FFF2-40B4-BE49-F238E27FC236}">
                <a16:creationId xmlns:a16="http://schemas.microsoft.com/office/drawing/2014/main" id="{36CC2779-7A90-4FC5-9256-E1D616B6A167}"/>
              </a:ext>
            </a:extLst>
          </p:cNvPr>
          <p:cNvGrpSpPr/>
          <p:nvPr/>
        </p:nvGrpSpPr>
        <p:grpSpPr>
          <a:xfrm>
            <a:off x="1906554" y="1174987"/>
            <a:ext cx="2224004" cy="1091497"/>
            <a:chOff x="2408981" y="1099546"/>
            <a:chExt cx="2224004" cy="1091497"/>
          </a:xfrm>
        </p:grpSpPr>
        <p:sp>
          <p:nvSpPr>
            <p:cNvPr id="41" name="אליפסה 40">
              <a:extLst>
                <a:ext uri="{FF2B5EF4-FFF2-40B4-BE49-F238E27FC236}">
                  <a16:creationId xmlns:a16="http://schemas.microsoft.com/office/drawing/2014/main" id="{51E0EE40-C719-403C-BDF1-4D3A6912F517}"/>
                </a:ext>
              </a:extLst>
            </p:cNvPr>
            <p:cNvSpPr/>
            <p:nvPr/>
          </p:nvSpPr>
          <p:spPr>
            <a:xfrm>
              <a:off x="2408981" y="1113216"/>
              <a:ext cx="2224004" cy="452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אליפסה 46">
              <a:extLst>
                <a:ext uri="{FF2B5EF4-FFF2-40B4-BE49-F238E27FC236}">
                  <a16:creationId xmlns:a16="http://schemas.microsoft.com/office/drawing/2014/main" id="{CBE910D5-118C-484D-8641-0B1A3012A67B}"/>
                </a:ext>
              </a:extLst>
            </p:cNvPr>
            <p:cNvSpPr/>
            <p:nvPr/>
          </p:nvSpPr>
          <p:spPr>
            <a:xfrm>
              <a:off x="2408981" y="1701746"/>
              <a:ext cx="2224004" cy="45272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36">
              <a:extLst>
                <a:ext uri="{FF2B5EF4-FFF2-40B4-BE49-F238E27FC236}">
                  <a16:creationId xmlns:a16="http://schemas.microsoft.com/office/drawing/2014/main" id="{B5277B56-D7E9-42C9-9362-7BC04B588880}"/>
                </a:ext>
              </a:extLst>
            </p:cNvPr>
            <p:cNvSpPr/>
            <p:nvPr/>
          </p:nvSpPr>
          <p:spPr>
            <a:xfrm>
              <a:off x="2408981" y="1363236"/>
              <a:ext cx="2219330" cy="54635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קשת 48">
              <a:extLst>
                <a:ext uri="{FF2B5EF4-FFF2-40B4-BE49-F238E27FC236}">
                  <a16:creationId xmlns:a16="http://schemas.microsoft.com/office/drawing/2014/main" id="{4C92E16B-5B08-4EC7-BDB4-3F0718276901}"/>
                </a:ext>
              </a:extLst>
            </p:cNvPr>
            <p:cNvSpPr/>
            <p:nvPr/>
          </p:nvSpPr>
          <p:spPr>
            <a:xfrm>
              <a:off x="2636483" y="1152883"/>
              <a:ext cx="641265" cy="959156"/>
            </a:xfrm>
            <a:prstGeom prst="arc">
              <a:avLst>
                <a:gd name="adj1" fmla="val 16200000"/>
                <a:gd name="adj2" fmla="val 516598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קשת 51">
              <a:extLst>
                <a:ext uri="{FF2B5EF4-FFF2-40B4-BE49-F238E27FC236}">
                  <a16:creationId xmlns:a16="http://schemas.microsoft.com/office/drawing/2014/main" id="{1519EAA0-BF07-4A99-8631-F4CBCE3C3D52}"/>
                </a:ext>
              </a:extLst>
            </p:cNvPr>
            <p:cNvSpPr/>
            <p:nvPr/>
          </p:nvSpPr>
          <p:spPr>
            <a:xfrm flipH="1">
              <a:off x="3776754" y="1152883"/>
              <a:ext cx="532252" cy="959156"/>
            </a:xfrm>
            <a:prstGeom prst="arc">
              <a:avLst>
                <a:gd name="adj1" fmla="val 16200000"/>
                <a:gd name="adj2" fmla="val 516598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קשת 52">
              <a:extLst>
                <a:ext uri="{FF2B5EF4-FFF2-40B4-BE49-F238E27FC236}">
                  <a16:creationId xmlns:a16="http://schemas.microsoft.com/office/drawing/2014/main" id="{44E63248-BAA0-41A7-832B-FC2B36BE658C}"/>
                </a:ext>
              </a:extLst>
            </p:cNvPr>
            <p:cNvSpPr/>
            <p:nvPr/>
          </p:nvSpPr>
          <p:spPr>
            <a:xfrm flipH="1">
              <a:off x="3682743" y="1125655"/>
              <a:ext cx="323509" cy="1018418"/>
            </a:xfrm>
            <a:prstGeom prst="arc">
              <a:avLst>
                <a:gd name="adj1" fmla="val 16200000"/>
                <a:gd name="adj2" fmla="val 516598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קשת 53">
              <a:extLst>
                <a:ext uri="{FF2B5EF4-FFF2-40B4-BE49-F238E27FC236}">
                  <a16:creationId xmlns:a16="http://schemas.microsoft.com/office/drawing/2014/main" id="{2C914802-C1C2-4B81-BCC3-4BD01EF8FAAB}"/>
                </a:ext>
              </a:extLst>
            </p:cNvPr>
            <p:cNvSpPr/>
            <p:nvPr/>
          </p:nvSpPr>
          <p:spPr>
            <a:xfrm>
              <a:off x="3057950" y="1118378"/>
              <a:ext cx="282366" cy="1030927"/>
            </a:xfrm>
            <a:prstGeom prst="arc">
              <a:avLst>
                <a:gd name="adj1" fmla="val 16200000"/>
                <a:gd name="adj2" fmla="val 516598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קשת 54">
              <a:extLst>
                <a:ext uri="{FF2B5EF4-FFF2-40B4-BE49-F238E27FC236}">
                  <a16:creationId xmlns:a16="http://schemas.microsoft.com/office/drawing/2014/main" id="{7197E3C2-44A5-4209-8F50-A17411EC50F1}"/>
                </a:ext>
              </a:extLst>
            </p:cNvPr>
            <p:cNvSpPr/>
            <p:nvPr/>
          </p:nvSpPr>
          <p:spPr>
            <a:xfrm>
              <a:off x="3269602" y="1099546"/>
              <a:ext cx="214269" cy="1055072"/>
            </a:xfrm>
            <a:prstGeom prst="arc">
              <a:avLst>
                <a:gd name="adj1" fmla="val 16200000"/>
                <a:gd name="adj2" fmla="val 516598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קשת 55">
              <a:extLst>
                <a:ext uri="{FF2B5EF4-FFF2-40B4-BE49-F238E27FC236}">
                  <a16:creationId xmlns:a16="http://schemas.microsoft.com/office/drawing/2014/main" id="{523829AF-D2CF-4AFA-815E-5E5D9F22DC15}"/>
                </a:ext>
              </a:extLst>
            </p:cNvPr>
            <p:cNvSpPr/>
            <p:nvPr/>
          </p:nvSpPr>
          <p:spPr>
            <a:xfrm flipH="1">
              <a:off x="3568916" y="1113146"/>
              <a:ext cx="160871" cy="1077897"/>
            </a:xfrm>
            <a:prstGeom prst="arc">
              <a:avLst>
                <a:gd name="adj1" fmla="val 16200000"/>
                <a:gd name="adj2" fmla="val 516598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82" y="-304800"/>
            <a:ext cx="8229600" cy="1143000"/>
          </a:xfrm>
        </p:spPr>
        <p:txBody>
          <a:bodyPr/>
          <a:lstStyle/>
          <a:p>
            <a:r>
              <a:rPr lang="en-US" dirty="0"/>
              <a:t>#2 Measuring a photon </a:t>
            </a:r>
            <a:r>
              <a:rPr lang="en-US" b="1" dirty="0"/>
              <a:t>twice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6687" y="4308247"/>
            <a:ext cx="75373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|g</a:t>
            </a:r>
            <a:r>
              <a:rPr lang="en-US" sz="1600" b="1" dirty="0"/>
              <a:t>2</a:t>
            </a:r>
            <a:r>
              <a:rPr lang="en-US" sz="2500" b="1" dirty="0"/>
              <a:t>&gt;</a:t>
            </a:r>
            <a:endParaRPr lang="en-US" sz="2500" dirty="0"/>
          </a:p>
        </p:txBody>
      </p:sp>
      <p:sp>
        <p:nvSpPr>
          <p:cNvPr id="18" name="Oval 17"/>
          <p:cNvSpPr/>
          <p:nvPr/>
        </p:nvSpPr>
        <p:spPr>
          <a:xfrm>
            <a:off x="558576" y="3331783"/>
            <a:ext cx="152400" cy="1846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779" y="3514233"/>
            <a:ext cx="1230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“Meter”</a:t>
            </a:r>
          </a:p>
        </p:txBody>
      </p:sp>
      <p:cxnSp>
        <p:nvCxnSpPr>
          <p:cNvPr id="42" name="Elbow Connector 41"/>
          <p:cNvCxnSpPr/>
          <p:nvPr/>
        </p:nvCxnSpPr>
        <p:spPr>
          <a:xfrm rot="5400000" flipH="1" flipV="1">
            <a:off x="337578" y="2039041"/>
            <a:ext cx="1457305" cy="911062"/>
          </a:xfrm>
          <a:prstGeom prst="bentConnector3">
            <a:avLst>
              <a:gd name="adj1" fmla="val 99569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</p:cNvCxnSpPr>
          <p:nvPr/>
        </p:nvCxnSpPr>
        <p:spPr>
          <a:xfrm>
            <a:off x="5122612" y="1815386"/>
            <a:ext cx="277704" cy="0"/>
          </a:xfrm>
          <a:prstGeom prst="straightConnector1">
            <a:avLst/>
          </a:prstGeom>
          <a:ln w="3492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295400" y="2892560"/>
            <a:ext cx="0" cy="1468248"/>
          </a:xfrm>
          <a:prstGeom prst="straightConnector1">
            <a:avLst/>
          </a:prstGeom>
          <a:ln w="3492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1219200" y="4380573"/>
            <a:ext cx="152400" cy="184666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91008" y="4049009"/>
            <a:ext cx="118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“Probe”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572731" y="3489231"/>
            <a:ext cx="6096" cy="9836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62000" y="3453195"/>
            <a:ext cx="91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376610" y="4492671"/>
            <a:ext cx="347546" cy="10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724082" y="3105254"/>
            <a:ext cx="1472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Short delay in</a:t>
            </a:r>
          </a:p>
          <a:p>
            <a:r>
              <a:rPr lang="en-US" dirty="0"/>
              <a:t>time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4267200" y="1828800"/>
            <a:ext cx="381000" cy="0"/>
          </a:xfrm>
          <a:prstGeom prst="straightConnector1">
            <a:avLst/>
          </a:prstGeom>
          <a:ln w="3492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2C71F615-F880-45ED-9D3B-DBCD2F139AA4}"/>
              </a:ext>
            </a:extLst>
          </p:cNvPr>
          <p:cNvGrpSpPr/>
          <p:nvPr/>
        </p:nvGrpSpPr>
        <p:grpSpPr>
          <a:xfrm>
            <a:off x="5692390" y="703000"/>
            <a:ext cx="2768947" cy="769441"/>
            <a:chOff x="3120490" y="2007549"/>
            <a:chExt cx="4544990" cy="769441"/>
          </a:xfrm>
        </p:grpSpPr>
        <p:sp>
          <p:nvSpPr>
            <p:cNvPr id="71" name="Rounded Rectangular Callout 70"/>
            <p:cNvSpPr/>
            <p:nvPr/>
          </p:nvSpPr>
          <p:spPr>
            <a:xfrm rot="10800000">
              <a:off x="3120490" y="2064427"/>
              <a:ext cx="4544990" cy="676017"/>
            </a:xfrm>
            <a:prstGeom prst="wedgeRoundRectCallout">
              <a:avLst>
                <a:gd name="adj1" fmla="val 55286"/>
                <a:gd name="adj2" fmla="val -36510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254374" y="2007549"/>
              <a:ext cx="348923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Probability of finding </a:t>
              </a:r>
            </a:p>
            <a:p>
              <a:r>
                <a:rPr lang="en-US" sz="2200" b="1" dirty="0">
                  <a:solidFill>
                    <a:srgbClr val="FF0000"/>
                  </a:solidFill>
                </a:rPr>
                <a:t>1</a:t>
              </a:r>
              <a:r>
                <a:rPr lang="en-US" sz="2200" b="1" dirty="0"/>
                <a:t> </a:t>
              </a:r>
              <a:r>
                <a:rPr lang="en-US" sz="2200" b="1" dirty="0">
                  <a:solidFill>
                    <a:srgbClr val="FF0000"/>
                  </a:solidFill>
                </a:rPr>
                <a:t>photon in C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959039" y="2299936"/>
              <a:ext cx="107492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>
                  <a:solidFill>
                    <a:srgbClr val="FF0000"/>
                  </a:solidFill>
                </a:rPr>
                <a:t>= Pe</a:t>
              </a:r>
              <a:r>
                <a:rPr lang="en-US" sz="1400" b="1" dirty="0">
                  <a:solidFill>
                    <a:srgbClr val="FF0000"/>
                  </a:solidFill>
                </a:rPr>
                <a:t>2</a:t>
              </a:r>
              <a:endParaRPr lang="en-US" sz="25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2133600" y="1258669"/>
            <a:ext cx="18678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</a:rPr>
              <a:t>2p</a:t>
            </a:r>
            <a:r>
              <a:rPr lang="en-US" sz="2400" dirty="0">
                <a:latin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Rabi pulse</a:t>
            </a:r>
          </a:p>
        </p:txBody>
      </p:sp>
      <p:sp>
        <p:nvSpPr>
          <p:cNvPr id="89" name="Rectangle 88"/>
          <p:cNvSpPr/>
          <p:nvPr/>
        </p:nvSpPr>
        <p:spPr>
          <a:xfrm>
            <a:off x="2210543" y="1646611"/>
            <a:ext cx="1713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en-US" sz="2400" dirty="0">
                <a:latin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00B0F0"/>
                </a:solidFill>
              </a:rPr>
              <a:t>Rabi pulse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00319" y="689509"/>
            <a:ext cx="50032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Small thermal field P1=0.18; P0=0.77</a:t>
            </a:r>
          </a:p>
        </p:txBody>
      </p:sp>
      <p:sp>
        <p:nvSpPr>
          <p:cNvPr id="44" name="Arc 43"/>
          <p:cNvSpPr/>
          <p:nvPr/>
        </p:nvSpPr>
        <p:spPr>
          <a:xfrm>
            <a:off x="1887579" y="1179785"/>
            <a:ext cx="2245655" cy="473702"/>
          </a:xfrm>
          <a:prstGeom prst="arc">
            <a:avLst>
              <a:gd name="adj1" fmla="val 10772135"/>
              <a:gd name="adj2" fmla="val 2157245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c 58"/>
          <p:cNvSpPr/>
          <p:nvPr/>
        </p:nvSpPr>
        <p:spPr>
          <a:xfrm flipV="1">
            <a:off x="1887578" y="1815246"/>
            <a:ext cx="2245655" cy="414661"/>
          </a:xfrm>
          <a:prstGeom prst="arc">
            <a:avLst>
              <a:gd name="adj1" fmla="val 10772135"/>
              <a:gd name="adj2" fmla="val 2157245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64332" y="2170801"/>
            <a:ext cx="1351053" cy="1014616"/>
            <a:chOff x="264332" y="2170801"/>
            <a:chExt cx="1351053" cy="1014616"/>
          </a:xfrm>
        </p:grpSpPr>
        <p:grpSp>
          <p:nvGrpSpPr>
            <p:cNvPr id="5" name="Group 4"/>
            <p:cNvGrpSpPr/>
            <p:nvPr/>
          </p:nvGrpSpPr>
          <p:grpSpPr>
            <a:xfrm rot="16200000">
              <a:off x="282679" y="2481270"/>
              <a:ext cx="685800" cy="722494"/>
              <a:chOff x="742684" y="1483373"/>
              <a:chExt cx="685800" cy="722494"/>
            </a:xfrm>
          </p:grpSpPr>
          <p:sp>
            <p:nvSpPr>
              <p:cNvPr id="60" name="Rectangle 21">
                <a:extLst>
                  <a:ext uri="{FF2B5EF4-FFF2-40B4-BE49-F238E27FC236}">
                    <a16:creationId xmlns:a16="http://schemas.microsoft.com/office/drawing/2014/main" id="{DAB9F767-AD74-4642-A187-8E84075F9FE9}"/>
                  </a:ext>
                </a:extLst>
              </p:cNvPr>
              <p:cNvSpPr/>
              <p:nvPr/>
            </p:nvSpPr>
            <p:spPr>
              <a:xfrm rot="5400000">
                <a:off x="967079" y="1258978"/>
                <a:ext cx="237010" cy="685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23">
                <a:extLst>
                  <a:ext uri="{FF2B5EF4-FFF2-40B4-BE49-F238E27FC236}">
                    <a16:creationId xmlns:a16="http://schemas.microsoft.com/office/drawing/2014/main" id="{B68002BB-76E5-4C3A-9928-13724AB38CDD}"/>
                  </a:ext>
                </a:extLst>
              </p:cNvPr>
              <p:cNvSpPr/>
              <p:nvPr/>
            </p:nvSpPr>
            <p:spPr>
              <a:xfrm rot="5400000">
                <a:off x="967079" y="1744462"/>
                <a:ext cx="237010" cy="685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22">
                <a:extLst>
                  <a:ext uri="{FF2B5EF4-FFF2-40B4-BE49-F238E27FC236}">
                    <a16:creationId xmlns:a16="http://schemas.microsoft.com/office/drawing/2014/main" id="{67F8AB77-B9F9-44FD-A5C0-4DA04BBE7E92}"/>
                  </a:ext>
                </a:extLst>
              </p:cNvPr>
              <p:cNvSpPr/>
              <p:nvPr/>
            </p:nvSpPr>
            <p:spPr>
              <a:xfrm rot="5400000">
                <a:off x="965603" y="1470245"/>
                <a:ext cx="216552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24">
                <a:extLst>
                  <a:ext uri="{FF2B5EF4-FFF2-40B4-BE49-F238E27FC236}">
                    <a16:creationId xmlns:a16="http://schemas.microsoft.com/office/drawing/2014/main" id="{88203903-B2D3-4B89-8F9F-7B675A31F72B}"/>
                  </a:ext>
                </a:extLst>
              </p:cNvPr>
              <p:cNvSpPr/>
              <p:nvPr/>
            </p:nvSpPr>
            <p:spPr>
              <a:xfrm rot="5400000">
                <a:off x="965603" y="1834665"/>
                <a:ext cx="216552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7B49D29-1552-49C5-8AEC-F44099D15AD7}"/>
                </a:ext>
              </a:extLst>
            </p:cNvPr>
            <p:cNvSpPr txBox="1"/>
            <p:nvPr/>
          </p:nvSpPr>
          <p:spPr>
            <a:xfrm>
              <a:off x="754252" y="2170801"/>
              <a:ext cx="8611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Field (</a:t>
              </a:r>
              <a:r>
                <a:rPr lang="en-US" sz="1600" dirty="0">
                  <a:solidFill>
                    <a:srgbClr val="00B050"/>
                  </a:solidFill>
                  <a:latin typeface="Symbol" panose="05050102010706020507" pitchFamily="18" charset="2"/>
                </a:rPr>
                <a:t>n</a:t>
              </a:r>
              <a:r>
                <a:rPr lang="en-US" sz="1600" dirty="0">
                  <a:solidFill>
                    <a:srgbClr val="00B050"/>
                  </a:solidFill>
                </a:rPr>
                <a:t>)</a:t>
              </a:r>
            </a:p>
            <a:p>
              <a:r>
                <a:rPr lang="en-US" sz="1600" dirty="0">
                  <a:solidFill>
                    <a:srgbClr val="00B050"/>
                  </a:solidFill>
                  <a:latin typeface="Symbol" panose="05050102010706020507" pitchFamily="18" charset="2"/>
                </a:rPr>
                <a:t>     p/2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400316" y="1464398"/>
            <a:ext cx="1533884" cy="974002"/>
            <a:chOff x="4751825" y="1489501"/>
            <a:chExt cx="1533884" cy="974002"/>
          </a:xfrm>
        </p:grpSpPr>
        <p:grpSp>
          <p:nvGrpSpPr>
            <p:cNvPr id="68" name="Group 67"/>
            <p:cNvGrpSpPr/>
            <p:nvPr/>
          </p:nvGrpSpPr>
          <p:grpSpPr>
            <a:xfrm>
              <a:off x="4751825" y="1489501"/>
              <a:ext cx="685800" cy="722494"/>
              <a:chOff x="742684" y="1483373"/>
              <a:chExt cx="685800" cy="722494"/>
            </a:xfrm>
          </p:grpSpPr>
          <p:sp>
            <p:nvSpPr>
              <p:cNvPr id="69" name="Rectangle 21">
                <a:extLst>
                  <a:ext uri="{FF2B5EF4-FFF2-40B4-BE49-F238E27FC236}">
                    <a16:creationId xmlns:a16="http://schemas.microsoft.com/office/drawing/2014/main" id="{DAB9F767-AD74-4642-A187-8E84075F9FE9}"/>
                  </a:ext>
                </a:extLst>
              </p:cNvPr>
              <p:cNvSpPr/>
              <p:nvPr/>
            </p:nvSpPr>
            <p:spPr>
              <a:xfrm rot="5400000">
                <a:off x="967079" y="1258978"/>
                <a:ext cx="237010" cy="685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23">
                <a:extLst>
                  <a:ext uri="{FF2B5EF4-FFF2-40B4-BE49-F238E27FC236}">
                    <a16:creationId xmlns:a16="http://schemas.microsoft.com/office/drawing/2014/main" id="{B68002BB-76E5-4C3A-9928-13724AB38CDD}"/>
                  </a:ext>
                </a:extLst>
              </p:cNvPr>
              <p:cNvSpPr/>
              <p:nvPr/>
            </p:nvSpPr>
            <p:spPr>
              <a:xfrm rot="5400000">
                <a:off x="967079" y="1744462"/>
                <a:ext cx="237010" cy="685800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22">
                <a:extLst>
                  <a:ext uri="{FF2B5EF4-FFF2-40B4-BE49-F238E27FC236}">
                    <a16:creationId xmlns:a16="http://schemas.microsoft.com/office/drawing/2014/main" id="{67F8AB77-B9F9-44FD-A5C0-4DA04BBE7E92}"/>
                  </a:ext>
                </a:extLst>
              </p:cNvPr>
              <p:cNvSpPr/>
              <p:nvPr/>
            </p:nvSpPr>
            <p:spPr>
              <a:xfrm rot="5400000">
                <a:off x="965603" y="1470245"/>
                <a:ext cx="216552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24">
                <a:extLst>
                  <a:ext uri="{FF2B5EF4-FFF2-40B4-BE49-F238E27FC236}">
                    <a16:creationId xmlns:a16="http://schemas.microsoft.com/office/drawing/2014/main" id="{88203903-B2D3-4B89-8F9F-7B675A31F72B}"/>
                  </a:ext>
                </a:extLst>
              </p:cNvPr>
              <p:cNvSpPr/>
              <p:nvPr/>
            </p:nvSpPr>
            <p:spPr>
              <a:xfrm rot="5400000">
                <a:off x="965603" y="1778357"/>
                <a:ext cx="216552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7B49D29-1552-49C5-8AEC-F44099D15AD7}"/>
                </a:ext>
              </a:extLst>
            </p:cNvPr>
            <p:cNvSpPr txBox="1"/>
            <p:nvPr/>
          </p:nvSpPr>
          <p:spPr>
            <a:xfrm>
              <a:off x="5424576" y="1878728"/>
              <a:ext cx="8611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B050"/>
                  </a:solidFill>
                </a:rPr>
                <a:t>Field (</a:t>
              </a:r>
              <a:r>
                <a:rPr lang="en-US" sz="1600" dirty="0">
                  <a:solidFill>
                    <a:srgbClr val="00B050"/>
                  </a:solidFill>
                  <a:latin typeface="Symbol" panose="05050102010706020507" pitchFamily="18" charset="2"/>
                </a:rPr>
                <a:t>n</a:t>
              </a:r>
              <a:r>
                <a:rPr lang="en-US" sz="1600" dirty="0">
                  <a:solidFill>
                    <a:srgbClr val="00B050"/>
                  </a:solidFill>
                </a:rPr>
                <a:t>)</a:t>
              </a:r>
            </a:p>
            <a:p>
              <a:r>
                <a:rPr lang="en-US" sz="1600" dirty="0">
                  <a:solidFill>
                    <a:srgbClr val="00B050"/>
                  </a:solidFill>
                  <a:latin typeface="Symbol" panose="05050102010706020507" pitchFamily="18" charset="2"/>
                </a:rPr>
                <a:t>     p/2</a:t>
              </a:r>
            </a:p>
          </p:txBody>
        </p:sp>
      </p:grpSp>
      <p:sp>
        <p:nvSpPr>
          <p:cNvPr id="77" name="Oval 76"/>
          <p:cNvSpPr/>
          <p:nvPr/>
        </p:nvSpPr>
        <p:spPr>
          <a:xfrm>
            <a:off x="4800600" y="1720334"/>
            <a:ext cx="152400" cy="184666"/>
          </a:xfrm>
          <a:prstGeom prst="ellipse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634236" y="1731107"/>
            <a:ext cx="152400" cy="18466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F4F02CB-D8F7-4B1D-9531-602790544E6E}"/>
              </a:ext>
            </a:extLst>
          </p:cNvPr>
          <p:cNvCxnSpPr>
            <a:cxnSpLocks/>
          </p:cNvCxnSpPr>
          <p:nvPr/>
        </p:nvCxnSpPr>
        <p:spPr>
          <a:xfrm flipV="1">
            <a:off x="6248400" y="1828800"/>
            <a:ext cx="811104" cy="12806"/>
          </a:xfrm>
          <a:prstGeom prst="straightConnector1">
            <a:avLst/>
          </a:prstGeom>
          <a:ln w="3492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37F2E99-2143-431F-BDA5-12876D47FE94}"/>
              </a:ext>
            </a:extLst>
          </p:cNvPr>
          <p:cNvSpPr txBox="1"/>
          <p:nvPr/>
        </p:nvSpPr>
        <p:spPr>
          <a:xfrm>
            <a:off x="228321" y="4868090"/>
            <a:ext cx="5294402" cy="1754326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information acquired about the field by the first measurement </a:t>
            </a:r>
            <a:r>
              <a:rPr lang="en-US" b="1" dirty="0"/>
              <a:t>modifies the probability </a:t>
            </a:r>
            <a:r>
              <a:rPr lang="en-US" dirty="0"/>
              <a:t>of finding a photon in C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the meter finds 1 photon, it does so </a:t>
            </a:r>
            <a:r>
              <a:rPr lang="en-US" b="1" dirty="0"/>
              <a:t>without destroying </a:t>
            </a:r>
            <a:r>
              <a:rPr lang="en-US" dirty="0"/>
              <a:t>it. </a:t>
            </a:r>
            <a:r>
              <a:rPr lang="en-US" b="1" u="sng" dirty="0"/>
              <a:t>SP-QND</a:t>
            </a:r>
          </a:p>
        </p:txBody>
      </p:sp>
    </p:spTree>
    <p:extLst>
      <p:ext uri="{BB962C8B-B14F-4D97-AF65-F5344CB8AC3E}">
        <p14:creationId xmlns:p14="http://schemas.microsoft.com/office/powerpoint/2010/main" val="298763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7" grpId="0"/>
      <p:bldP spid="57" grpId="0" animBg="1"/>
      <p:bldP spid="58" grpId="0"/>
      <p:bldP spid="39" grpId="0"/>
      <p:bldP spid="85" grpId="0"/>
      <p:bldP spid="89" grpId="0"/>
      <p:bldP spid="86" grpId="0"/>
      <p:bldP spid="77" grpId="0" animBg="1"/>
      <p:bldP spid="45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10045</TotalTime>
  <Words>665</Words>
  <Application>Microsoft Office PowerPoint</Application>
  <PresentationFormat>On-screen Show (4:3)</PresentationFormat>
  <Paragraphs>166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Symbol</vt:lpstr>
      <vt:lpstr>Wingdings</vt:lpstr>
      <vt:lpstr>Office Theme</vt:lpstr>
      <vt:lpstr>Seeing a single photon  without destroying it*</vt:lpstr>
      <vt:lpstr>How do we see photons?</vt:lpstr>
      <vt:lpstr>Quantum non-demolition strategies</vt:lpstr>
      <vt:lpstr>PowerPoint Presentation</vt:lpstr>
      <vt:lpstr>SP-QND scheme</vt:lpstr>
      <vt:lpstr>Set-up details</vt:lpstr>
      <vt:lpstr>#1 Preparing and detecting one photon</vt:lpstr>
      <vt:lpstr>PowerPoint Presentation</vt:lpstr>
      <vt:lpstr>#2 Measuring a photon twice</vt:lpstr>
      <vt:lpstr>#3 Repeated single photon measurements </vt:lpstr>
      <vt:lpstr>Conclusion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</dc:creator>
  <cp:lastModifiedBy>Tali Septon</cp:lastModifiedBy>
  <cp:revision>141</cp:revision>
  <dcterms:created xsi:type="dcterms:W3CDTF">2017-07-31T07:05:51Z</dcterms:created>
  <dcterms:modified xsi:type="dcterms:W3CDTF">2017-08-09T11:00:18Z</dcterms:modified>
</cp:coreProperties>
</file>