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74" r:id="rId6"/>
    <p:sldId id="275" r:id="rId7"/>
    <p:sldId id="276" r:id="rId8"/>
    <p:sldId id="271" r:id="rId9"/>
    <p:sldId id="272" r:id="rId10"/>
    <p:sldId id="277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4CAD-31FF-489A-AA24-C7604F912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220C4-7091-42C2-970E-DF64089D1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2C34-A83C-475A-9760-888059CFF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9E1A-DD6C-4EDD-B258-614E3528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4220C-AABE-4540-A1E1-1B62B9F0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4B19-1B86-4722-A15A-5E11D476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1EB6-B0F6-48B0-A058-4918865BD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9D9A4-2D6E-455E-B3FB-C4FF6522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4CB6C-A598-417D-B1C3-2C74AD1B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CE59F-A186-4739-96C2-9055180B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B56F2-0FED-4FF6-BF87-39FA4269FF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993DE-1E64-4BA2-AEE4-76EBD6645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847A5-EAF5-41EC-8968-0B84D43A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3BA04-1140-4909-9BC9-24178232B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8C1E-6A12-4EC5-A284-95B9FB0B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8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8BBD-F2CA-4F73-995D-49559DECB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4E6D-0036-4B83-8C6F-6DE08B06C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2337D-F98B-4985-963D-53E57C42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DE072-A8CA-4104-8141-ED6DD121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407E-FD0B-4C6A-AB0C-63FB403D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5370-5664-46A6-8FB7-776533BA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53BDB-5E3A-4CA5-BF22-F503F485E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B54BB-714B-4BC3-9823-88F7FD1C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73D71-A755-4749-B982-80EAF931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A91ED-093B-4A14-ABFA-6D47ADA7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7275-F44A-4B5F-8BEB-1EE2B680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E68FC-8B0B-4FBD-8257-D286B254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7920-3C83-4086-8251-857FBC640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BA371-D8A1-4F51-A6FB-EB976A39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6888C-F8F8-436C-AB35-9B71B9AC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27322-4D4F-4223-84A4-A92627BA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1D2E-9594-4785-86E3-4C5E339B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4090-A31C-4E91-B402-420D2893E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CD853-8B93-43B8-A8E7-4B11629C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8896B3-59AF-4D71-B156-EBD4B8380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D3EE5-96BE-4DFF-9E4E-46E4DC00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48C26-EDD8-48F6-900A-E2125380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C97ED2-6931-496B-B2A5-A61E4CC2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37D24-726B-4AF2-88E9-55162114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928B-E797-4257-A256-01F6C005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17A40-B1ED-4B47-9A20-A646F83B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8BD26D-EDAB-40E1-828F-F7BD3221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C499E-2189-439F-AEE5-1690431CC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A25175-B853-4900-A1BC-DA650869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09153-04E7-41F7-9513-5E7455DC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9EE24-8F4B-4597-B446-C0D922FD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1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0FE9A-B83F-4983-AF8C-02BC0207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6C94-DA6E-433E-ABB3-2500E199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0709A-7F8C-4E51-97D0-D626B3211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60445-2428-4DA1-B87B-B9FA8FE8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81D81-7B30-4B61-8AF4-E09CB309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18339-D6EF-46B5-8E32-2F40FFE6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8C06-6C1E-4949-A640-E0793EED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DDFA9-7A16-4A93-B1C6-4C7B0B9A1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82AD6-4579-4C5D-ACCC-772860A48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6BDE2-9BC1-4500-865B-96F6F0B0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4A76E-6C06-4FE4-B5C8-A1B01250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60768-9E2B-4886-88EC-5C47EA20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73625-66A6-4B74-AA29-C2D2F444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066C6-FE03-480F-BF9C-1D4584BF6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16A4-48E6-4CFB-9C9E-40A1F8A5F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0752-9774-4D99-A74F-27D7A2931F28}" type="datetimeFigureOut">
              <a:rPr lang="en-US" smtClean="0"/>
              <a:t>08-Aug-17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1E084-AE1E-4ECE-B7EE-F7337723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FA7A5-2781-4AEA-A245-5E3AB0F67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2B60-14F0-4011-8ACD-89BDE0600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9" Type="http://schemas.openxmlformats.org/officeDocument/2006/relationships/image" Target="../media/image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6" y="0"/>
            <a:ext cx="9151765" cy="6863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5B4BA-6B3E-4B62-A96A-F42FD71CD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R JULIAN" panose="02000000000000000000" pitchFamily="2" charset="0"/>
              </a:rPr>
              <a:t>Light interference from single atoms</a:t>
            </a:r>
            <a:br>
              <a:rPr lang="en-US" b="1" dirty="0">
                <a:latin typeface="AR JULIAN" panose="02000000000000000000" pitchFamily="2" charset="0"/>
              </a:rPr>
            </a:br>
            <a:r>
              <a:rPr lang="en-US" b="1" dirty="0">
                <a:latin typeface="AR JULIAN" panose="02000000000000000000" pitchFamily="2" charset="0"/>
              </a:rPr>
              <a:t>and their mirror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3C13C-8F92-400F-BE00-B84E12B112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AR JULIAN" panose="02000000000000000000" pitchFamily="2" charset="0"/>
              </a:rPr>
              <a:t>J. Eschner, Ch. Raab, F. Schmidt-Kaler &amp; R. Blatt</a:t>
            </a:r>
          </a:p>
          <a:p>
            <a:r>
              <a:rPr lang="de-DE" dirty="0">
                <a:latin typeface="AR JULIAN" panose="02000000000000000000" pitchFamily="2" charset="0"/>
              </a:rPr>
              <a:t>Nature, 2001</a:t>
            </a:r>
          </a:p>
          <a:p>
            <a:r>
              <a:rPr lang="de-DE" b="1" u="sng" dirty="0">
                <a:latin typeface="AR JULIAN" panose="02000000000000000000" pitchFamily="2" charset="0"/>
              </a:rPr>
              <a:t>Presented by:</a:t>
            </a:r>
            <a:r>
              <a:rPr lang="de-DE" dirty="0">
                <a:latin typeface="AR JULIAN" panose="02000000000000000000" pitchFamily="2" charset="0"/>
              </a:rPr>
              <a:t> Yaniv Kurman &amp; Shai Tsesses</a:t>
            </a:r>
          </a:p>
          <a:p>
            <a:endParaRPr lang="en-US" dirty="0">
              <a:latin typeface="AR JULI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Localization of atoms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1521" y="1522765"/>
                <a:ext cx="11828957" cy="5227169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dirty="0"/>
                  <a:t>The maximum slope of the interference in the experiment is </a:t>
                </a:r>
              </a:p>
              <a:p>
                <a:pPr marL="0" indent="0"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visibility;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the average count number per time </a:t>
                </a:r>
                <a:r>
                  <a:rPr lang="en-US" dirty="0">
                    <a:latin typeface="Symbol" panose="05050102010706020507" pitchFamily="18" charset="2"/>
                  </a:rPr>
                  <a:t>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is the wavelength.</a:t>
                </a:r>
              </a:p>
              <a:p>
                <a:pPr algn="just">
                  <a:spcAft>
                    <a:spcPts val="1000"/>
                  </a:spcAft>
                </a:pPr>
                <a:r>
                  <a:rPr lang="en-US" dirty="0"/>
                  <a:t>Assuming mostly shot noise error,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rad>
                  </m:oMath>
                </a14:m>
                <a:r>
                  <a:rPr lang="en-US" dirty="0"/>
                  <a:t>, and the localization error in determining the atom’s center is </a:t>
                </a:r>
              </a:p>
              <a:p>
                <a:pPr marL="0" indent="0" algn="just"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rad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just">
                  <a:spcAft>
                    <a:spcPts val="1000"/>
                  </a:spcAft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number of photons.</a:t>
                </a:r>
              </a:p>
              <a:p>
                <a:pPr algn="just">
                  <a:spcAft>
                    <a:spcPts val="1000"/>
                  </a:spcAft>
                </a:pPr>
                <a:r>
                  <a:rPr lang="en-US" dirty="0"/>
                  <a:t> This localization error is similar to that of the Photo-Activated Localization Microscopy method, invented 5 years after this article came out (though they are based on different prior information).</a:t>
                </a:r>
              </a:p>
              <a:p>
                <a:pPr algn="just">
                  <a:spcAft>
                    <a:spcPts val="1000"/>
                  </a:spcAft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21" y="1522765"/>
                <a:ext cx="11828957" cy="5227169"/>
              </a:xfrm>
              <a:blipFill>
                <a:blip r:embed="rId2"/>
                <a:stretch>
                  <a:fillRect l="-825" t="-2684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9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Interference between two emitters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4" y="1400236"/>
            <a:ext cx="1205514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Two emitters held and cooled separately, each of them interacts </a:t>
            </a:r>
            <a:r>
              <a:rPr lang="en-US" b="1" dirty="0"/>
              <a:t>only</a:t>
            </a:r>
            <a:r>
              <a:rPr lang="en-US" dirty="0"/>
              <a:t> with the reflected emission from the other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Usually, cooperative effects require the emitters to be really close. </a:t>
            </a:r>
          </a:p>
          <a:p>
            <a:pPr marL="0" indent="0" algn="just">
              <a:buNone/>
            </a:pPr>
            <a:r>
              <a:rPr lang="en-US" dirty="0"/>
              <a:t>Here, they are more than a million wavelengths away!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/>
          <a:srcRect l="18849" t="43375" r="29560" b="29660"/>
          <a:stretch/>
        </p:blipFill>
        <p:spPr>
          <a:xfrm>
            <a:off x="1986633" y="2189807"/>
            <a:ext cx="7560365" cy="2222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591" y="5467012"/>
            <a:ext cx="1045844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/>
              <a:t>These effects are reminiscent of sub- and super-radiance, as the emitters interact through reabsorption of the electromagnetic field</a:t>
            </a:r>
          </a:p>
        </p:txBody>
      </p:sp>
      <p:pic>
        <p:nvPicPr>
          <p:cNvPr id="24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34442" r="54880" b="24872"/>
          <a:stretch/>
        </p:blipFill>
        <p:spPr>
          <a:xfrm>
            <a:off x="10088240" y="2404545"/>
            <a:ext cx="2035333" cy="26052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34140" r="54449" b="54438"/>
          <a:stretch/>
        </p:blipFill>
        <p:spPr>
          <a:xfrm>
            <a:off x="10422544" y="3419221"/>
            <a:ext cx="274320" cy="2909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t="34140" r="54449" b="54438"/>
          <a:stretch/>
        </p:blipFill>
        <p:spPr>
          <a:xfrm>
            <a:off x="10118232" y="3419221"/>
            <a:ext cx="274320" cy="290945"/>
          </a:xfrm>
          <a:prstGeom prst="rect">
            <a:avLst/>
          </a:prstGeom>
        </p:spPr>
      </p:pic>
      <p:sp>
        <p:nvSpPr>
          <p:cNvPr id="5" name="Arc 4">
            <a:extLst>
              <a:ext uri="{FF2B5EF4-FFF2-40B4-BE49-F238E27FC236}">
                <a16:creationId xmlns:a16="http://schemas.microsoft.com/office/drawing/2014/main" id="{77A84A84-4E21-4FFF-8E21-E8A70EB90326}"/>
              </a:ext>
            </a:extLst>
          </p:cNvPr>
          <p:cNvSpPr/>
          <p:nvPr/>
        </p:nvSpPr>
        <p:spPr>
          <a:xfrm rot="18911214">
            <a:off x="9962996" y="2355734"/>
            <a:ext cx="843701" cy="858220"/>
          </a:xfrm>
          <a:prstGeom prst="arc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1BACC5-DBEF-430A-B469-D95AC62EA1C2}"/>
              </a:ext>
            </a:extLst>
          </p:cNvPr>
          <p:cNvCxnSpPr>
            <a:stCxn id="5" idx="0"/>
          </p:cNvCxnSpPr>
          <p:nvPr/>
        </p:nvCxnSpPr>
        <p:spPr>
          <a:xfrm flipV="1">
            <a:off x="10082411" y="2299932"/>
            <a:ext cx="35821" cy="1804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229EC2-4400-4E2D-ADE8-8B9C021D559B}"/>
              </a:ext>
            </a:extLst>
          </p:cNvPr>
          <p:cNvCxnSpPr/>
          <p:nvPr/>
        </p:nvCxnSpPr>
        <p:spPr>
          <a:xfrm flipV="1">
            <a:off x="10234811" y="2214942"/>
            <a:ext cx="35821" cy="1804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E462E3-19A3-4C1C-9C3B-63C756EDC9BA}"/>
              </a:ext>
            </a:extLst>
          </p:cNvPr>
          <p:cNvCxnSpPr/>
          <p:nvPr/>
        </p:nvCxnSpPr>
        <p:spPr>
          <a:xfrm flipV="1">
            <a:off x="10428243" y="2197356"/>
            <a:ext cx="35821" cy="1804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78035C-5A00-4EA3-98E5-8B36F14D6D9A}"/>
              </a:ext>
            </a:extLst>
          </p:cNvPr>
          <p:cNvCxnSpPr/>
          <p:nvPr/>
        </p:nvCxnSpPr>
        <p:spPr>
          <a:xfrm flipV="1">
            <a:off x="10612882" y="2250109"/>
            <a:ext cx="35821" cy="1804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 and conclusions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21" y="1522765"/>
            <a:ext cx="11828957" cy="5227169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en-US" dirty="0"/>
              <a:t>Interference of light can occur inside the emitter, and may allow us to accurately locate single atoms</a:t>
            </a:r>
          </a:p>
          <a:p>
            <a:pPr algn="just">
              <a:spcAft>
                <a:spcPts val="1000"/>
              </a:spcAft>
            </a:pPr>
            <a:r>
              <a:rPr lang="en-US" dirty="0"/>
              <a:t>Cooperative effects between atoms, which are similar in nature to sub- and super-radiance, can occur at a very large distance</a:t>
            </a:r>
          </a:p>
          <a:p>
            <a:pPr algn="just">
              <a:spcAft>
                <a:spcPts val="1000"/>
              </a:spcAft>
            </a:pPr>
            <a:r>
              <a:rPr lang="en-US" dirty="0"/>
              <a:t>There is no real difference between atom-atom interactions and the interaction of atoms and their mirror images</a:t>
            </a:r>
          </a:p>
          <a:p>
            <a:pPr algn="just">
              <a:spcAft>
                <a:spcPts val="1000"/>
              </a:spcAft>
            </a:pPr>
            <a:r>
              <a:rPr lang="en-US" dirty="0"/>
              <a:t>With a fairly similar configuration, using an engineered retro-reflector, it might be possible to engineer specific multiple atom interactions  </a:t>
            </a:r>
          </a:p>
          <a:p>
            <a:pPr algn="just">
              <a:spcAft>
                <a:spcPts val="1000"/>
              </a:spcAft>
            </a:pPr>
            <a:r>
              <a:rPr lang="en-US" dirty="0"/>
              <a:t>Can CQED be described as interference of an emitter and its mirror images? 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62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877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 and motivation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The semester taught us that </a:t>
            </a:r>
            <a:r>
              <a:rPr lang="en-US" b="1" dirty="0"/>
              <a:t>spontaneous emission is not coherent,</a:t>
            </a:r>
            <a:r>
              <a:rPr lang="en-US" dirty="0"/>
              <a:t> and therefore cannot create an interference pattern.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However, If we could have interference </a:t>
            </a:r>
            <a:r>
              <a:rPr lang="en-US" b="1" dirty="0"/>
              <a:t>inside</a:t>
            </a:r>
            <a:r>
              <a:rPr lang="en-US" dirty="0"/>
              <a:t> the emitter: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can we tell?</a:t>
            </a:r>
          </a:p>
          <a:p>
            <a:pPr marL="0" indent="0" algn="ctr">
              <a:buNone/>
            </a:pPr>
            <a:r>
              <a:rPr lang="en-US" dirty="0"/>
              <a:t>How would that change the emission?</a:t>
            </a:r>
          </a:p>
          <a:p>
            <a:pPr marL="0" indent="0" algn="ctr">
              <a:buNone/>
            </a:pPr>
            <a:r>
              <a:rPr lang="en-US" dirty="0"/>
              <a:t>Can two emitters interact this way?</a:t>
            </a:r>
          </a:p>
          <a:p>
            <a:pPr marL="0" indent="0" algn="just">
              <a:buNone/>
            </a:pPr>
            <a:r>
              <a:rPr lang="en-US" dirty="0"/>
              <a:t> 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567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13728" r="54879" b="24872"/>
          <a:stretch/>
        </p:blipFill>
        <p:spPr>
          <a:xfrm>
            <a:off x="2082800" y="1051982"/>
            <a:ext cx="7081530" cy="5438361"/>
          </a:xfrm>
        </p:spPr>
      </p:pic>
      <p:sp>
        <p:nvSpPr>
          <p:cNvPr id="3" name="Rectangle 2"/>
          <p:cNvSpPr/>
          <p:nvPr/>
        </p:nvSpPr>
        <p:spPr>
          <a:xfrm>
            <a:off x="2082800" y="1370752"/>
            <a:ext cx="3795659" cy="2013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93BE96-DC4A-420C-B137-F3D444BD7199}"/>
              </a:ext>
            </a:extLst>
          </p:cNvPr>
          <p:cNvCxnSpPr/>
          <p:nvPr/>
        </p:nvCxnSpPr>
        <p:spPr>
          <a:xfrm flipH="1">
            <a:off x="6948275" y="1786164"/>
            <a:ext cx="2876456" cy="67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1A67DCA-DA40-4B7C-BB1F-C5D67F816582}"/>
              </a:ext>
            </a:extLst>
          </p:cNvPr>
          <p:cNvSpPr txBox="1"/>
          <p:nvPr/>
        </p:nvSpPr>
        <p:spPr>
          <a:xfrm>
            <a:off x="9454616" y="1474107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 650nm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771" y="573578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89066" y="-13419"/>
            <a:ext cx="11007436" cy="1325563"/>
          </a:xfrm>
        </p:spPr>
        <p:txBody>
          <a:bodyPr/>
          <a:lstStyle/>
          <a:p>
            <a:pPr algn="ctr"/>
            <a:r>
              <a:rPr lang="en-US" b="1" dirty="0"/>
              <a:t>Experimental setup – Resonance fluorescence </a:t>
            </a:r>
            <a:endParaRPr lang="he-IL" b="1" dirty="0"/>
          </a:p>
        </p:txBody>
      </p:sp>
      <p:sp>
        <p:nvSpPr>
          <p:cNvPr id="8" name="Oval 7"/>
          <p:cNvSpPr/>
          <p:nvPr/>
        </p:nvSpPr>
        <p:spPr>
          <a:xfrm>
            <a:off x="6139295" y="2294164"/>
            <a:ext cx="2676699" cy="694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8815994" y="2317459"/>
            <a:ext cx="261507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Mirror location is the only</a:t>
            </a:r>
          </a:p>
          <a:p>
            <a:r>
              <a:rPr lang="en-US" dirty="0">
                <a:solidFill>
                  <a:srgbClr val="FF0000"/>
                </a:solidFill>
              </a:rPr>
              <a:t> tunable parameter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5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17948" r="73270" b="59752"/>
          <a:stretch/>
        </p:blipFill>
        <p:spPr>
          <a:xfrm>
            <a:off x="1940708" y="1527360"/>
            <a:ext cx="3778896" cy="197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How does the spontaneous emission look like?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1353800" cy="49933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Classical interference – autocorrelation of a field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16639" y="1306285"/>
            <a:ext cx="4049823" cy="2685544"/>
            <a:chOff x="489066" y="1915614"/>
            <a:chExt cx="5387807" cy="4023709"/>
          </a:xfrm>
        </p:grpSpPr>
        <p:pic>
          <p:nvPicPr>
            <p:cNvPr id="5" name="Picture 4" descr="Screen Clipping">
              <a:extLst>
                <a:ext uri="{FF2B5EF4-FFF2-40B4-BE49-F238E27FC236}">
                  <a16:creationId xmlns:a16="http://schemas.microsoft.com/office/drawing/2014/main" id="{AA577D94-6693-4CCF-8B5E-93FB9D992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66" y="1915614"/>
              <a:ext cx="5387807" cy="402370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4862945" y="2369127"/>
              <a:ext cx="0" cy="291776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70166" y="2369127"/>
              <a:ext cx="0" cy="2917768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045575" y="5286895"/>
              <a:ext cx="1817370" cy="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200276" y="5013680"/>
                  <a:ext cx="1546501" cy="41502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246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oMath>
                    </m:oMathPara>
                  </a14:m>
                  <a:endParaRPr lang="he-IL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276" y="5013680"/>
                  <a:ext cx="1546501" cy="4150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8826759" y="1306285"/>
            <a:ext cx="3060866" cy="5654353"/>
            <a:chOff x="8764580" y="777967"/>
            <a:chExt cx="3202893" cy="5810763"/>
          </a:xfrm>
        </p:grpSpPr>
        <p:pic>
          <p:nvPicPr>
            <p:cNvPr id="10" name="Content Placeholder 8" descr="Blatt_Nature.pdf - Adobe Acrobat Reader DC">
              <a:extLst>
                <a:ext uri="{FF2B5EF4-FFF2-40B4-BE49-F238E27FC236}">
                  <a16:creationId xmlns:a16="http://schemas.microsoft.com/office/drawing/2014/main" id="{2E556749-D28E-43B9-866A-5CA8D5A9F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6" t="16410" r="54880" b="24872"/>
            <a:stretch/>
          </p:blipFill>
          <p:spPr>
            <a:xfrm>
              <a:off x="8764580" y="777967"/>
              <a:ext cx="3202893" cy="5810763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9159020" y="2292107"/>
              <a:ext cx="130599" cy="3287485"/>
              <a:chOff x="7423980" y="2213430"/>
              <a:chExt cx="130599" cy="3287485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2AD911B-9A23-440B-9A83-2BA6555458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54579" y="4405086"/>
                <a:ext cx="0" cy="109582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15EDFC2-F174-4985-8DD7-9C68DA7E2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49204" y="2213430"/>
                <a:ext cx="0" cy="1995713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267C710-9CF5-4623-AF95-DE0BC323F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3980" y="2213430"/>
                <a:ext cx="0" cy="3287485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7153" y="4912331"/>
                <a:ext cx="803768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53" y="4912331"/>
                <a:ext cx="803768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55" y="5413150"/>
                <a:ext cx="8037689" cy="897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5" y="5413150"/>
                <a:ext cx="8037689" cy="8971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Optical Bloch equations (OBE) - Reminder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1AF1C-CC16-42EE-A584-5EBFCA60DC35}"/>
                  </a:ext>
                </a:extLst>
              </p:cNvPr>
              <p:cNvSpPr txBox="1"/>
              <p:nvPr/>
            </p:nvSpPr>
            <p:spPr>
              <a:xfrm>
                <a:off x="381074" y="1405302"/>
                <a:ext cx="9565760" cy="1491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Two level atom Description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  ;  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𝑒𝑔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𝑔𝑔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71AF1C-CC16-42EE-A584-5EBFCA60D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74" y="1405302"/>
                <a:ext cx="9565760" cy="1491370"/>
              </a:xfrm>
              <a:prstGeom prst="rect">
                <a:avLst/>
              </a:prstGeom>
              <a:blipFill>
                <a:blip r:embed="rId2"/>
                <a:stretch>
                  <a:fillRect l="-1338" t="-40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7120FF-AB9F-4FA4-B8B0-59F42D07C119}"/>
                  </a:ext>
                </a:extLst>
              </p:cNvPr>
              <p:cNvSpPr txBox="1"/>
              <p:nvPr/>
            </p:nvSpPr>
            <p:spPr>
              <a:xfrm>
                <a:off x="467516" y="2799401"/>
                <a:ext cx="11605261" cy="69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Assuming dipole </a:t>
                </a:r>
                <a:r>
                  <a:rPr lang="en-US" sz="2800" dirty="0" err="1"/>
                  <a:t>approx</a:t>
                </a:r>
                <a:r>
                  <a:rPr lang="en-US" sz="2800" dirty="0"/>
                  <a:t>imation: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r>
                                  <m:rPr>
                                    <m:nor/>
                                  </m:rPr>
                                  <a:rPr lang="he-IL" sz="2800"/>
                                  <m:t>†</m:t>
                                </m:r>
                              </m:e>
                            </m:d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7120FF-AB9F-4FA4-B8B0-59F42D07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6" y="2799401"/>
                <a:ext cx="11605261" cy="692434"/>
              </a:xfrm>
              <a:prstGeom prst="rect">
                <a:avLst/>
              </a:prstGeom>
              <a:blipFill>
                <a:blip r:embed="rId3"/>
                <a:stretch>
                  <a:fillRect l="-1104" b="-2105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BB1064-9049-4C95-BC02-17891AB87484}"/>
                  </a:ext>
                </a:extLst>
              </p:cNvPr>
              <p:cNvSpPr txBox="1"/>
              <p:nvPr/>
            </p:nvSpPr>
            <p:spPr>
              <a:xfrm>
                <a:off x="467516" y="3820074"/>
                <a:ext cx="1164773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RWA - The emitted field corresponds to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begChr m:val="⟨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BB1064-9049-4C95-BC02-17891AB8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6" y="3820074"/>
                <a:ext cx="11647730" cy="605550"/>
              </a:xfrm>
              <a:prstGeom prst="rect">
                <a:avLst/>
              </a:prstGeom>
              <a:blipFill>
                <a:blip r:embed="rId4"/>
                <a:stretch>
                  <a:fillRect l="-1099" t="-8081" b="-17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6611C2-60B6-4135-AF2D-940369A52B18}"/>
                  </a:ext>
                </a:extLst>
              </p:cNvPr>
              <p:cNvSpPr/>
              <p:nvPr/>
            </p:nvSpPr>
            <p:spPr>
              <a:xfrm>
                <a:off x="467516" y="4524804"/>
                <a:ext cx="9692520" cy="2188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Description of  spontaneous decay (decay of population, not coherence):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𝐴𝑡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</m:e>
                    </m:d>
                    <m:r>
                      <a:rPr lang="he-IL" sz="28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Euclid Fraktur" panose="03010601010101010101" pitchFamily="66" charset="2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</m:oMath>
                </a14:m>
                <a:endParaRPr lang="en-US" sz="2800" dirty="0"/>
              </a:p>
              <a:p>
                <a:r>
                  <a:rPr lang="en-US" sz="2800" dirty="0"/>
                  <a:t>Lindblad super operator : </a:t>
                </a:r>
                <a:r>
                  <a:rPr lang="en-US" sz="2800" dirty="0">
                    <a:latin typeface="Euclid Fraktur" panose="03010601010101010101" pitchFamily="66" charset="2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=</a:t>
                </a:r>
                <a:r>
                  <a:rPr lang="he-IL" sz="2800" dirty="0"/>
                  <a:t> </a:t>
                </a:r>
                <a14:m>
                  <m:oMath xmlns:m="http://schemas.openxmlformats.org/officeDocument/2006/math">
                    <m:r>
                      <a:rPr lang="he-IL" sz="28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he-IL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he-IL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e-IL" sz="28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6611C2-60B6-4135-AF2D-940369A52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16" y="4524804"/>
                <a:ext cx="9692520" cy="2188997"/>
              </a:xfrm>
              <a:prstGeom prst="rect">
                <a:avLst/>
              </a:prstGeom>
              <a:blipFill>
                <a:blip r:embed="rId5"/>
                <a:stretch>
                  <a:fillRect l="-1321" t="-2507" b="-5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3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Describing interference using OBE</a:t>
            </a:r>
            <a:endParaRPr lang="he-IL" b="1" dirty="0"/>
          </a:p>
        </p:txBody>
      </p:sp>
      <p:pic>
        <p:nvPicPr>
          <p:cNvPr id="4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47137" r="66527" b="41826"/>
          <a:stretch/>
        </p:blipFill>
        <p:spPr>
          <a:xfrm>
            <a:off x="10249117" y="1517064"/>
            <a:ext cx="1678404" cy="2405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67938" y="1450820"/>
                <a:ext cx="7959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38" y="1450820"/>
                <a:ext cx="795924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93339" y="3550392"/>
                <a:ext cx="789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339" y="3550392"/>
                <a:ext cx="789960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E05F0-31F4-4C1E-A84E-D8B6E5C4BBB1}"/>
                  </a:ext>
                </a:extLst>
              </p:cNvPr>
              <p:cNvSpPr/>
              <p:nvPr/>
            </p:nvSpPr>
            <p:spPr>
              <a:xfrm>
                <a:off x="148432" y="1644610"/>
                <a:ext cx="9152822" cy="1131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Separate into angles: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Euclid Fraktur" panose="03010601010101010101" pitchFamily="66" charset="2"/>
                  </a:rPr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he-IL" sz="28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̇"/>
                                <m:ctrlPr>
                                  <a:rPr lang="he-IL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e-IL" sz="28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𝑑𝑖𝑠𝑠</m:t>
                        </m:r>
                      </m:sub>
                    </m:sSub>
                    <m:r>
                      <a:rPr lang="he-IL" sz="2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he-IL" sz="28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e-IL" sz="28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e-IL" sz="280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he-IL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e-IL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e-IL" sz="2800">
                                <a:latin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</m:e>
                    </m:nary>
                  </m:oMath>
                </a14:m>
                <a:endParaRPr lang="en-US" sz="2800" dirty="0">
                  <a:latin typeface="ESSTIXFifteen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E05F0-31F4-4C1E-A84E-D8B6E5C4B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1644610"/>
                <a:ext cx="9152822" cy="1131592"/>
              </a:xfrm>
              <a:prstGeom prst="rect">
                <a:avLst/>
              </a:prstGeom>
              <a:blipFill>
                <a:blip r:embed="rId5"/>
                <a:stretch>
                  <a:fillRect l="-1332" t="-5405" b="-113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0B95F4-3CFA-44AB-805E-39CEAB0D245F}"/>
                  </a:ext>
                </a:extLst>
              </p:cNvPr>
              <p:cNvSpPr/>
              <p:nvPr/>
            </p:nvSpPr>
            <p:spPr>
              <a:xfrm>
                <a:off x="148432" y="2847099"/>
                <a:ext cx="8999900" cy="625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Without the mirror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e-IL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e-IL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e-IL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he-IL" sz="2800">
                            <a:latin typeface="Cambria Math" panose="02040503050406030204" pitchFamily="18" charset="0"/>
                          </a:rPr>
                          <m:t>ϕ</m:t>
                        </m:r>
                        <m:sSub>
                          <m:sSubPr>
                            <m:ctrlP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e-IL" sz="28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he-IL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e-IL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he-IL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e-IL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e-IL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he-IL" sz="2800">
                                <a:latin typeface="Cambria Math" panose="02040503050406030204" pitchFamily="18" charset="0"/>
                              </a:rPr>
                              <m:t>ϕ</m:t>
                            </m:r>
                          </m:e>
                        </m:d>
                        <m:sSub>
                          <m:sSubPr>
                            <m:ctrlPr>
                              <a:rPr lang="he-IL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e-IL" sz="280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he-IL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rad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0B95F4-3CFA-44AB-805E-39CEAB0D2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2847099"/>
                <a:ext cx="8999900" cy="625749"/>
              </a:xfrm>
              <a:prstGeom prst="rect">
                <a:avLst/>
              </a:prstGeom>
              <a:blipFill>
                <a:blip r:embed="rId6"/>
                <a:stretch>
                  <a:fillRect l="-1354" b="-2330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C615A6-E6EF-48F2-BE89-587DA890ECAF}"/>
                  </a:ext>
                </a:extLst>
              </p:cNvPr>
              <p:cNvSpPr/>
              <p:nvPr/>
            </p:nvSpPr>
            <p:spPr>
              <a:xfrm>
                <a:off x="106249" y="3656864"/>
                <a:ext cx="10443217" cy="1258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Adding the mirror results in operator superposition (Interference):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limUpp>
                        <m:limUp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groupCh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𝑖𝑛𝑑𝑖𝑠𝑡𝑖𝑛𝑔𝑢𝑖𝑠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𝑏𝑎𝑏𝑙𝑒</m:t>
                          </m:r>
                        </m:lim>
                      </m:limUpp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𝜔𝜏</m:t>
                              </m:r>
                            </m:sup>
                          </m:sSup>
                        </m:e>
                      </m:d>
                      <m:acc>
                        <m:accPr>
                          <m:chr m:val="̂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C615A6-E6EF-48F2-BE89-587DA890E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9" y="3656864"/>
                <a:ext cx="10443217" cy="1258678"/>
              </a:xfrm>
              <a:prstGeom prst="rect">
                <a:avLst/>
              </a:prstGeom>
              <a:blipFill>
                <a:blip r:embed="rId7"/>
                <a:stretch>
                  <a:fillRect l="-116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AD3AFC-2648-4409-AA8D-293837323D3B}"/>
                  </a:ext>
                </a:extLst>
              </p:cNvPr>
              <p:cNvSpPr/>
              <p:nvPr/>
            </p:nvSpPr>
            <p:spPr>
              <a:xfrm>
                <a:off x="148432" y="4973894"/>
                <a:ext cx="13015683" cy="1184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 measureable recombination rate: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e-IL" sz="28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he-IL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e-IL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e-IL" sz="28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𝜔𝜏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he-IL" sz="2800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AD3AFC-2648-4409-AA8D-293837323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4973894"/>
                <a:ext cx="13015683" cy="1184748"/>
              </a:xfrm>
              <a:prstGeom prst="rect">
                <a:avLst/>
              </a:prstGeom>
              <a:blipFill>
                <a:blip r:embed="rId8"/>
                <a:stretch>
                  <a:fillRect l="-937" t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10378440" y="1517064"/>
            <a:ext cx="27432" cy="11164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07205" y="1864113"/>
                <a:ext cx="70974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205" y="1864113"/>
                <a:ext cx="709746" cy="369332"/>
              </a:xfrm>
              <a:prstGeom prst="rect">
                <a:avLst/>
              </a:prstGeom>
              <a:blipFill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Cooperative effect - </a:t>
            </a:r>
            <a:r>
              <a:rPr lang="en-US" b="1" dirty="0" err="1"/>
              <a:t>Superradiance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E05F0-31F4-4C1E-A84E-D8B6E5C4BBB1}"/>
                  </a:ext>
                </a:extLst>
              </p:cNvPr>
              <p:cNvSpPr/>
              <p:nvPr/>
            </p:nvSpPr>
            <p:spPr>
              <a:xfrm>
                <a:off x="148432" y="1644610"/>
                <a:ext cx="9152822" cy="173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The tricky part of using the </a:t>
                </a:r>
                <a:r>
                  <a:rPr lang="en-US" sz="2800" dirty="0" err="1"/>
                  <a:t>Dicke</a:t>
                </a:r>
                <a:r>
                  <a:rPr lang="en-US" sz="2800" dirty="0"/>
                  <a:t> method is now known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𝜔𝜏</m:t>
                          </m:r>
                        </m:sup>
                      </m:sSup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ESSTIXFifteen" panose="000004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04E05F0-31F4-4C1E-A84E-D8B6E5C4B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1644610"/>
                <a:ext cx="9152822" cy="1734770"/>
              </a:xfrm>
              <a:prstGeom prst="rect">
                <a:avLst/>
              </a:prstGeom>
              <a:blipFill>
                <a:blip r:embed="rId5"/>
                <a:stretch>
                  <a:fillRect l="-1332" t="-352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0B95F4-3CFA-44AB-805E-39CEAB0D245F}"/>
                  </a:ext>
                </a:extLst>
              </p:cNvPr>
              <p:cNvSpPr/>
              <p:nvPr/>
            </p:nvSpPr>
            <p:spPr>
              <a:xfrm>
                <a:off x="148432" y="3666646"/>
                <a:ext cx="9496061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𝜔𝜏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𝜔𝜏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F0B95F4-3CFA-44AB-805E-39CEAB0D2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3666646"/>
                <a:ext cx="9496061" cy="5786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C615A6-E6EF-48F2-BE89-587DA890ECAF}"/>
                  </a:ext>
                </a:extLst>
              </p:cNvPr>
              <p:cNvSpPr/>
              <p:nvPr/>
            </p:nvSpPr>
            <p:spPr>
              <a:xfrm>
                <a:off x="148432" y="4597661"/>
                <a:ext cx="11779089" cy="144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Again, we claim the two processes are indistinguishable</a:t>
                </a:r>
              </a:p>
              <a:p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⟨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]⟩ 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C615A6-E6EF-48F2-BE89-587DA890E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2" y="4597661"/>
                <a:ext cx="11779089" cy="1440459"/>
              </a:xfrm>
              <a:prstGeom prst="rect">
                <a:avLst/>
              </a:prstGeom>
              <a:blipFill>
                <a:blip r:embed="rId7"/>
                <a:stretch>
                  <a:fillRect l="-1035"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AD3AFC-2648-4409-AA8D-293837323D3B}"/>
                  </a:ext>
                </a:extLst>
              </p:cNvPr>
              <p:cNvSpPr/>
              <p:nvPr/>
            </p:nvSpPr>
            <p:spPr>
              <a:xfrm>
                <a:off x="0" y="6242922"/>
                <a:ext cx="12192000" cy="586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𝑅𝑒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𝑔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AD3AFC-2648-4409-AA8D-293837323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42922"/>
                <a:ext cx="12192000" cy="5868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6" t="47137" r="66527" b="41826"/>
          <a:stretch/>
        </p:blipFill>
        <p:spPr>
          <a:xfrm>
            <a:off x="10249117" y="1517064"/>
            <a:ext cx="1678404" cy="2405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668400" y="1450820"/>
                <a:ext cx="7959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400" y="1450820"/>
                <a:ext cx="795924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693339" y="3550392"/>
                <a:ext cx="7899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ϕ</m:t>
                      </m:r>
                      <m:r>
                        <a:rPr lang="en-US" sz="2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339" y="3550392"/>
                <a:ext cx="789960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>
            <a:off x="10378440" y="1517064"/>
            <a:ext cx="27432" cy="11164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07205" y="1864113"/>
                <a:ext cx="70974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7205" y="1864113"/>
                <a:ext cx="709746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285D41D-3FE3-45AA-9756-298379BED765}"/>
              </a:ext>
            </a:extLst>
          </p:cNvPr>
          <p:cNvSpPr/>
          <p:nvPr/>
        </p:nvSpPr>
        <p:spPr>
          <a:xfrm>
            <a:off x="10855147" y="464110"/>
            <a:ext cx="369277" cy="37806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6D912-76E1-47BD-A2C4-ABD89C62908F}"/>
              </a:ext>
            </a:extLst>
          </p:cNvPr>
          <p:cNvSpPr txBox="1"/>
          <p:nvPr/>
        </p:nvSpPr>
        <p:spPr>
          <a:xfrm>
            <a:off x="10378440" y="106019"/>
            <a:ext cx="13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atom</a:t>
            </a:r>
          </a:p>
        </p:txBody>
      </p:sp>
    </p:spTree>
    <p:extLst>
      <p:ext uri="{BB962C8B-B14F-4D97-AF65-F5344CB8AC3E}">
        <p14:creationId xmlns:p14="http://schemas.microsoft.com/office/powerpoint/2010/main" val="5152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Interference inside the emitter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37" y="1825625"/>
            <a:ext cx="503617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If spontaneous emission is inhibited – the atom must still be excited!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/>
              <a:t>This can be seen from an increase in other transition rates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8843" t="22757" r="32222" b="50631"/>
          <a:stretch/>
        </p:blipFill>
        <p:spPr>
          <a:xfrm>
            <a:off x="5349660" y="1745384"/>
            <a:ext cx="6732847" cy="2059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01205" y="6108254"/>
            <a:ext cx="24997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Simultaneous recordings</a:t>
            </a:r>
            <a:endParaRPr lang="he-IL" dirty="0"/>
          </a:p>
        </p:txBody>
      </p:sp>
      <p:pic>
        <p:nvPicPr>
          <p:cNvPr id="23" name="Content Placeholder 8" descr="Blatt_Nature.pdf - Adobe Acrobat Reader DC">
            <a:extLst>
              <a:ext uri="{FF2B5EF4-FFF2-40B4-BE49-F238E27FC236}">
                <a16:creationId xmlns:a16="http://schemas.microsoft.com/office/drawing/2014/main" id="{2E556749-D28E-43B9-866A-5CA8D5A9F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17255" r="73014" b="60501"/>
          <a:stretch/>
        </p:blipFill>
        <p:spPr>
          <a:xfrm>
            <a:off x="1145633" y="4984688"/>
            <a:ext cx="2957577" cy="1492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8843" t="51915" r="32222" b="17325"/>
          <a:stretch/>
        </p:blipFill>
        <p:spPr>
          <a:xfrm>
            <a:off x="5350538" y="3774599"/>
            <a:ext cx="6732847" cy="2380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49661" y="1225880"/>
                <a:ext cx="6563310" cy="3942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		             Unpopulated      Populated</a:t>
                </a:r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61" y="1225880"/>
                <a:ext cx="6563310" cy="394210"/>
              </a:xfrm>
              <a:prstGeom prst="rect">
                <a:avLst/>
              </a:prstGeom>
              <a:blipFill>
                <a:blip r:embed="rId4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692640" y="1745384"/>
            <a:ext cx="0" cy="40151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56904" y="1745384"/>
            <a:ext cx="0" cy="40151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4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Alternative view – Purcell effect</a:t>
            </a:r>
            <a:endParaRPr lang="he-IL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3889375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The rate of spontaneous emission: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If we place the emitter at a node\antinode of the </a:t>
                </a:r>
                <a:r>
                  <a:rPr lang="en-US" dirty="0">
                    <a:solidFill>
                      <a:srgbClr val="FF0000"/>
                    </a:solidFill>
                  </a:rPr>
                  <a:t>modes created by the mirror</a:t>
                </a:r>
                <a:r>
                  <a:rPr lang="en-US" dirty="0"/>
                  <a:t>, spontaneous emission will be drastically altered!</a:t>
                </a:r>
              </a:p>
              <a:p>
                <a:pPr algn="just"/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Accounting for the measurement error, this allows locating an atom with better accuracy than the size of its ground state </a:t>
                </a:r>
                <a:r>
                  <a:rPr lang="en-US" dirty="0" err="1"/>
                  <a:t>wavepacket</a:t>
                </a:r>
                <a:r>
                  <a:rPr lang="en-US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3889375"/>
              </a:xfrm>
              <a:blipFill>
                <a:blip r:embed="rId2"/>
                <a:stretch>
                  <a:fillRect l="-1217" t="-31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r="48972" b="31809"/>
          <a:stretch/>
        </p:blipFill>
        <p:spPr>
          <a:xfrm>
            <a:off x="9620250" y="1562668"/>
            <a:ext cx="1733550" cy="13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728</Words>
  <Application>Microsoft Office PowerPoint</Application>
  <PresentationFormat>Widescreen</PresentationFormat>
  <Paragraphs>93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 JULIAN</vt:lpstr>
      <vt:lpstr>Arial</vt:lpstr>
      <vt:lpstr>Calibri</vt:lpstr>
      <vt:lpstr>Calibri Light</vt:lpstr>
      <vt:lpstr>Cambria Math</vt:lpstr>
      <vt:lpstr>ESSTIXFifteen</vt:lpstr>
      <vt:lpstr>Euclid Fraktur</vt:lpstr>
      <vt:lpstr>Symbol</vt:lpstr>
      <vt:lpstr>Times New Roman</vt:lpstr>
      <vt:lpstr>Office Theme</vt:lpstr>
      <vt:lpstr>Light interference from single atoms and their mirror images</vt:lpstr>
      <vt:lpstr>Introduction and motivation</vt:lpstr>
      <vt:lpstr>Experimental setup – Resonance fluorescence </vt:lpstr>
      <vt:lpstr>How does the spontaneous emission look like?</vt:lpstr>
      <vt:lpstr>Optical Bloch equations (OBE) - Reminder</vt:lpstr>
      <vt:lpstr>Describing interference using OBE</vt:lpstr>
      <vt:lpstr>Cooperative effect - Superradiance</vt:lpstr>
      <vt:lpstr>Interference inside the emitter</vt:lpstr>
      <vt:lpstr>Alternative view – Purcell effect</vt:lpstr>
      <vt:lpstr>Localization of atoms</vt:lpstr>
      <vt:lpstr>Interference between two emitters</vt:lpstr>
      <vt:lpstr>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interference from single atoms and their mirror images</dc:title>
  <dc:creator>Yaniv Kurman</dc:creator>
  <cp:lastModifiedBy>Yaniv Kurman</cp:lastModifiedBy>
  <cp:revision>152</cp:revision>
  <dcterms:created xsi:type="dcterms:W3CDTF">2017-07-07T12:55:37Z</dcterms:created>
  <dcterms:modified xsi:type="dcterms:W3CDTF">2017-08-08T14:51:31Z</dcterms:modified>
</cp:coreProperties>
</file>