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94" r:id="rId4"/>
    <p:sldId id="272" r:id="rId5"/>
    <p:sldId id="265" r:id="rId6"/>
    <p:sldId id="257" r:id="rId7"/>
    <p:sldId id="290" r:id="rId8"/>
    <p:sldId id="271" r:id="rId9"/>
    <p:sldId id="293" r:id="rId10"/>
    <p:sldId id="268" r:id="rId11"/>
    <p:sldId id="282" r:id="rId12"/>
    <p:sldId id="295" r:id="rId13"/>
    <p:sldId id="280" r:id="rId14"/>
    <p:sldId id="281" r:id="rId15"/>
    <p:sldId id="285" r:id="rId16"/>
    <p:sldId id="292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772778"/>
    <a:srgbClr val="3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402D4B-BE65-480D-BA7F-FF5AD536EED9}" type="datetimeFigureOut">
              <a:rPr lang="he-IL" smtClean="0"/>
              <a:t>י"ז/אב/תשע"ז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2DCC0F-1431-4163-A09F-7EC59C0E44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1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9544-548F-46BF-8425-2F16CFBA503B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72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A078B-1960-4A83-8BBC-61B9D2DDC51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EECD-6E6D-44A4-B790-6297F7FE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1" Type="http://schemas.openxmlformats.org/officeDocument/2006/relationships/image" Target="../media/image510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20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23" Type="http://schemas.openxmlformats.org/officeDocument/2006/relationships/image" Target="../media/image511.png"/><Relationship Id="rId4" Type="http://schemas.openxmlformats.org/officeDocument/2006/relationships/image" Target="../media/image49.png"/><Relationship Id="rId22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26" Type="http://schemas.openxmlformats.org/officeDocument/2006/relationships/image" Target="../media/image90.png"/><Relationship Id="rId3" Type="http://schemas.openxmlformats.org/officeDocument/2006/relationships/image" Target="../media/image4.png"/><Relationship Id="rId21" Type="http://schemas.openxmlformats.org/officeDocument/2006/relationships/image" Target="../media/image8.png"/><Relationship Id="rId25" Type="http://schemas.openxmlformats.org/officeDocument/2006/relationships/image" Target="../media/image11.png"/><Relationship Id="rId2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73.png"/><Relationship Id="rId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image" Target="../media/image110.png"/><Relationship Id="rId19" Type="http://schemas.openxmlformats.org/officeDocument/2006/relationships/image" Target="../media/image25.png"/><Relationship Id="rId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307" y="5317156"/>
            <a:ext cx="9144000" cy="1293956"/>
          </a:xfrm>
        </p:spPr>
        <p:txBody>
          <a:bodyPr>
            <a:normAutofit/>
          </a:bodyPr>
          <a:lstStyle/>
          <a:p>
            <a:r>
              <a:rPr lang="en-US" dirty="0"/>
              <a:t>Yaroslav Don &amp; Dan Cogan</a:t>
            </a:r>
          </a:p>
          <a:p>
            <a:r>
              <a:rPr lang="en-US" dirty="0" smtClean="0"/>
              <a:t>09 August </a:t>
            </a:r>
            <a:r>
              <a:rPr lang="en-US" dirty="0"/>
              <a:t>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128" y="1063773"/>
            <a:ext cx="104326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Spin-Photon Entanglement</a:t>
            </a:r>
            <a:endParaRPr lang="he-IL" sz="5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46" y="2648623"/>
            <a:ext cx="62255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Quantum-dot spin-photon entanglement via </a:t>
            </a:r>
            <a:r>
              <a:rPr lang="en-US" sz="2400" dirty="0" err="1"/>
              <a:t>fre</a:t>
            </a:r>
            <a:r>
              <a:rPr lang="en-US" sz="2400" dirty="0"/>
              <a:t>-</a:t>
            </a:r>
            <a:br>
              <a:rPr lang="en-US" sz="2400" dirty="0"/>
            </a:br>
            <a:r>
              <a:rPr lang="en-US" sz="2400" dirty="0" err="1"/>
              <a:t>quency</a:t>
            </a:r>
            <a:r>
              <a:rPr lang="en-US" sz="2400" dirty="0"/>
              <a:t> </a:t>
            </a:r>
            <a:r>
              <a:rPr lang="en-US" sz="2400" dirty="0" err="1"/>
              <a:t>downconversion</a:t>
            </a:r>
            <a:r>
              <a:rPr lang="en-US" sz="2400" dirty="0"/>
              <a:t> to telecom wavelength</a:t>
            </a:r>
            <a:r>
              <a:rPr lang="en-US" sz="2400" baseline="30000" dirty="0">
                <a:solidFill>
                  <a:schemeClr val="accent1"/>
                </a:solidFill>
              </a:rPr>
              <a:t>1</a:t>
            </a:r>
          </a:p>
          <a:p>
            <a:pPr algn="ctr"/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9698" y="2653615"/>
            <a:ext cx="582230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Observation of entanglement between a </a:t>
            </a:r>
            <a:br>
              <a:rPr lang="en-US" sz="2400" dirty="0"/>
            </a:br>
            <a:r>
              <a:rPr lang="en-US" sz="2400" dirty="0"/>
              <a:t>quantum dot spin and a single photon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773" y="3886806"/>
            <a:ext cx="51784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aseline="30000" dirty="0">
                <a:solidFill>
                  <a:schemeClr val="accent1"/>
                </a:solidFill>
              </a:rPr>
              <a:t>1</a:t>
            </a:r>
            <a:r>
              <a:rPr lang="en-US" dirty="0"/>
              <a:t> K. De </a:t>
            </a:r>
            <a:r>
              <a:rPr lang="en-US" dirty="0" err="1"/>
              <a:t>Greve</a:t>
            </a:r>
            <a:r>
              <a:rPr lang="en-US" dirty="0"/>
              <a:t> et al., Nature </a:t>
            </a:r>
            <a:r>
              <a:rPr lang="en-US" b="1" dirty="0"/>
              <a:t>491</a:t>
            </a:r>
            <a:r>
              <a:rPr lang="en-US" dirty="0"/>
              <a:t>, pp. 421–425 (2012)</a:t>
            </a: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947503" y="3888647"/>
            <a:ext cx="51784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/>
              <a:t> W. B. </a:t>
            </a:r>
            <a:r>
              <a:rPr lang="en-US" dirty="0" err="1"/>
              <a:t>Gau</a:t>
            </a:r>
            <a:r>
              <a:rPr lang="en-US" dirty="0"/>
              <a:t> et al., Nature </a:t>
            </a:r>
            <a:r>
              <a:rPr lang="en-US" b="1" dirty="0"/>
              <a:t>491</a:t>
            </a:r>
            <a:r>
              <a:rPr lang="en-US" dirty="0"/>
              <a:t>, pp. 426–430 (2012)</a:t>
            </a:r>
          </a:p>
        </p:txBody>
      </p:sp>
    </p:spTree>
    <p:extLst>
      <p:ext uri="{BB962C8B-B14F-4D97-AF65-F5344CB8AC3E}">
        <p14:creationId xmlns:p14="http://schemas.microsoft.com/office/powerpoint/2010/main" val="16869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Experimental Setup: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-system</a:t>
                </a:r>
                <a:endParaRPr lang="he-IL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92836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Two degenerate spin states</a:t>
                </a:r>
              </a:p>
              <a:p>
                <a:pPr lvl="1"/>
                <a:r>
                  <a:rPr lang="en-US" dirty="0"/>
                  <a:t>Lifted by magnetic field (Zeeman)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One “excited” state</a:t>
                </a:r>
              </a:p>
              <a:p>
                <a:pPr lvl="1"/>
                <a:r>
                  <a:rPr lang="en-US" dirty="0"/>
                  <a:t>Decay paths are polarization dependent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Final state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Energy information </a:t>
                </a:r>
                <a:r>
                  <a:rPr lang="en-US" i="1" dirty="0"/>
                  <a:t>must be destroyed</a:t>
                </a:r>
                <a:endParaRPr lang="he-IL" i="1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928360" cy="4351338"/>
              </a:xfrm>
              <a:blipFill>
                <a:blip r:embed="rId3"/>
                <a:stretch>
                  <a:fillRect l="-1852" t="-3081" r="-1852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73485" y="1825625"/>
            <a:ext cx="41323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Information Erasure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A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Post-selection by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Down-conversion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To 1560 nm by difference frequency generation (2200 nm) </a:t>
            </a:r>
          </a:p>
          <a:p>
            <a:pPr lvl="1"/>
            <a:r>
              <a:rPr lang="en-US" dirty="0"/>
              <a:t>Synchronized with </a:t>
            </a:r>
            <a:r>
              <a:rPr lang="en-US" dirty="0">
                <a:solidFill>
                  <a:schemeClr val="accent6"/>
                </a:solidFill>
              </a:rPr>
              <a:t>8 ps </a:t>
            </a:r>
            <a:r>
              <a:rPr lang="en-US" dirty="0"/>
              <a:t>pulses</a:t>
            </a:r>
            <a:endParaRPr lang="he-IL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Article B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b="1" dirty="0"/>
                  <a:t>Post-selection by SSPD</a:t>
                </a:r>
                <a:endParaRPr lang="en-US" dirty="0"/>
              </a:p>
              <a:p>
                <a:pPr lvl="1"/>
                <a:r>
                  <a:rPr lang="en-US" dirty="0"/>
                  <a:t>Using fast detectors (</a:t>
                </a:r>
                <a:r>
                  <a:rPr lang="en-US" dirty="0">
                    <a:solidFill>
                      <a:schemeClr val="accent6"/>
                    </a:solidFill>
                  </a:rPr>
                  <a:t>50 ps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Remove information on energy</a:t>
                </a:r>
                <a:endParaRPr lang="he-IL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2118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1875" y="4820946"/>
            <a:ext cx="6155693" cy="1009650"/>
            <a:chOff x="423526" y="5515627"/>
            <a:chExt cx="6155693" cy="10096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1333" y="5515627"/>
              <a:ext cx="3752850" cy="10096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23526" y="5609121"/>
              <a:ext cx="134728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rgbClr val="772778"/>
                  </a:solidFill>
                </a:rPr>
                <a:t>Laser: 8 ps</a:t>
              </a:r>
              <a:endParaRPr lang="he-IL" dirty="0">
                <a:solidFill>
                  <a:srgbClr val="772778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3526" y="6065230"/>
              <a:ext cx="130793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rgbClr val="334EA2"/>
                  </a:solidFill>
                </a:rPr>
                <a:t>QD: 600 ps</a:t>
              </a:r>
              <a:endParaRPr lang="he-IL" dirty="0">
                <a:solidFill>
                  <a:srgbClr val="334EA2"/>
                </a:solidFill>
              </a:endParaRPr>
            </a:p>
          </p:txBody>
        </p:sp>
        <p:sp>
          <p:nvSpPr>
            <p:cNvPr id="16" name="Flowchart: Delay 15"/>
            <p:cNvSpPr/>
            <p:nvPr/>
          </p:nvSpPr>
          <p:spPr>
            <a:xfrm>
              <a:off x="4710620" y="5676776"/>
              <a:ext cx="367990" cy="369332"/>
            </a:xfrm>
            <a:prstGeom prst="flowChartDela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D</a:t>
              </a:r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8122" y="5676776"/>
              <a:ext cx="147109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8 ps 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single photon</a:t>
              </a:r>
              <a:endParaRPr lang="he-IL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23760" y="4196271"/>
            <a:ext cx="3721608" cy="2492322"/>
            <a:chOff x="7223760" y="4196271"/>
            <a:chExt cx="3721608" cy="2492322"/>
          </a:xfrm>
        </p:grpSpPr>
        <p:pic>
          <p:nvPicPr>
            <p:cNvPr id="18" name="Content Placeholder 13"/>
            <p:cNvPicPr>
              <a:picLocks noChangeAspect="1"/>
            </p:cNvPicPr>
            <p:nvPr/>
          </p:nvPicPr>
          <p:blipFill rotWithShape="1">
            <a:blip r:embed="rId4"/>
            <a:srcRect l="3200" t="5964" r="10929" b="9522"/>
            <a:stretch/>
          </p:blipFill>
          <p:spPr>
            <a:xfrm>
              <a:off x="7370064" y="4196271"/>
              <a:ext cx="2404872" cy="249232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23760" y="5653668"/>
              <a:ext cx="2670048" cy="103492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136459" y="5653668"/>
              <a:ext cx="0" cy="103492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209819" y="5928079"/>
              <a:ext cx="73554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50 ps</a:t>
              </a:r>
              <a:endParaRPr lang="he-IL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9793" y="6180486"/>
            <a:ext cx="517849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700" baseline="30000" dirty="0">
                <a:solidFill>
                  <a:schemeClr val="accent1"/>
                </a:solidFill>
              </a:rPr>
              <a:t>A</a:t>
            </a:r>
            <a:r>
              <a:rPr lang="en-US" sz="1700" dirty="0"/>
              <a:t> K. De </a:t>
            </a:r>
            <a:r>
              <a:rPr lang="en-US" sz="1700" dirty="0" err="1"/>
              <a:t>Greve</a:t>
            </a:r>
            <a:r>
              <a:rPr lang="en-US" sz="1700" dirty="0"/>
              <a:t> et al.,	Nature </a:t>
            </a:r>
            <a:r>
              <a:rPr lang="en-US" sz="1700" b="1" dirty="0"/>
              <a:t>491</a:t>
            </a:r>
            <a:r>
              <a:rPr lang="en-US" sz="1700" dirty="0"/>
              <a:t>, pp. 421–425 (2012)</a:t>
            </a:r>
            <a:br>
              <a:rPr lang="en-US" sz="1700" dirty="0"/>
            </a:br>
            <a:r>
              <a:rPr lang="en-US" sz="1700" baseline="30000" dirty="0">
                <a:solidFill>
                  <a:schemeClr val="accent1"/>
                </a:solidFill>
              </a:rPr>
              <a:t>B</a:t>
            </a:r>
            <a:r>
              <a:rPr lang="en-US" sz="1700" dirty="0"/>
              <a:t> W. B. </a:t>
            </a:r>
            <a:r>
              <a:rPr lang="en-US" sz="1700" dirty="0" err="1"/>
              <a:t>Gau</a:t>
            </a:r>
            <a:r>
              <a:rPr lang="en-US" sz="1700" dirty="0"/>
              <a:t> et al.,	Nature </a:t>
            </a:r>
            <a:r>
              <a:rPr lang="en-US" sz="1700" b="1" dirty="0"/>
              <a:t>491</a:t>
            </a:r>
            <a:r>
              <a:rPr lang="en-US" sz="1700" dirty="0"/>
              <a:t>, pp. 426–430 (2012)</a:t>
            </a:r>
          </a:p>
        </p:txBody>
      </p:sp>
    </p:spTree>
    <p:extLst>
      <p:ext uri="{BB962C8B-B14F-4D97-AF65-F5344CB8AC3E}">
        <p14:creationId xmlns:p14="http://schemas.microsoft.com/office/powerpoint/2010/main" val="36407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Scheme</a:t>
            </a:r>
            <a:endParaRPr lang="he-I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6" r="59014" b="1"/>
          <a:stretch/>
        </p:blipFill>
        <p:spPr>
          <a:xfrm>
            <a:off x="838200" y="1947672"/>
            <a:ext cx="4309872" cy="41066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30550" y="4969871"/>
            <a:ext cx="1643859" cy="1407591"/>
            <a:chOff x="8930550" y="4969871"/>
            <a:chExt cx="1643859" cy="1407591"/>
          </a:xfrm>
        </p:grpSpPr>
        <p:sp>
          <p:nvSpPr>
            <p:cNvPr id="54" name="TextBox 53"/>
            <p:cNvSpPr txBox="1"/>
            <p:nvPr/>
          </p:nvSpPr>
          <p:spPr>
            <a:xfrm>
              <a:off x="8930550" y="5731131"/>
              <a:ext cx="1643859" cy="64633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Correlate </a:t>
              </a:r>
              <a:r>
                <a:rPr lang="en-US" dirty="0">
                  <a:solidFill>
                    <a:srgbClr val="FF0000"/>
                  </a:solidFill>
                </a:rPr>
                <a:t>spin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and </a:t>
              </a:r>
              <a:r>
                <a:rPr lang="en-US" dirty="0">
                  <a:solidFill>
                    <a:srgbClr val="7030A0"/>
                  </a:solidFill>
                </a:rPr>
                <a:t>photon</a:t>
              </a:r>
              <a:endParaRPr lang="he-IL" dirty="0">
                <a:solidFill>
                  <a:srgbClr val="7030A0"/>
                </a:solidFill>
              </a:endParaRPr>
            </a:p>
          </p:txBody>
        </p:sp>
        <p:cxnSp>
          <p:nvCxnSpPr>
            <p:cNvPr id="56" name="Curved Connector 55"/>
            <p:cNvCxnSpPr/>
            <p:nvPr/>
          </p:nvCxnSpPr>
          <p:spPr>
            <a:xfrm rot="16200000" flipH="1">
              <a:off x="8947922" y="5049116"/>
              <a:ext cx="765977" cy="607488"/>
            </a:xfrm>
            <a:prstGeom prst="curvedConnector3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5"/>
            <p:cNvCxnSpPr/>
            <p:nvPr/>
          </p:nvCxnSpPr>
          <p:spPr>
            <a:xfrm rot="5400000">
              <a:off x="9827582" y="5049209"/>
              <a:ext cx="765977" cy="607488"/>
            </a:xfrm>
            <a:prstGeom prst="curvedConnector3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571263" y="1270413"/>
            <a:ext cx="5988045" cy="3913741"/>
            <a:chOff x="5504761" y="1054282"/>
            <a:chExt cx="5988045" cy="3913741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497072" y="1155469"/>
              <a:ext cx="0" cy="381255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57835" y="1155469"/>
              <a:ext cx="0" cy="381255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438898" y="1155469"/>
              <a:ext cx="0" cy="381255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739322" y="1155469"/>
              <a:ext cx="0" cy="3812553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547015" y="2054546"/>
              <a:ext cx="11095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Entangle</a:t>
              </a:r>
              <a:endParaRPr lang="he-IL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52479" y="2050860"/>
              <a:ext cx="162288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Measure spin</a:t>
              </a:r>
              <a:endParaRPr lang="he-IL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52806" y="4130856"/>
              <a:ext cx="5940000" cy="16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7336" y="3793419"/>
              <a:ext cx="873987" cy="2642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2828" y="4331296"/>
              <a:ext cx="699390" cy="244698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10089027" y="3340004"/>
              <a:ext cx="0" cy="8174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8082115" y="3340004"/>
              <a:ext cx="0" cy="81748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4761" y="4703608"/>
              <a:ext cx="59880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51401" y="4165798"/>
              <a:ext cx="600605" cy="5363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0904" y="4182424"/>
              <a:ext cx="600605" cy="53428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9027166" y="3793419"/>
              <a:ext cx="10032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391425" y="3448133"/>
                  <a:ext cx="528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1425" y="3448133"/>
                  <a:ext cx="5289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4444" r="-46666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6359063" y="1687251"/>
              <a:ext cx="15825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Initialize spin</a:t>
              </a:r>
              <a:endParaRPr lang="he-IL" sz="20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8964329" y="3340004"/>
              <a:ext cx="0" cy="817480"/>
            </a:xfrm>
            <a:prstGeom prst="straightConnector1">
              <a:avLst/>
            </a:prstGeom>
            <a:ln w="25400">
              <a:solidFill>
                <a:srgbClr val="7727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097633" y="1702531"/>
              <a:ext cx="195701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Measure photon</a:t>
              </a:r>
              <a:endParaRPr lang="he-IL" sz="2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7297507" y="3725132"/>
              <a:ext cx="6542" cy="4323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045787" y="3337339"/>
                  <a:ext cx="534086" cy="39158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eff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5787" y="3337339"/>
                  <a:ext cx="534086" cy="391582"/>
                </a:xfrm>
                <a:prstGeom prst="rect">
                  <a:avLst/>
                </a:prstGeom>
                <a:blipFill>
                  <a:blip r:embed="rId7"/>
                  <a:stretch>
                    <a:fillRect l="-20690" r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9917467" y="2914699"/>
                  <a:ext cx="1229900" cy="41594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box>
                              <m:box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7467" y="2914699"/>
                  <a:ext cx="1229900" cy="415948"/>
                </a:xfrm>
                <a:prstGeom prst="rect">
                  <a:avLst/>
                </a:prstGeom>
                <a:blipFill>
                  <a:blip r:embed="rId8"/>
                  <a:stretch>
                    <a:fillRect l="-7426"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8438898" y="2734034"/>
              <a:ext cx="12744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i="1" dirty="0">
                  <a:solidFill>
                    <a:srgbClr val="772778"/>
                  </a:solidFill>
                </a:rPr>
                <a:t>down</a:t>
              </a:r>
              <a:br>
                <a:rPr lang="en-US" i="1" dirty="0">
                  <a:solidFill>
                    <a:srgbClr val="772778"/>
                  </a:solidFill>
                </a:rPr>
              </a:br>
              <a:r>
                <a:rPr lang="en-US" i="1" dirty="0">
                  <a:solidFill>
                    <a:srgbClr val="772778"/>
                  </a:solidFill>
                </a:rPr>
                <a:t>conversion</a:t>
              </a:r>
              <a:endParaRPr lang="he-IL" i="1" dirty="0">
                <a:solidFill>
                  <a:srgbClr val="772778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379263" y="3961620"/>
              <a:ext cx="406918" cy="17765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43691" y="3961620"/>
              <a:ext cx="406918" cy="17765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311371" y="1054282"/>
              <a:ext cx="4748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(4)</a:t>
              </a:r>
              <a:endParaRPr lang="he-IL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804929" y="1054282"/>
              <a:ext cx="4748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(3)</a:t>
              </a:r>
              <a:endParaRPr lang="he-IL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64378" y="1054282"/>
              <a:ext cx="4748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(2)</a:t>
              </a:r>
              <a:endParaRPr lang="he-IL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90020" y="1054282"/>
              <a:ext cx="4748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(1)</a:t>
              </a:r>
              <a:endParaRPr lang="he-IL" sz="2000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9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1082421" y="1931361"/>
            <a:ext cx="43973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639161" y="4599073"/>
                <a:ext cx="5181600" cy="158754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Black</a:t>
                </a:r>
                <a:r>
                  <a:rPr lang="en-US" sz="2400" dirty="0"/>
                  <a:t>: raw correlation data</a:t>
                </a:r>
              </a:p>
              <a:p>
                <a:pPr lvl="1"/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sz="2000" dirty="0"/>
              </a:p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Green</a:t>
                </a:r>
                <a:r>
                  <a:rPr lang="en-US" sz="2400" dirty="0"/>
                  <a:t>: after background reduction</a:t>
                </a:r>
              </a:p>
              <a:p>
                <a:pPr lvl="1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02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  <a:p>
                <a:endParaRPr lang="he-IL" sz="2400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639161" y="4599073"/>
                <a:ext cx="5181600" cy="1587543"/>
              </a:xfrm>
              <a:blipFill>
                <a:blip r:embed="rId3"/>
                <a:stretch>
                  <a:fillRect l="-1529" t="-536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38393" y="706080"/>
            <a:ext cx="3664849" cy="3747307"/>
          </a:xfrm>
          <a:prstGeom prst="rect">
            <a:avLst/>
          </a:prstGeom>
        </p:spPr>
      </p:pic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1790711" y="3757014"/>
            <a:ext cx="2980794" cy="2668724"/>
            <a:chOff x="4852" y="1411"/>
            <a:chExt cx="2770" cy="2480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52" y="1411"/>
              <a:ext cx="2770" cy="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t="3811" r="5612" b="2507"/>
            <a:stretch/>
          </p:blipFill>
          <p:spPr bwMode="auto">
            <a:xfrm>
              <a:off x="5166" y="1506"/>
              <a:ext cx="2304" cy="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838200" y="1825625"/>
                <a:ext cx="5546124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Definition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𝒢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For quantum </a:t>
                </a:r>
                <a:r>
                  <a:rPr lang="en-US" sz="2400" dirty="0" smtClean="0"/>
                  <a:t>radiation (anti-bunching</a:t>
                </a:r>
                <a:r>
                  <a:rPr lang="en-US" sz="2400" dirty="0"/>
                  <a:t>),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5546124" cy="4351338"/>
              </a:xfrm>
              <a:prstGeom prst="rect">
                <a:avLst/>
              </a:prstGeom>
              <a:blipFill rotWithShape="0">
                <a:blip r:embed="rId6"/>
                <a:stretch>
                  <a:fillRect l="-1540" t="-19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8200" y="6425738"/>
            <a:ext cx="529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*</a:t>
            </a:r>
            <a:r>
              <a:rPr lang="en-US" dirty="0"/>
              <a:t> Atom-Photon Interactions – </a:t>
            </a:r>
            <a:r>
              <a:rPr lang="en-US" dirty="0" err="1"/>
              <a:t>Slava’s</a:t>
            </a:r>
            <a:r>
              <a:rPr lang="en-US" dirty="0"/>
              <a:t> notes, Sec. 5.7.</a:t>
            </a:r>
          </a:p>
        </p:txBody>
      </p:sp>
    </p:spTree>
    <p:extLst>
      <p:ext uri="{BB962C8B-B14F-4D97-AF65-F5344CB8AC3E}">
        <p14:creationId xmlns:p14="http://schemas.microsoft.com/office/powerpoint/2010/main" val="1521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Measurement: </a:t>
            </a:r>
            <a:br>
              <a:rPr lang="en-US" dirty="0"/>
            </a:br>
            <a:r>
              <a:rPr lang="en-US" dirty="0"/>
              <a:t>Computational Basis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153416" y="2408664"/>
            <a:ext cx="17560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With down conversion</a:t>
            </a:r>
            <a:endParaRPr lang="he-I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153416" y="4635191"/>
            <a:ext cx="17560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Without down conversion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Classical measurement of a single spin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4295" y="1825625"/>
            <a:ext cx="3472215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800" y="4059309"/>
            <a:ext cx="30956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Rotated Basis – Ramsey Measurement</a:t>
            </a:r>
            <a:endParaRPr lang="he-IL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27809" y="2253182"/>
            <a:ext cx="3271638" cy="3126518"/>
            <a:chOff x="4427984" y="980728"/>
            <a:chExt cx="3096344" cy="2952328"/>
          </a:xfrm>
        </p:grpSpPr>
        <p:sp>
          <p:nvSpPr>
            <p:cNvPr id="26" name="Oval 25"/>
            <p:cNvSpPr/>
            <p:nvPr/>
          </p:nvSpPr>
          <p:spPr>
            <a:xfrm>
              <a:off x="4644008" y="1196752"/>
              <a:ext cx="2664296" cy="25200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644008" y="1916833"/>
              <a:ext cx="2664296" cy="1152127"/>
              <a:chOff x="4572000" y="1519233"/>
              <a:chExt cx="2664296" cy="639779"/>
            </a:xfrm>
          </p:grpSpPr>
          <p:sp>
            <p:nvSpPr>
              <p:cNvPr id="36" name="Arc 35"/>
              <p:cNvSpPr/>
              <p:nvPr/>
            </p:nvSpPr>
            <p:spPr>
              <a:xfrm>
                <a:off x="4572000" y="1527302"/>
                <a:ext cx="2664296" cy="631710"/>
              </a:xfrm>
              <a:prstGeom prst="arc">
                <a:avLst>
                  <a:gd name="adj1" fmla="val 10833232"/>
                  <a:gd name="adj2" fmla="val 21581751"/>
                </a:avLst>
              </a:prstGeom>
              <a:noFill/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Arc 36"/>
              <p:cNvSpPr/>
              <p:nvPr/>
            </p:nvSpPr>
            <p:spPr>
              <a:xfrm rot="10800000">
                <a:off x="4572000" y="1519233"/>
                <a:ext cx="2664296" cy="631710"/>
              </a:xfrm>
              <a:prstGeom prst="arc">
                <a:avLst>
                  <a:gd name="adj1" fmla="val 10833232"/>
                  <a:gd name="adj2" fmla="val 21581751"/>
                </a:avLst>
              </a:prstGeom>
              <a:noFill/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427984" y="980728"/>
              <a:ext cx="3096344" cy="2952328"/>
              <a:chOff x="4427984" y="980728"/>
              <a:chExt cx="3096344" cy="295232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427984" y="2415858"/>
                <a:ext cx="3096344" cy="8070"/>
                <a:chOff x="4427984" y="2428849"/>
                <a:chExt cx="3096344" cy="8070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976156" y="2428849"/>
                  <a:ext cx="1548172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4427984" y="2428849"/>
                  <a:ext cx="1548172" cy="807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970426" y="980728"/>
                <a:ext cx="5730" cy="14351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5970426" y="3054429"/>
                <a:ext cx="5730" cy="8786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5970426" y="1340768"/>
              <a:ext cx="1049846" cy="1080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860032" y="2420888"/>
              <a:ext cx="1110394" cy="108012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flipH="1">
            <a:off x="2170655" y="3788375"/>
            <a:ext cx="666819" cy="645470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304277" y="3788375"/>
            <a:ext cx="533197" cy="929868"/>
          </a:xfrm>
          <a:prstGeom prst="straightConnector1">
            <a:avLst/>
          </a:prstGeom>
          <a:ln w="38100">
            <a:solidFill>
              <a:srgbClr val="4472C4">
                <a:alpha val="30196"/>
              </a:srgbClr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472716" y="3820382"/>
            <a:ext cx="364760" cy="1113883"/>
          </a:xfrm>
          <a:prstGeom prst="straightConnector1">
            <a:avLst/>
          </a:prstGeom>
          <a:ln w="38100">
            <a:solidFill>
              <a:srgbClr val="4472C4">
                <a:alpha val="30196"/>
              </a:srgbClr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649215" y="3846876"/>
            <a:ext cx="188260" cy="1248079"/>
          </a:xfrm>
          <a:prstGeom prst="straightConnector1">
            <a:avLst/>
          </a:prstGeom>
          <a:ln w="38100">
            <a:solidFill>
              <a:srgbClr val="4472C4">
                <a:alpha val="30196"/>
              </a:srgbClr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19143" y="3445349"/>
                <a:ext cx="797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sz="12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200" i="1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</m:d>
                    </m:oMath>
                  </m:oMathPara>
                </a14:m>
                <a:endParaRPr lang="he-IL" sz="1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43" y="3445349"/>
                <a:ext cx="79765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1374" t="-57895" r="-36641" b="-552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448028" y="3391087"/>
                <a:ext cx="8329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 i="1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</m:oMath>
                  </m:oMathPara>
                </a14:m>
                <a:endParaRPr lang="he-IL" sz="12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28" y="3391087"/>
                <a:ext cx="83292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912" t="-59211" r="-34559" b="-5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903610" y="2269222"/>
                <a:ext cx="85055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i="1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200" i="1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1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10" y="2269222"/>
                <a:ext cx="85055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4286" t="-95652" r="-33571" b="-1565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222388" y="4982829"/>
                <a:ext cx="7639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1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88" y="4982829"/>
                <a:ext cx="76399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2400" t="-95652" r="-37600" b="-1565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673416" y="5326851"/>
                <a:ext cx="500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16" y="5326851"/>
                <a:ext cx="50097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2195" t="-121667" r="-95122" b="-18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673416" y="1885729"/>
                <a:ext cx="512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16" y="1885729"/>
                <a:ext cx="51219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9524" t="-118033" r="-91667" b="-1852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58777" y="1706957"/>
                <a:ext cx="4778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77" y="1706957"/>
                <a:ext cx="4778552" cy="461665"/>
              </a:xfrm>
              <a:prstGeom prst="rect">
                <a:avLst/>
              </a:prstGeom>
              <a:blipFill>
                <a:blip r:embed="rId2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58777" y="2326983"/>
                <a:ext cx="621824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i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𝛿𝜔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77" y="2326983"/>
                <a:ext cx="6218241" cy="5091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endCxn id="26" idx="4"/>
          </p:cNvCxnSpPr>
          <p:nvPr/>
        </p:nvCxnSpPr>
        <p:spPr>
          <a:xfrm>
            <a:off x="2847524" y="3756465"/>
            <a:ext cx="16104" cy="13942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 flipV="1">
            <a:off x="2199502" y="4411865"/>
            <a:ext cx="658071" cy="737185"/>
          </a:xfrm>
          <a:custGeom>
            <a:avLst/>
            <a:gdLst>
              <a:gd name="connsiteX0" fmla="*/ 0 w 609600"/>
              <a:gd name="connsiteY0" fmla="*/ 1721708 h 1721708"/>
              <a:gd name="connsiteX1" fmla="*/ 148281 w 609600"/>
              <a:gd name="connsiteY1" fmla="*/ 584886 h 1721708"/>
              <a:gd name="connsiteX2" fmla="*/ 609600 w 609600"/>
              <a:gd name="connsiteY2" fmla="*/ 0 h 1721708"/>
              <a:gd name="connsiteX3" fmla="*/ 609600 w 609600"/>
              <a:gd name="connsiteY3" fmla="*/ 0 h 172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1721708">
                <a:moveTo>
                  <a:pt x="0" y="1721708"/>
                </a:moveTo>
                <a:cubicBezTo>
                  <a:pt x="23340" y="1296772"/>
                  <a:pt x="46681" y="871837"/>
                  <a:pt x="148281" y="584886"/>
                </a:cubicBezTo>
                <a:cubicBezTo>
                  <a:pt x="249881" y="297935"/>
                  <a:pt x="609600" y="0"/>
                  <a:pt x="609600" y="0"/>
                </a:cubicBezTo>
                <a:lnTo>
                  <a:pt x="60960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3185607" y="5554123"/>
            <a:ext cx="989404" cy="775671"/>
            <a:chOff x="4252503" y="5443368"/>
            <a:chExt cx="989404" cy="775671"/>
          </a:xfrm>
        </p:grpSpPr>
        <p:sp>
          <p:nvSpPr>
            <p:cNvPr id="47" name="Flowchart: Delay 46"/>
            <p:cNvSpPr/>
            <p:nvPr/>
          </p:nvSpPr>
          <p:spPr>
            <a:xfrm rot="13060323">
              <a:off x="4252503" y="5443368"/>
              <a:ext cx="617361" cy="499787"/>
            </a:xfrm>
            <a:prstGeom prst="flowChartDelay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9" name="Curved Connector 48"/>
            <p:cNvCxnSpPr>
              <a:stCxn id="47" idx="1"/>
            </p:cNvCxnSpPr>
            <p:nvPr/>
          </p:nvCxnSpPr>
          <p:spPr>
            <a:xfrm>
              <a:off x="4805511" y="5881908"/>
              <a:ext cx="436396" cy="337131"/>
            </a:xfrm>
            <a:prstGeom prst="curvedConnector3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>
            <a:off x="1321822" y="3669735"/>
            <a:ext cx="247622" cy="2372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758777" y="3261264"/>
            <a:ext cx="5276850" cy="3171825"/>
            <a:chOff x="6357293" y="3208509"/>
            <a:chExt cx="5276850" cy="31718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57293" y="3208509"/>
              <a:ext cx="5276850" cy="31718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7454100" y="3569165"/>
                  <a:ext cx="39177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4100" y="3569165"/>
                  <a:ext cx="391774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Arrow Connector 51"/>
          <p:cNvCxnSpPr/>
          <p:nvPr/>
        </p:nvCxnSpPr>
        <p:spPr>
          <a:xfrm flipH="1">
            <a:off x="1445633" y="3781532"/>
            <a:ext cx="1391841" cy="197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C 4.16667E-7 -0.04954 0.05182 -0.09236 0.11589 -0.09236 C 0.17982 -0.09236 0.23177 -0.04954 0.23177 -3.7037E-7 C 0.23177 0.05232 0.17982 0.09236 0.11589 0.09236 C 0.05182 0.09236 4.16667E-7 0.05232 4.16667E-7 -3.7037E-7 Z " pathEditMode="relative" rAng="16200000" ptsTypes="AAAAA">
                                      <p:cBhvr>
                                        <p:cTn id="6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0742 0.02801 L 0.02305 0.05371 L 0.04219 0.075 L 0.05664 0.08288 L 0.0625 0.08426 " pathEditMode="relative" rAng="0" ptsTypes="AAAAAA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3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 animBg="1"/>
      <p:bldP spid="54" grpId="0" animBg="1"/>
      <p:bldP spid="54" grpId="1" animBg="1"/>
      <p:bldP spid="5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Fidelity of Entanglement</a:t>
            </a:r>
            <a:endParaRPr lang="he-I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7"/>
              <p:cNvSpPr>
                <a:spLocks noGrp="1"/>
              </p:cNvSpPr>
              <p:nvPr>
                <p:ph sz="half" idx="2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Post-selection by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Down-conversion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08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Limited by the period of </a:t>
                </a:r>
                <a:r>
                  <a:rPr lang="en-US" dirty="0" smtClean="0"/>
                  <a:t>pulse</a:t>
                </a:r>
                <a:endParaRPr lang="he-IL" dirty="0"/>
              </a:p>
            </p:txBody>
          </p:sp>
        </mc:Choice>
        <mc:Fallback>
          <p:sp>
            <p:nvSpPr>
              <p:cNvPr id="7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prstGeom prst="rect">
                <a:avLst/>
              </a:prstGeom>
              <a:blipFill rotWithShape="0">
                <a:blip r:embed="rId2"/>
                <a:stretch>
                  <a:fillRect l="-2128" t="-28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Article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5"/>
              <p:cNvSpPr>
                <a:spLocks noGrp="1"/>
              </p:cNvSpPr>
              <p:nvPr>
                <p:ph sz="quarter" idx="4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lang="en-US" b="1" dirty="0"/>
                  <a:t>Post-selection by SSPD</a:t>
                </a:r>
                <a:br>
                  <a:rPr lang="en-US" b="1" dirty="0"/>
                </a:b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Limited by the photodetector jitter</a:t>
                </a:r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>
          <p:sp>
            <p:nvSpPr>
              <p:cNvPr id="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prstGeom prst="rect">
                <a:avLst/>
              </a:prstGeom>
              <a:blipFill rotWithShape="0">
                <a:blip r:embed="rId3"/>
                <a:stretch>
                  <a:fillRect l="-2118" t="-28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9793" y="6180486"/>
            <a:ext cx="517849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700" baseline="30000" dirty="0">
                <a:solidFill>
                  <a:schemeClr val="accent1"/>
                </a:solidFill>
              </a:rPr>
              <a:t>A</a:t>
            </a:r>
            <a:r>
              <a:rPr lang="en-US" sz="1700" dirty="0"/>
              <a:t> K. De </a:t>
            </a:r>
            <a:r>
              <a:rPr lang="en-US" sz="1700" dirty="0" err="1"/>
              <a:t>Greve</a:t>
            </a:r>
            <a:r>
              <a:rPr lang="en-US" sz="1700" dirty="0"/>
              <a:t> et al.,	Nature </a:t>
            </a:r>
            <a:r>
              <a:rPr lang="en-US" sz="1700" b="1" dirty="0"/>
              <a:t>491</a:t>
            </a:r>
            <a:r>
              <a:rPr lang="en-US" sz="1700" dirty="0"/>
              <a:t>, pp. 421–425 (2012)</a:t>
            </a:r>
            <a:br>
              <a:rPr lang="en-US" sz="1700" dirty="0"/>
            </a:br>
            <a:r>
              <a:rPr lang="en-US" sz="1700" baseline="30000" dirty="0">
                <a:solidFill>
                  <a:schemeClr val="accent1"/>
                </a:solidFill>
              </a:rPr>
              <a:t>B</a:t>
            </a:r>
            <a:r>
              <a:rPr lang="en-US" sz="1700" dirty="0"/>
              <a:t> W. B. </a:t>
            </a:r>
            <a:r>
              <a:rPr lang="en-US" sz="1700" dirty="0" err="1"/>
              <a:t>Gau</a:t>
            </a:r>
            <a:r>
              <a:rPr lang="en-US" sz="1700" dirty="0"/>
              <a:t> et al.,	Nature </a:t>
            </a:r>
            <a:r>
              <a:rPr lang="en-US" sz="1700" b="1" dirty="0"/>
              <a:t>491</a:t>
            </a:r>
            <a:r>
              <a:rPr lang="en-US" sz="1700" dirty="0"/>
              <a:t>, pp. 426–430 (2012)</a:t>
            </a:r>
          </a:p>
        </p:txBody>
      </p:sp>
    </p:spTree>
    <p:extLst>
      <p:ext uri="{BB962C8B-B14F-4D97-AF65-F5344CB8AC3E}">
        <p14:creationId xmlns:p14="http://schemas.microsoft.com/office/powerpoint/2010/main" val="6519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of spin-photon entanglement</a:t>
            </a:r>
          </a:p>
          <a:p>
            <a:pPr lvl="1"/>
            <a:r>
              <a:rPr lang="en-US" dirty="0"/>
              <a:t>With two different methods</a:t>
            </a:r>
          </a:p>
          <a:p>
            <a:pPr lvl="1"/>
            <a:endParaRPr lang="en-US" dirty="0"/>
          </a:p>
          <a:p>
            <a:r>
              <a:rPr lang="en-US" dirty="0"/>
              <a:t>Requires post-selection </a:t>
            </a:r>
          </a:p>
          <a:p>
            <a:pPr lvl="1"/>
            <a:r>
              <a:rPr lang="en-US" dirty="0"/>
              <a:t>Limits real-world applications (quantum repeaters, etc.)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It might be true, even though it </a:t>
            </a:r>
            <a:r>
              <a:rPr lang="en-US" i="1" dirty="0" smtClean="0"/>
              <a:t>was published in </a:t>
            </a:r>
            <a:r>
              <a:rPr lang="en-US" i="1" dirty="0"/>
              <a:t>Nature</a:t>
            </a:r>
            <a:r>
              <a:rPr lang="en-US" dirty="0"/>
              <a:t>” – Anonymous</a:t>
            </a:r>
          </a:p>
          <a:p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42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4276"/>
            <a:ext cx="12192000" cy="9163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Spin-photon entanglement in solid-state</a:t>
            </a:r>
          </a:p>
          <a:p>
            <a:pPr lvl="1"/>
            <a:r>
              <a:rPr lang="en-US" dirty="0"/>
              <a:t>Important for quantum information technology</a:t>
            </a:r>
          </a:p>
          <a:p>
            <a:pPr lvl="1"/>
            <a:r>
              <a:rPr lang="en-US" dirty="0"/>
              <a:t>E.g., a quantum repeater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65" y="3349592"/>
            <a:ext cx="9234470" cy="33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Motivation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Theoretical Background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Spin-photon qubits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Measuring qubits</a:t>
                </a:r>
              </a:p>
              <a:p>
                <a:pPr lvl="1"/>
                <a:r>
                  <a:rPr lang="en-US" dirty="0"/>
                  <a:t>Entanglement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Semiconductor quantum dots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Experimental Results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physical systems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Correlation measurement: computational basis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Correlation measurement: rotated basis (Ramsey)</a:t>
                </a:r>
              </a:p>
              <a:p>
                <a:pPr lvl="1"/>
                <a:r>
                  <a:rPr lang="en-US" dirty="0"/>
                  <a:t>Fidelity of Entanglement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4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020" y="373236"/>
            <a:ext cx="10515600" cy="1325563"/>
          </a:xfrm>
        </p:spPr>
        <p:txBody>
          <a:bodyPr/>
          <a:lstStyle/>
          <a:p>
            <a:r>
              <a:rPr lang="en-US" dirty="0"/>
              <a:t>Qubit: Basics</a:t>
            </a:r>
            <a:endParaRPr lang="he-IL" sz="3200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62749" y="1681163"/>
            <a:ext cx="3660828" cy="823912"/>
          </a:xfrm>
        </p:spPr>
        <p:txBody>
          <a:bodyPr>
            <a:noAutofit/>
          </a:bodyPr>
          <a:lstStyle/>
          <a:p>
            <a:r>
              <a:rPr lang="en-US" dirty="0"/>
              <a:t>Spin Qubit: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Bloch </a:t>
            </a:r>
            <a:r>
              <a:rPr lang="en-US" dirty="0"/>
              <a:t>Sphere</a:t>
            </a:r>
            <a:r>
              <a:rPr lang="en-US" dirty="0">
                <a:solidFill>
                  <a:schemeClr val="accent5"/>
                </a:solidFill>
              </a:rPr>
              <a:t>*</a:t>
            </a:r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995160" y="1681163"/>
            <a:ext cx="4030359" cy="823912"/>
          </a:xfrm>
        </p:spPr>
        <p:txBody>
          <a:bodyPr>
            <a:noAutofit/>
          </a:bodyPr>
          <a:lstStyle/>
          <a:p>
            <a:r>
              <a:rPr lang="en-US" dirty="0" smtClean="0"/>
              <a:t>Photon Polarization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Poincaré </a:t>
            </a:r>
            <a:r>
              <a:rPr lang="en-US" dirty="0"/>
              <a:t>Sphere</a:t>
            </a:r>
            <a:endParaRPr lang="he-IL" dirty="0"/>
          </a:p>
        </p:txBody>
      </p:sp>
      <p:grpSp>
        <p:nvGrpSpPr>
          <p:cNvPr id="90" name="Group 89"/>
          <p:cNvGrpSpPr/>
          <p:nvPr/>
        </p:nvGrpSpPr>
        <p:grpSpPr>
          <a:xfrm>
            <a:off x="1393331" y="2545307"/>
            <a:ext cx="4639429" cy="3810454"/>
            <a:chOff x="3861925" y="633747"/>
            <a:chExt cx="4390848" cy="3598159"/>
          </a:xfrm>
        </p:grpSpPr>
        <p:grpSp>
          <p:nvGrpSpPr>
            <p:cNvPr id="91" name="Group 90"/>
            <p:cNvGrpSpPr/>
            <p:nvPr/>
          </p:nvGrpSpPr>
          <p:grpSpPr>
            <a:xfrm>
              <a:off x="4427984" y="980728"/>
              <a:ext cx="3096344" cy="2952328"/>
              <a:chOff x="4427984" y="980728"/>
              <a:chExt cx="3096344" cy="2952328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4427984" y="980728"/>
                <a:ext cx="3096344" cy="2952328"/>
                <a:chOff x="4427984" y="980728"/>
                <a:chExt cx="3096344" cy="2952328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4644008" y="1196752"/>
                  <a:ext cx="2664296" cy="25200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4644008" y="1916833"/>
                  <a:ext cx="2664296" cy="1152127"/>
                  <a:chOff x="4572000" y="1519233"/>
                  <a:chExt cx="2664296" cy="639779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572000" y="1527302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rot="10800000">
                    <a:off x="4572000" y="1519233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4427984" y="980728"/>
                  <a:ext cx="3096344" cy="2952328"/>
                  <a:chOff x="4427984" y="980728"/>
                  <a:chExt cx="3096344" cy="2952328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4427984" y="2415858"/>
                    <a:ext cx="3096344" cy="8070"/>
                    <a:chOff x="4427984" y="2428849"/>
                    <a:chExt cx="3096344" cy="8070"/>
                  </a:xfrm>
                </p:grpSpPr>
                <p:cxnSp>
                  <p:nvCxnSpPr>
                    <p:cNvPr id="113" name="Straight Arrow Connector 112"/>
                    <p:cNvCxnSpPr/>
                    <p:nvPr/>
                  </p:nvCxnSpPr>
                  <p:spPr>
                    <a:xfrm>
                      <a:off x="5976156" y="2428849"/>
                      <a:ext cx="15481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Arrow Connector 113"/>
                    <p:cNvCxnSpPr/>
                    <p:nvPr/>
                  </p:nvCxnSpPr>
                  <p:spPr>
                    <a:xfrm flipH="1">
                      <a:off x="4427984" y="2428849"/>
                      <a:ext cx="1548172" cy="807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1" name="Straight Arrow Connector 110"/>
                  <p:cNvCxnSpPr/>
                  <p:nvPr/>
                </p:nvCxnSpPr>
                <p:spPr>
                  <a:xfrm flipV="1">
                    <a:off x="5970426" y="980728"/>
                    <a:ext cx="5730" cy="143513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Arrow Connector 111"/>
                  <p:cNvCxnSpPr/>
                  <p:nvPr/>
                </p:nvCxnSpPr>
                <p:spPr>
                  <a:xfrm>
                    <a:off x="5970426" y="3054429"/>
                    <a:ext cx="5730" cy="87862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8" name="Straight Arrow Connector 107"/>
                <p:cNvCxnSpPr/>
                <p:nvPr/>
              </p:nvCxnSpPr>
              <p:spPr>
                <a:xfrm flipV="1">
                  <a:off x="5970426" y="1340768"/>
                  <a:ext cx="1049846" cy="108012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flipH="1">
                  <a:off x="4860032" y="2420888"/>
                  <a:ext cx="1110394" cy="10801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Straight Arrow Connector 98"/>
              <p:cNvCxnSpPr/>
              <p:nvPr/>
            </p:nvCxnSpPr>
            <p:spPr>
              <a:xfrm flipV="1">
                <a:off x="5970426" y="1628800"/>
                <a:ext cx="431977" cy="7870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402474" y="1628800"/>
                <a:ext cx="0" cy="12241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6402476" y="2415858"/>
                <a:ext cx="401772" cy="4370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5538449" y="2852936"/>
                <a:ext cx="86395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5976156" y="2419894"/>
                <a:ext cx="420590" cy="43304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5970426" y="1268760"/>
                <a:ext cx="432050" cy="3610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Rectangle 91"/>
                <p:cNvSpPr/>
                <p:nvPr/>
              </p:nvSpPr>
              <p:spPr>
                <a:xfrm>
                  <a:off x="3861925" y="1965565"/>
                  <a:ext cx="859172" cy="2906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925" y="1965565"/>
                  <a:ext cx="859172" cy="29063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2297" t="-102000" r="-37162" b="-164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Rectangle 92"/>
                <p:cNvSpPr/>
                <p:nvPr/>
              </p:nvSpPr>
              <p:spPr>
                <a:xfrm>
                  <a:off x="7393601" y="2126396"/>
                  <a:ext cx="859172" cy="2906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601" y="2126396"/>
                  <a:ext cx="859172" cy="2906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148" t="-102000" r="-36242" b="-164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Rectangle 93"/>
                <p:cNvSpPr/>
                <p:nvPr/>
              </p:nvSpPr>
              <p:spPr>
                <a:xfrm>
                  <a:off x="6961548" y="1018061"/>
                  <a:ext cx="1015131" cy="3196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548" y="1018061"/>
                  <a:ext cx="1015131" cy="3196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614" t="-107143" r="-33523" b="-16964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Rectangle 94"/>
                <p:cNvSpPr/>
                <p:nvPr/>
              </p:nvSpPr>
              <p:spPr>
                <a:xfrm>
                  <a:off x="4346749" y="3540130"/>
                  <a:ext cx="812142" cy="2906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he-IL" sz="1400" dirty="0"/>
                </a:p>
              </p:txBody>
            </p:sp>
          </mc:Choice>
          <mc:Fallback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749" y="3540130"/>
                  <a:ext cx="812142" cy="2906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3571" t="-100000" r="-39286" b="-1588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5796136" y="3883151"/>
                  <a:ext cx="474128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3883151"/>
                  <a:ext cx="474128" cy="34875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0976" t="-119672" r="-96341" b="-18360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5796136" y="633747"/>
                  <a:ext cx="484748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633747"/>
                  <a:ext cx="484748" cy="34875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58333" t="-120000" r="-92857" b="-18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1" name="TextBox 170"/>
          <p:cNvSpPr txBox="1"/>
          <p:nvPr/>
        </p:nvSpPr>
        <p:spPr>
          <a:xfrm>
            <a:off x="838200" y="6425738"/>
            <a:ext cx="529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*</a:t>
            </a:r>
            <a:r>
              <a:rPr lang="en-US" dirty="0"/>
              <a:t> Atom-Photon Interactions – </a:t>
            </a:r>
            <a:r>
              <a:rPr lang="en-US" dirty="0" err="1"/>
              <a:t>Slava’s</a:t>
            </a:r>
            <a:r>
              <a:rPr lang="en-US" dirty="0"/>
              <a:t> notes, Sec. 2.4.6.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93648" y="3582327"/>
            <a:ext cx="1332998" cy="1797902"/>
            <a:chOff x="7139538" y="160054"/>
            <a:chExt cx="1627300" cy="4718232"/>
          </a:xfrm>
        </p:grpSpPr>
        <p:cxnSp>
          <p:nvCxnSpPr>
            <p:cNvPr id="175" name="Straight Connector 174"/>
            <p:cNvCxnSpPr/>
            <p:nvPr/>
          </p:nvCxnSpPr>
          <p:spPr>
            <a:xfrm>
              <a:off x="7139538" y="3398912"/>
              <a:ext cx="1242462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V="1">
              <a:off x="7739464" y="1647278"/>
              <a:ext cx="0" cy="162017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7139538" y="1454696"/>
              <a:ext cx="1242462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7332511" y="160054"/>
                  <a:ext cx="826994" cy="13730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511" y="160054"/>
                  <a:ext cx="826994" cy="137308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7315195" y="3505200"/>
                  <a:ext cx="826994" cy="13730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195" y="3505200"/>
                  <a:ext cx="826994" cy="137308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7751508" y="1592247"/>
                  <a:ext cx="1015330" cy="1615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508" y="1592247"/>
                  <a:ext cx="1015330" cy="161539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3" name="Oval 182"/>
          <p:cNvSpPr/>
          <p:nvPr/>
        </p:nvSpPr>
        <p:spPr>
          <a:xfrm>
            <a:off x="3497216" y="3802878"/>
            <a:ext cx="247622" cy="2372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 rot="16200000">
            <a:off x="3043034" y="3110971"/>
            <a:ext cx="1189327" cy="280635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TextBox 187"/>
              <p:cNvSpPr txBox="1"/>
              <p:nvPr/>
            </p:nvSpPr>
            <p:spPr>
              <a:xfrm>
                <a:off x="7515603" y="260130"/>
                <a:ext cx="3447582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:r>
                  <a:rPr lang="en-US" sz="2000" b="1" dirty="0"/>
                  <a:t>Superposition of 0 an 1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603" y="260130"/>
                <a:ext cx="3447582" cy="1015663"/>
              </a:xfrm>
              <a:prstGeom prst="rect">
                <a:avLst/>
              </a:prstGeom>
              <a:blipFill rotWithShape="0">
                <a:blip r:embed="rId23"/>
                <a:stretch>
                  <a:fillRect l="-1947" t="-17470" b="-433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9" name="Group 298"/>
          <p:cNvGrpSpPr/>
          <p:nvPr/>
        </p:nvGrpSpPr>
        <p:grpSpPr>
          <a:xfrm>
            <a:off x="6854834" y="2545080"/>
            <a:ext cx="3902365" cy="3810454"/>
            <a:chOff x="4139952" y="633747"/>
            <a:chExt cx="3693275" cy="3598159"/>
          </a:xfrm>
        </p:grpSpPr>
        <p:grpSp>
          <p:nvGrpSpPr>
            <p:cNvPr id="300" name="Group 299"/>
            <p:cNvGrpSpPr/>
            <p:nvPr/>
          </p:nvGrpSpPr>
          <p:grpSpPr>
            <a:xfrm>
              <a:off x="4427984" y="980728"/>
              <a:ext cx="3096344" cy="2952328"/>
              <a:chOff x="4427984" y="980728"/>
              <a:chExt cx="3096344" cy="2952328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4427984" y="980728"/>
                <a:ext cx="3096344" cy="2952328"/>
                <a:chOff x="4427984" y="980728"/>
                <a:chExt cx="3096344" cy="2952328"/>
              </a:xfrm>
            </p:grpSpPr>
            <p:sp>
              <p:nvSpPr>
                <p:cNvPr id="314" name="Oval 313"/>
                <p:cNvSpPr/>
                <p:nvPr/>
              </p:nvSpPr>
              <p:spPr>
                <a:xfrm>
                  <a:off x="4644008" y="1196752"/>
                  <a:ext cx="2664296" cy="25200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pSp>
              <p:nvGrpSpPr>
                <p:cNvPr id="315" name="Group 314"/>
                <p:cNvGrpSpPr/>
                <p:nvPr/>
              </p:nvGrpSpPr>
              <p:grpSpPr>
                <a:xfrm>
                  <a:off x="4644008" y="1916833"/>
                  <a:ext cx="2664296" cy="1152127"/>
                  <a:chOff x="4572000" y="1519233"/>
                  <a:chExt cx="2664296" cy="639779"/>
                </a:xfrm>
              </p:grpSpPr>
              <p:sp>
                <p:nvSpPr>
                  <p:cNvPr id="324" name="Arc 323"/>
                  <p:cNvSpPr/>
                  <p:nvPr/>
                </p:nvSpPr>
                <p:spPr>
                  <a:xfrm>
                    <a:off x="4572000" y="1527302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25" name="Arc 324"/>
                  <p:cNvSpPr/>
                  <p:nvPr/>
                </p:nvSpPr>
                <p:spPr>
                  <a:xfrm rot="10800000">
                    <a:off x="4572000" y="1519233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316" name="Group 315"/>
                <p:cNvGrpSpPr/>
                <p:nvPr/>
              </p:nvGrpSpPr>
              <p:grpSpPr>
                <a:xfrm>
                  <a:off x="4427984" y="980728"/>
                  <a:ext cx="3096344" cy="2952328"/>
                  <a:chOff x="4427984" y="980728"/>
                  <a:chExt cx="3096344" cy="2952328"/>
                </a:xfrm>
              </p:grpSpPr>
              <p:grpSp>
                <p:nvGrpSpPr>
                  <p:cNvPr id="319" name="Group 318"/>
                  <p:cNvGrpSpPr/>
                  <p:nvPr/>
                </p:nvGrpSpPr>
                <p:grpSpPr>
                  <a:xfrm>
                    <a:off x="4427984" y="2415858"/>
                    <a:ext cx="3096344" cy="8070"/>
                    <a:chOff x="4427984" y="2428849"/>
                    <a:chExt cx="3096344" cy="8070"/>
                  </a:xfrm>
                </p:grpSpPr>
                <p:cxnSp>
                  <p:nvCxnSpPr>
                    <p:cNvPr id="322" name="Straight Arrow Connector 321"/>
                    <p:cNvCxnSpPr/>
                    <p:nvPr/>
                  </p:nvCxnSpPr>
                  <p:spPr>
                    <a:xfrm>
                      <a:off x="5976156" y="2428849"/>
                      <a:ext cx="15481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Arrow Connector 322"/>
                    <p:cNvCxnSpPr/>
                    <p:nvPr/>
                  </p:nvCxnSpPr>
                  <p:spPr>
                    <a:xfrm flipH="1">
                      <a:off x="4427984" y="2428849"/>
                      <a:ext cx="1548172" cy="807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20" name="Straight Arrow Connector 319"/>
                  <p:cNvCxnSpPr/>
                  <p:nvPr/>
                </p:nvCxnSpPr>
                <p:spPr>
                  <a:xfrm flipV="1">
                    <a:off x="5970426" y="980728"/>
                    <a:ext cx="5730" cy="143513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Arrow Connector 320"/>
                  <p:cNvCxnSpPr/>
                  <p:nvPr/>
                </p:nvCxnSpPr>
                <p:spPr>
                  <a:xfrm>
                    <a:off x="5970426" y="3054429"/>
                    <a:ext cx="5730" cy="87862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7" name="Straight Arrow Connector 316"/>
                <p:cNvCxnSpPr/>
                <p:nvPr/>
              </p:nvCxnSpPr>
              <p:spPr>
                <a:xfrm flipV="1">
                  <a:off x="5970426" y="1340768"/>
                  <a:ext cx="1049846" cy="108012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Arrow Connector 317"/>
                <p:cNvCxnSpPr/>
                <p:nvPr/>
              </p:nvCxnSpPr>
              <p:spPr>
                <a:xfrm flipH="1">
                  <a:off x="4860032" y="2420888"/>
                  <a:ext cx="1110394" cy="10801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8" name="Straight Arrow Connector 307"/>
              <p:cNvCxnSpPr/>
              <p:nvPr/>
            </p:nvCxnSpPr>
            <p:spPr>
              <a:xfrm flipV="1">
                <a:off x="5970426" y="1628800"/>
                <a:ext cx="431977" cy="7870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6402474" y="1628800"/>
                <a:ext cx="0" cy="12241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H="1">
                <a:off x="6402476" y="2415858"/>
                <a:ext cx="401772" cy="4370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flipH="1">
                <a:off x="5538449" y="2852936"/>
                <a:ext cx="86395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flipH="1" flipV="1">
                <a:off x="5976156" y="2419894"/>
                <a:ext cx="420590" cy="43304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H="1" flipV="1">
                <a:off x="5970426" y="1268760"/>
                <a:ext cx="432050" cy="3610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/>
                <p:cNvSpPr/>
                <p:nvPr/>
              </p:nvSpPr>
              <p:spPr>
                <a:xfrm>
                  <a:off x="4139952" y="2204864"/>
                  <a:ext cx="393539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01" name="Rectangle 3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204864"/>
                  <a:ext cx="393539" cy="34875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2" name="Rectangle 301"/>
                <p:cNvSpPr/>
                <p:nvPr/>
              </p:nvSpPr>
              <p:spPr>
                <a:xfrm>
                  <a:off x="7476463" y="2230480"/>
                  <a:ext cx="356764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302" name="Rectangle 3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463" y="2230480"/>
                  <a:ext cx="356764" cy="34875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/>
                <p:cNvSpPr/>
                <p:nvPr/>
              </p:nvSpPr>
              <p:spPr>
                <a:xfrm>
                  <a:off x="6933139" y="1043071"/>
                  <a:ext cx="385468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03" name="Rectangle 3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139" y="1043071"/>
                  <a:ext cx="385468" cy="34875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4" name="Rectangle 303"/>
                <p:cNvSpPr/>
                <p:nvPr/>
              </p:nvSpPr>
              <p:spPr>
                <a:xfrm>
                  <a:off x="4465514" y="3468656"/>
                  <a:ext cx="393539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304" name="Rectangle 3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5514" y="3468656"/>
                  <a:ext cx="393539" cy="34875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/>
                <p:cNvSpPr/>
                <p:nvPr/>
              </p:nvSpPr>
              <p:spPr>
                <a:xfrm>
                  <a:off x="5796136" y="3883151"/>
                  <a:ext cx="378914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05" name="Rectangle 3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3883151"/>
                  <a:ext cx="378914" cy="348755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/>
                <p:cNvSpPr/>
                <p:nvPr/>
              </p:nvSpPr>
              <p:spPr>
                <a:xfrm>
                  <a:off x="5796136" y="633747"/>
                  <a:ext cx="401125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06" name="Rectangle 3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633747"/>
                  <a:ext cx="401125" cy="34875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6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C 0.06302 7.40741E-7 0.11419 0.03819 0.11419 0.08542 C 0.11419 0.13241 0.06302 0.17083 4.79167E-6 0.17083 C -0.06316 0.17083 -0.1142 0.13241 -0.1142 0.08542 C -0.1142 0.03819 -0.06316 7.40741E-7 4.79167E-6 7.40741E-7 Z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1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Qubits – Full Tomography</a:t>
            </a:r>
            <a:endParaRPr lang="he-I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Qubit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Projection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different bases</a:t>
                </a:r>
                <a:endParaRPr lang="he-IL" dirty="0"/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128" t="-28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Two Qubits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Projection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bases</a:t>
                </a:r>
              </a:p>
              <a:p>
                <a:r>
                  <a:rPr lang="en-US" dirty="0"/>
                  <a:t>Correlation measurements</a:t>
                </a:r>
              </a:p>
              <a:p>
                <a:r>
                  <a:rPr lang="en-US" dirty="0"/>
                  <a:t>Extract density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118" t="-28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888823" y="3046720"/>
            <a:ext cx="3575978" cy="3792003"/>
            <a:chOff x="4139952" y="632967"/>
            <a:chExt cx="3384376" cy="3580736"/>
          </a:xfrm>
        </p:grpSpPr>
        <p:grpSp>
          <p:nvGrpSpPr>
            <p:cNvPr id="70" name="Group 69"/>
            <p:cNvGrpSpPr/>
            <p:nvPr/>
          </p:nvGrpSpPr>
          <p:grpSpPr>
            <a:xfrm>
              <a:off x="4427984" y="980728"/>
              <a:ext cx="3096344" cy="2952328"/>
              <a:chOff x="4427984" y="980728"/>
              <a:chExt cx="3096344" cy="2952328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4427984" y="980728"/>
                <a:ext cx="3096344" cy="2952328"/>
                <a:chOff x="4427984" y="980728"/>
                <a:chExt cx="3096344" cy="2952328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44008" y="1196752"/>
                  <a:ext cx="2664296" cy="25200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4644008" y="1916833"/>
                  <a:ext cx="2664296" cy="1152127"/>
                  <a:chOff x="4572000" y="1519233"/>
                  <a:chExt cx="2664296" cy="639779"/>
                </a:xfrm>
              </p:grpSpPr>
              <p:sp>
                <p:nvSpPr>
                  <p:cNvPr id="100" name="Arc 99"/>
                  <p:cNvSpPr/>
                  <p:nvPr/>
                </p:nvSpPr>
                <p:spPr>
                  <a:xfrm>
                    <a:off x="4572000" y="1527302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1" name="Arc 100"/>
                  <p:cNvSpPr/>
                  <p:nvPr/>
                </p:nvSpPr>
                <p:spPr>
                  <a:xfrm rot="10800000">
                    <a:off x="4572000" y="1519233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4427984" y="980728"/>
                  <a:ext cx="3096344" cy="2952328"/>
                  <a:chOff x="4427984" y="980728"/>
                  <a:chExt cx="3096344" cy="2952328"/>
                </a:xfrm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4427984" y="2415858"/>
                    <a:ext cx="3096344" cy="8070"/>
                    <a:chOff x="4427984" y="2428849"/>
                    <a:chExt cx="3096344" cy="8070"/>
                  </a:xfrm>
                </p:grpSpPr>
                <p:cxnSp>
                  <p:nvCxnSpPr>
                    <p:cNvPr id="98" name="Straight Arrow Connector 97"/>
                    <p:cNvCxnSpPr/>
                    <p:nvPr/>
                  </p:nvCxnSpPr>
                  <p:spPr>
                    <a:xfrm>
                      <a:off x="5976156" y="2428849"/>
                      <a:ext cx="15481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Arrow Connector 98"/>
                    <p:cNvCxnSpPr/>
                    <p:nvPr/>
                  </p:nvCxnSpPr>
                  <p:spPr>
                    <a:xfrm flipH="1">
                      <a:off x="4427984" y="2428849"/>
                      <a:ext cx="1548172" cy="807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6" name="Straight Arrow Connector 95"/>
                  <p:cNvCxnSpPr/>
                  <p:nvPr/>
                </p:nvCxnSpPr>
                <p:spPr>
                  <a:xfrm flipV="1">
                    <a:off x="5970426" y="980728"/>
                    <a:ext cx="5730" cy="143513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Arrow Connector 96"/>
                  <p:cNvCxnSpPr/>
                  <p:nvPr/>
                </p:nvCxnSpPr>
                <p:spPr>
                  <a:xfrm>
                    <a:off x="5970426" y="3054429"/>
                    <a:ext cx="5730" cy="87862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5970426" y="1340768"/>
                  <a:ext cx="1049846" cy="108012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>
                <a:xfrm flipH="1">
                  <a:off x="4860032" y="2420888"/>
                  <a:ext cx="1110394" cy="10801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Arrow Connector 83"/>
              <p:cNvCxnSpPr/>
              <p:nvPr/>
            </p:nvCxnSpPr>
            <p:spPr>
              <a:xfrm flipV="1">
                <a:off x="5970426" y="1628800"/>
                <a:ext cx="431977" cy="7870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02474" y="1628800"/>
                <a:ext cx="0" cy="12241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6402476" y="2415858"/>
                <a:ext cx="401772" cy="4370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538449" y="2852936"/>
                <a:ext cx="86395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5976156" y="2419894"/>
                <a:ext cx="420590" cy="43304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5970426" y="1268760"/>
                <a:ext cx="432050" cy="3610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139952" y="2204864"/>
                  <a:ext cx="393539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204864"/>
                  <a:ext cx="393539" cy="34875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6933139" y="1043071"/>
                  <a:ext cx="385468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139" y="1043071"/>
                  <a:ext cx="385468" cy="34875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780968" y="3864948"/>
                  <a:ext cx="378914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0968" y="3864948"/>
                  <a:ext cx="378914" cy="3487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5769863" y="632967"/>
                  <a:ext cx="401125" cy="34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9863" y="632967"/>
                  <a:ext cx="401125" cy="34875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830" y="4314110"/>
            <a:ext cx="30956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Entanglement: Basic Principles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494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a product state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state that cannot be written this way is called “entangled”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current case: entangle </a:t>
                </a:r>
                <a:r>
                  <a:rPr lang="en-US" dirty="0">
                    <a:solidFill>
                      <a:srgbClr val="FF0000"/>
                    </a:solidFill>
                  </a:rPr>
                  <a:t>electron spin</a:t>
                </a:r>
                <a:r>
                  <a:rPr lang="en-US" dirty="0"/>
                  <a:t> with </a:t>
                </a:r>
                <a:r>
                  <a:rPr lang="en-US" dirty="0">
                    <a:solidFill>
                      <a:srgbClr val="7030A0"/>
                    </a:solidFill>
                  </a:rPr>
                  <a:t>photon polarization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49495"/>
              </a:xfrm>
              <a:blipFill>
                <a:blip r:embed="rId2"/>
                <a:stretch>
                  <a:fillRect l="-1043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Measuring Entanglement – Partial Tomography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Measure two different bases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he-IL" dirty="0"/>
              </a:p>
              <a:p>
                <a:endParaRPr lang="en-US" dirty="0"/>
              </a:p>
              <a:p>
                <a:r>
                  <a:rPr lang="en-US" dirty="0"/>
                  <a:t>Calculate fidelity of entanglement</a:t>
                </a:r>
                <a:r>
                  <a:rPr lang="en-US" dirty="0">
                    <a:solidFill>
                      <a:schemeClr val="accent1"/>
                    </a:solidFill>
                  </a:rPr>
                  <a:t>*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2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↑,</m:t>
                            </m:r>
                            <m:r>
                              <a:rPr lang="en-US" sz="22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2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↓,</m:t>
                            </m:r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2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2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↑,</m:t>
                                </m:r>
                                <m:r>
                                  <a:rPr lang="en-US" sz="22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2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2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2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↓,</m:t>
                                </m:r>
                                <m:r>
                                  <a:rPr lang="en-US" sz="22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2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sub>
                            </m:sSub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b="0" dirty="0"/>
                  <a:t/>
                </a:r>
                <a:br>
                  <a:rPr lang="en-US" sz="22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←,</m:t>
                            </m:r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←,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→,</m:t>
                            </m:r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→,</m:t>
                            </m:r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b="0" dirty="0"/>
                  <a:t/>
                </a:r>
                <a:br>
                  <a:rPr lang="en-US" sz="2200" b="0" dirty="0"/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the state is entangled</a:t>
                </a:r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8444336" y="1500338"/>
            <a:ext cx="3783818" cy="2551836"/>
            <a:chOff x="3032272" y="446052"/>
            <a:chExt cx="6024184" cy="4053598"/>
          </a:xfrm>
        </p:grpSpPr>
        <p:grpSp>
          <p:nvGrpSpPr>
            <p:cNvPr id="70" name="Group 69"/>
            <p:cNvGrpSpPr/>
            <p:nvPr/>
          </p:nvGrpSpPr>
          <p:grpSpPr>
            <a:xfrm>
              <a:off x="4427984" y="980728"/>
              <a:ext cx="3096344" cy="2952328"/>
              <a:chOff x="4427984" y="980728"/>
              <a:chExt cx="3096344" cy="2952328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4427984" y="980728"/>
                <a:ext cx="3096344" cy="2952328"/>
                <a:chOff x="4427984" y="980728"/>
                <a:chExt cx="3096344" cy="2952328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44008" y="1196752"/>
                  <a:ext cx="2664296" cy="25200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4644008" y="1916833"/>
                  <a:ext cx="2664296" cy="1152127"/>
                  <a:chOff x="4572000" y="1519233"/>
                  <a:chExt cx="2664296" cy="639779"/>
                </a:xfrm>
              </p:grpSpPr>
              <p:sp>
                <p:nvSpPr>
                  <p:cNvPr id="100" name="Arc 99"/>
                  <p:cNvSpPr/>
                  <p:nvPr/>
                </p:nvSpPr>
                <p:spPr>
                  <a:xfrm>
                    <a:off x="4572000" y="1527302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1" name="Arc 100"/>
                  <p:cNvSpPr/>
                  <p:nvPr/>
                </p:nvSpPr>
                <p:spPr>
                  <a:xfrm rot="10800000">
                    <a:off x="4572000" y="1519233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4427984" y="980728"/>
                  <a:ext cx="3096344" cy="2952328"/>
                  <a:chOff x="4427984" y="980728"/>
                  <a:chExt cx="3096344" cy="2952328"/>
                </a:xfrm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4427984" y="2415858"/>
                    <a:ext cx="3096344" cy="8070"/>
                    <a:chOff x="4427984" y="2428849"/>
                    <a:chExt cx="3096344" cy="8070"/>
                  </a:xfrm>
                </p:grpSpPr>
                <p:cxnSp>
                  <p:nvCxnSpPr>
                    <p:cNvPr id="98" name="Straight Arrow Connector 97"/>
                    <p:cNvCxnSpPr/>
                    <p:nvPr/>
                  </p:nvCxnSpPr>
                  <p:spPr>
                    <a:xfrm>
                      <a:off x="5976156" y="2428849"/>
                      <a:ext cx="15481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Arrow Connector 98"/>
                    <p:cNvCxnSpPr/>
                    <p:nvPr/>
                  </p:nvCxnSpPr>
                  <p:spPr>
                    <a:xfrm flipH="1">
                      <a:off x="4427984" y="2428849"/>
                      <a:ext cx="1548172" cy="807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6" name="Straight Arrow Connector 95"/>
                  <p:cNvCxnSpPr/>
                  <p:nvPr/>
                </p:nvCxnSpPr>
                <p:spPr>
                  <a:xfrm flipV="1">
                    <a:off x="5970426" y="980728"/>
                    <a:ext cx="5730" cy="143513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Arrow Connector 96"/>
                  <p:cNvCxnSpPr/>
                  <p:nvPr/>
                </p:nvCxnSpPr>
                <p:spPr>
                  <a:xfrm>
                    <a:off x="5970426" y="3054429"/>
                    <a:ext cx="5730" cy="87862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5970426" y="1340768"/>
                  <a:ext cx="1049846" cy="108012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>
                <a:xfrm flipH="1">
                  <a:off x="4860032" y="2420888"/>
                  <a:ext cx="1110394" cy="10801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Arrow Connector 83"/>
              <p:cNvCxnSpPr/>
              <p:nvPr/>
            </p:nvCxnSpPr>
            <p:spPr>
              <a:xfrm flipV="1">
                <a:off x="5970426" y="1628800"/>
                <a:ext cx="431977" cy="7870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02474" y="1628800"/>
                <a:ext cx="0" cy="12241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6402476" y="2415858"/>
                <a:ext cx="401772" cy="4370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538449" y="2852936"/>
                <a:ext cx="86395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5976156" y="2419894"/>
                <a:ext cx="420590" cy="43304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5970426" y="1268760"/>
                <a:ext cx="432050" cy="3610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14616" y="3912965"/>
                  <a:ext cx="797592" cy="5866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616" y="3912965"/>
                  <a:ext cx="797592" cy="586685"/>
                </a:xfrm>
                <a:prstGeom prst="rect">
                  <a:avLst/>
                </a:prstGeom>
                <a:blipFill>
                  <a:blip r:embed="rId3"/>
                  <a:stretch>
                    <a:fillRect l="-60976" t="-119672" r="-96341" b="-18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5567475" y="446052"/>
                  <a:ext cx="815455" cy="5866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he-IL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7475" y="446052"/>
                  <a:ext cx="815455" cy="586685"/>
                </a:xfrm>
                <a:prstGeom prst="rect">
                  <a:avLst/>
                </a:prstGeom>
                <a:blipFill>
                  <a:blip r:embed="rId4"/>
                  <a:stretch>
                    <a:fillRect l="-58333" t="-118033" r="-92857" b="-185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3032272" y="2091690"/>
                  <a:ext cx="1775873" cy="1026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</m:e>
                        </m:d>
                      </m:oMath>
                    </m:oMathPara>
                  </a14:m>
                  <a:endParaRPr lang="he-IL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272" y="2091690"/>
                  <a:ext cx="1775873" cy="1026698"/>
                </a:xfrm>
                <a:prstGeom prst="rect">
                  <a:avLst/>
                </a:prstGeom>
                <a:blipFill>
                  <a:blip r:embed="rId5"/>
                  <a:stretch>
                    <a:fillRect l="-26776" t="-67925" b="-6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7374098" y="1931363"/>
                  <a:ext cx="1682358" cy="10266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</m:e>
                        </m:d>
                      </m:oMath>
                    </m:oMathPara>
                  </a14:m>
                  <a:endParaRPr lang="he-IL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098" y="1931363"/>
                  <a:ext cx="1682358" cy="1026698"/>
                </a:xfrm>
                <a:prstGeom prst="rect">
                  <a:avLst/>
                </a:prstGeom>
                <a:blipFill>
                  <a:blip r:embed="rId6"/>
                  <a:stretch>
                    <a:fillRect l="-31792" t="-67925" b="-6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/>
          <p:cNvGrpSpPr/>
          <p:nvPr/>
        </p:nvGrpSpPr>
        <p:grpSpPr>
          <a:xfrm>
            <a:off x="9144983" y="4104776"/>
            <a:ext cx="2670679" cy="2584676"/>
            <a:chOff x="3990327" y="524125"/>
            <a:chExt cx="4019054" cy="3880861"/>
          </a:xfrm>
        </p:grpSpPr>
        <p:grpSp>
          <p:nvGrpSpPr>
            <p:cNvPr id="103" name="Group 102"/>
            <p:cNvGrpSpPr/>
            <p:nvPr/>
          </p:nvGrpSpPr>
          <p:grpSpPr>
            <a:xfrm>
              <a:off x="4427984" y="980728"/>
              <a:ext cx="3096344" cy="2952328"/>
              <a:chOff x="4427984" y="980728"/>
              <a:chExt cx="3096344" cy="2952328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4427984" y="980728"/>
                <a:ext cx="3096344" cy="2952328"/>
                <a:chOff x="4427984" y="980728"/>
                <a:chExt cx="3096344" cy="2952328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4644008" y="1196752"/>
                  <a:ext cx="2664296" cy="252005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pSp>
              <p:nvGrpSpPr>
                <p:cNvPr id="118" name="Group 117"/>
                <p:cNvGrpSpPr/>
                <p:nvPr/>
              </p:nvGrpSpPr>
              <p:grpSpPr>
                <a:xfrm>
                  <a:off x="4644008" y="1916833"/>
                  <a:ext cx="2664296" cy="1152127"/>
                  <a:chOff x="4572000" y="1519233"/>
                  <a:chExt cx="2664296" cy="639779"/>
                </a:xfrm>
              </p:grpSpPr>
              <p:sp>
                <p:nvSpPr>
                  <p:cNvPr id="127" name="Arc 126"/>
                  <p:cNvSpPr/>
                  <p:nvPr/>
                </p:nvSpPr>
                <p:spPr>
                  <a:xfrm>
                    <a:off x="4572000" y="1527302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28" name="Arc 127"/>
                  <p:cNvSpPr/>
                  <p:nvPr/>
                </p:nvSpPr>
                <p:spPr>
                  <a:xfrm rot="10800000">
                    <a:off x="4572000" y="1519233"/>
                    <a:ext cx="2664296" cy="631710"/>
                  </a:xfrm>
                  <a:prstGeom prst="arc">
                    <a:avLst>
                      <a:gd name="adj1" fmla="val 10833232"/>
                      <a:gd name="adj2" fmla="val 21581751"/>
                    </a:avLst>
                  </a:prstGeom>
                  <a:noFill/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4427984" y="980728"/>
                  <a:ext cx="3096344" cy="2952328"/>
                  <a:chOff x="4427984" y="980728"/>
                  <a:chExt cx="3096344" cy="2952328"/>
                </a:xfrm>
              </p:grpSpPr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4427984" y="2415858"/>
                    <a:ext cx="3096344" cy="8070"/>
                    <a:chOff x="4427984" y="2428849"/>
                    <a:chExt cx="3096344" cy="8070"/>
                  </a:xfrm>
                </p:grpSpPr>
                <p:cxnSp>
                  <p:nvCxnSpPr>
                    <p:cNvPr id="125" name="Straight Arrow Connector 124"/>
                    <p:cNvCxnSpPr/>
                    <p:nvPr/>
                  </p:nvCxnSpPr>
                  <p:spPr>
                    <a:xfrm>
                      <a:off x="5976156" y="2428849"/>
                      <a:ext cx="154817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Arrow Connector 125"/>
                    <p:cNvCxnSpPr/>
                    <p:nvPr/>
                  </p:nvCxnSpPr>
                  <p:spPr>
                    <a:xfrm flipH="1">
                      <a:off x="4427984" y="2428849"/>
                      <a:ext cx="1548172" cy="807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3" name="Straight Arrow Connector 122"/>
                  <p:cNvCxnSpPr/>
                  <p:nvPr/>
                </p:nvCxnSpPr>
                <p:spPr>
                  <a:xfrm flipV="1">
                    <a:off x="5970426" y="980728"/>
                    <a:ext cx="5730" cy="143513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Arrow Connector 123"/>
                  <p:cNvCxnSpPr/>
                  <p:nvPr/>
                </p:nvCxnSpPr>
                <p:spPr>
                  <a:xfrm>
                    <a:off x="5970426" y="3054429"/>
                    <a:ext cx="5730" cy="87862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0" name="Straight Arrow Connector 119"/>
                <p:cNvCxnSpPr/>
                <p:nvPr/>
              </p:nvCxnSpPr>
              <p:spPr>
                <a:xfrm flipV="1">
                  <a:off x="5970426" y="1340768"/>
                  <a:ext cx="1049846" cy="108012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flipH="1">
                  <a:off x="4860032" y="2420888"/>
                  <a:ext cx="1110394" cy="10801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5970426" y="1628800"/>
                <a:ext cx="431977" cy="7870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402474" y="1628800"/>
                <a:ext cx="0" cy="12241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6402476" y="2415858"/>
                <a:ext cx="401772" cy="4370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5538449" y="2852936"/>
                <a:ext cx="86395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5976156" y="2419894"/>
                <a:ext cx="420590" cy="43304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 flipV="1">
                <a:off x="5970426" y="1268760"/>
                <a:ext cx="432050" cy="36103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3990327" y="2116848"/>
                  <a:ext cx="606460" cy="554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he-IL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327" y="2116848"/>
                  <a:ext cx="606460" cy="5545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7442097" y="2136877"/>
                  <a:ext cx="567284" cy="554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he-IL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097" y="2136877"/>
                  <a:ext cx="567284" cy="5545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5708964" y="3850438"/>
                  <a:ext cx="602503" cy="554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he-IL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964" y="3850438"/>
                  <a:ext cx="602503" cy="5545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5642432" y="524125"/>
                  <a:ext cx="637820" cy="554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he-IL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2432" y="524125"/>
                  <a:ext cx="637820" cy="5545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610" y="4479440"/>
            <a:ext cx="3095625" cy="2352675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838200" y="6425738"/>
            <a:ext cx="5295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*</a:t>
            </a:r>
            <a:r>
              <a:rPr lang="en-US" sz="1600" dirty="0"/>
              <a:t> B. </a:t>
            </a:r>
            <a:r>
              <a:rPr lang="en-US" sz="1600" dirty="0" err="1"/>
              <a:t>Blinov</a:t>
            </a:r>
            <a:r>
              <a:rPr lang="en-US" sz="1600" dirty="0"/>
              <a:t> et al., Nature </a:t>
            </a:r>
            <a:r>
              <a:rPr lang="en-US" sz="1600" b="1" dirty="0"/>
              <a:t>428</a:t>
            </a:r>
            <a:r>
              <a:rPr lang="en-US" sz="1600" dirty="0"/>
              <a:t>, 153–157 (2004)</a:t>
            </a:r>
          </a:p>
        </p:txBody>
      </p:sp>
    </p:spTree>
    <p:extLst>
      <p:ext uri="{BB962C8B-B14F-4D97-AF65-F5344CB8AC3E}">
        <p14:creationId xmlns:p14="http://schemas.microsoft.com/office/powerpoint/2010/main" val="32911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1577075" y="304800"/>
            <a:ext cx="8557526" cy="72004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kern="0" dirty="0"/>
              <a:t>Semiconductor Quantum Dots:</a:t>
            </a:r>
            <a:br>
              <a:rPr lang="en-US" sz="3600" kern="0" dirty="0"/>
            </a:br>
            <a:r>
              <a:rPr lang="en-US" sz="3600" kern="0" dirty="0"/>
              <a:t>Artificial Atoms</a:t>
            </a:r>
          </a:p>
        </p:txBody>
      </p:sp>
      <p:pic>
        <p:nvPicPr>
          <p:cNvPr id="13" name="Picture 4" descr="Quantum%20Dots%20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4"/>
          <a:stretch>
            <a:fillRect/>
          </a:stretch>
        </p:blipFill>
        <p:spPr bwMode="auto">
          <a:xfrm>
            <a:off x="1549400" y="3910974"/>
            <a:ext cx="2361542" cy="22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32909"/>
              </p:ext>
            </p:extLst>
          </p:nvPr>
        </p:nvGraphicFramePr>
        <p:xfrm>
          <a:off x="1363004" y="1313465"/>
          <a:ext cx="254793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Photo Editor Photo" r:id="rId5" imgW="2333333" imgH="1876190" progId="MSPhotoEd.3">
                  <p:embed/>
                </p:oleObj>
              </mc:Choice>
              <mc:Fallback>
                <p:oleObj name="Photo Editor Photo" r:id="rId5" imgW="2333333" imgH="18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004" y="1313465"/>
                        <a:ext cx="2547938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4631" y="1648102"/>
            <a:ext cx="6065068" cy="42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Motivation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Theoretical Background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Spin-photon qubits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Measuring qubits</a:t>
                </a:r>
              </a:p>
              <a:p>
                <a:pPr lvl="1"/>
                <a:r>
                  <a:rPr lang="en-US" dirty="0"/>
                  <a:t>Entanglement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Semiconductor quantum dots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Experimental Results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physical systems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Correlation measurement: computational basis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Correlation measurement: rotated basis (Ramsey)</a:t>
                </a:r>
              </a:p>
              <a:p>
                <a:pPr lvl="1"/>
                <a:r>
                  <a:rPr lang="en-US" dirty="0"/>
                  <a:t>Fidelity of Entanglement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1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Corbel"/>
        <a:ea typeface=""/>
        <a:cs typeface="Times New Roman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1984</TotalTime>
  <Words>417</Words>
  <Application>Microsoft Office PowerPoint</Application>
  <PresentationFormat>Widescreen</PresentationFormat>
  <Paragraphs>183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Corbel</vt:lpstr>
      <vt:lpstr>Times New Roman</vt:lpstr>
      <vt:lpstr>Office Theme</vt:lpstr>
      <vt:lpstr>Photo Editor Photo</vt:lpstr>
      <vt:lpstr>PowerPoint Presentation</vt:lpstr>
      <vt:lpstr>Motivation </vt:lpstr>
      <vt:lpstr>Agenda</vt:lpstr>
      <vt:lpstr>Qubit: Basics</vt:lpstr>
      <vt:lpstr>Measuring Qubits – Full Tomography</vt:lpstr>
      <vt:lpstr>Entanglement: Basic Principles</vt:lpstr>
      <vt:lpstr>Measuring Entanglement – Partial Tomography</vt:lpstr>
      <vt:lpstr>Semiconductor Quantum Dots: Artificial Atoms</vt:lpstr>
      <vt:lpstr>Agenda</vt:lpstr>
      <vt:lpstr>Experimental Setup:  Λ-system</vt:lpstr>
      <vt:lpstr>Energy Information Erasure</vt:lpstr>
      <vt:lpstr>Experimental Scheme</vt:lpstr>
      <vt:lpstr>Measurement of g_2</vt:lpstr>
      <vt:lpstr>Correlation Measurement:  Computational Basis</vt:lpstr>
      <vt:lpstr>Rotated Basis – Ramsey Measurement</vt:lpstr>
      <vt:lpstr>Results – Fidelity of Entanglement</vt:lpstr>
      <vt:lpstr>Conclusions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in Atom-Photon Interactions</dc:title>
  <dc:creator>Yaroslav Don</dc:creator>
  <cp:lastModifiedBy>Dan Cogan</cp:lastModifiedBy>
  <cp:revision>124</cp:revision>
  <dcterms:created xsi:type="dcterms:W3CDTF">2017-08-06T05:49:59Z</dcterms:created>
  <dcterms:modified xsi:type="dcterms:W3CDTF">2017-08-09T08:46:50Z</dcterms:modified>
</cp:coreProperties>
</file>