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100"/>
  </p:notesMasterIdLst>
  <p:sldIdLst>
    <p:sldId id="448" r:id="rId2"/>
    <p:sldId id="833" r:id="rId3"/>
    <p:sldId id="889" r:id="rId4"/>
    <p:sldId id="890" r:id="rId5"/>
    <p:sldId id="798" r:id="rId6"/>
    <p:sldId id="799" r:id="rId7"/>
    <p:sldId id="779" r:id="rId8"/>
    <p:sldId id="648" r:id="rId9"/>
    <p:sldId id="761" r:id="rId10"/>
    <p:sldId id="719" r:id="rId11"/>
    <p:sldId id="579" r:id="rId12"/>
    <p:sldId id="582" r:id="rId13"/>
    <p:sldId id="635" r:id="rId14"/>
    <p:sldId id="637" r:id="rId15"/>
    <p:sldId id="738" r:id="rId16"/>
    <p:sldId id="846" r:id="rId17"/>
    <p:sldId id="832" r:id="rId18"/>
    <p:sldId id="845" r:id="rId19"/>
    <p:sldId id="670" r:id="rId20"/>
    <p:sldId id="602" r:id="rId21"/>
    <p:sldId id="847" r:id="rId22"/>
    <p:sldId id="848" r:id="rId23"/>
    <p:sldId id="755" r:id="rId24"/>
    <p:sldId id="718" r:id="rId25"/>
    <p:sldId id="791" r:id="rId26"/>
    <p:sldId id="849" r:id="rId27"/>
    <p:sldId id="850" r:id="rId28"/>
    <p:sldId id="885" r:id="rId29"/>
    <p:sldId id="736" r:id="rId30"/>
    <p:sldId id="760" r:id="rId31"/>
    <p:sldId id="835" r:id="rId32"/>
    <p:sldId id="903" r:id="rId33"/>
    <p:sldId id="901" r:id="rId34"/>
    <p:sldId id="902" r:id="rId35"/>
    <p:sldId id="904" r:id="rId36"/>
    <p:sldId id="815" r:id="rId37"/>
    <p:sldId id="837" r:id="rId38"/>
    <p:sldId id="839" r:id="rId39"/>
    <p:sldId id="691" r:id="rId40"/>
    <p:sldId id="823" r:id="rId41"/>
    <p:sldId id="824" r:id="rId42"/>
    <p:sldId id="844" r:id="rId43"/>
    <p:sldId id="893" r:id="rId44"/>
    <p:sldId id="892" r:id="rId45"/>
    <p:sldId id="894" r:id="rId46"/>
    <p:sldId id="895" r:id="rId47"/>
    <p:sldId id="896" r:id="rId48"/>
    <p:sldId id="897" r:id="rId49"/>
    <p:sldId id="898" r:id="rId50"/>
    <p:sldId id="899" r:id="rId51"/>
    <p:sldId id="900" r:id="rId52"/>
    <p:sldId id="697" r:id="rId53"/>
    <p:sldId id="701" r:id="rId54"/>
    <p:sldId id="881" r:id="rId55"/>
    <p:sldId id="882" r:id="rId56"/>
    <p:sldId id="880" r:id="rId57"/>
    <p:sldId id="862" r:id="rId58"/>
    <p:sldId id="863" r:id="rId59"/>
    <p:sldId id="825" r:id="rId60"/>
    <p:sldId id="868" r:id="rId61"/>
    <p:sldId id="869" r:id="rId62"/>
    <p:sldId id="870" r:id="rId63"/>
    <p:sldId id="871" r:id="rId64"/>
    <p:sldId id="864" r:id="rId65"/>
    <p:sldId id="865" r:id="rId66"/>
    <p:sldId id="866" r:id="rId67"/>
    <p:sldId id="867" r:id="rId68"/>
    <p:sldId id="872" r:id="rId69"/>
    <p:sldId id="873" r:id="rId70"/>
    <p:sldId id="826" r:id="rId71"/>
    <p:sldId id="739" r:id="rId72"/>
    <p:sldId id="874" r:id="rId73"/>
    <p:sldId id="875" r:id="rId74"/>
    <p:sldId id="732" r:id="rId75"/>
    <p:sldId id="731" r:id="rId76"/>
    <p:sldId id="876" r:id="rId77"/>
    <p:sldId id="775" r:id="rId78"/>
    <p:sldId id="793" r:id="rId79"/>
    <p:sldId id="794" r:id="rId80"/>
    <p:sldId id="795" r:id="rId81"/>
    <p:sldId id="796" r:id="rId82"/>
    <p:sldId id="789" r:id="rId83"/>
    <p:sldId id="841" r:id="rId84"/>
    <p:sldId id="683" r:id="rId85"/>
    <p:sldId id="816" r:id="rId86"/>
    <p:sldId id="817" r:id="rId87"/>
    <p:sldId id="818" r:id="rId88"/>
    <p:sldId id="819" r:id="rId89"/>
    <p:sldId id="820" r:id="rId90"/>
    <p:sldId id="821" r:id="rId91"/>
    <p:sldId id="758" r:id="rId92"/>
    <p:sldId id="813" r:id="rId93"/>
    <p:sldId id="854" r:id="rId94"/>
    <p:sldId id="684" r:id="rId95"/>
    <p:sldId id="685" r:id="rId96"/>
    <p:sldId id="756" r:id="rId97"/>
    <p:sldId id="822" r:id="rId98"/>
    <p:sldId id="740" r:id="rId99"/>
  </p:sldIdLst>
  <p:sldSz cx="9144000" cy="6858000" type="screen4x3"/>
  <p:notesSz cx="6794500" cy="9906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33D"/>
    <a:srgbClr val="1B00BC"/>
    <a:srgbClr val="1600BC"/>
    <a:srgbClr val="2609FF"/>
    <a:srgbClr val="0C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1" autoAdjust="0"/>
    <p:restoredTop sz="94660"/>
  </p:normalViewPr>
  <p:slideViewPr>
    <p:cSldViewPr>
      <p:cViewPr varScale="1">
        <p:scale>
          <a:sx n="63" d="100"/>
          <a:sy n="63" d="100"/>
        </p:scale>
        <p:origin x="7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9688" y="0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CC4EAC-FEB1-4F69-9464-5355D159E98E}" type="datetimeFigureOut">
              <a:rPr lang="he-IL" smtClean="0"/>
              <a:t>י"ג/אדר א/תשע"ט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9688" y="9409113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09113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A46D35-5AD9-4DB9-9D3C-0C45AFBB2B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368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357190"/>
          </a:xfr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7872410" cy="5786478"/>
          </a:xfrm>
        </p:spPr>
        <p:txBody>
          <a:bodyPr/>
          <a:lstStyle>
            <a:lvl1pPr algn="l" rtl="0">
              <a:buFontTx/>
              <a:buBlip>
                <a:blip r:embed="rId2"/>
              </a:buBlip>
              <a:defRPr>
                <a:latin typeface="+mn-lt"/>
              </a:defRPr>
            </a:lvl1pPr>
            <a:lvl2pPr algn="l" rtl="0">
              <a:buFontTx/>
              <a:buBlip>
                <a:blip r:embed="rId2"/>
              </a:buBlip>
              <a:defRPr/>
            </a:lvl2pPr>
            <a:lvl3pPr algn="l" rtl="0">
              <a:buFontTx/>
              <a:buBlip>
                <a:blip r:embed="rId2"/>
              </a:buBlip>
              <a:defRPr/>
            </a:lvl3pPr>
            <a:lvl4pPr algn="l" rtl="0">
              <a:buFontTx/>
              <a:buBlip>
                <a:blip r:embed="rId2"/>
              </a:buBlip>
              <a:defRPr/>
            </a:lvl4pPr>
            <a:lvl5pPr algn="l" rtl="0">
              <a:buFontTx/>
              <a:buBlip>
                <a:blip r:embed="rId2"/>
              </a:buBlip>
              <a:defRPr/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481013" y="361950"/>
            <a:ext cx="81819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0B4A0-414B-43D6-AB24-EF734C8B1FC3}" type="datetimeFigureOut">
              <a:rPr lang="he-IL" smtClean="0"/>
              <a:pPr/>
              <a:t>י"ג/אדר א/תשע"ט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Relationship Id="rId9" Type="http://schemas.openxmlformats.org/officeDocument/2006/relationships/image" Target="../media/image81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7" Type="http://schemas.openxmlformats.org/officeDocument/2006/relationships/image" Target="../media/image140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3000" y="3212976"/>
            <a:ext cx="9001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700" dirty="0" smtClean="0"/>
              <a:t>  </a:t>
            </a:r>
            <a:r>
              <a:rPr lang="en-US" sz="6000" dirty="0" smtClean="0"/>
              <a:t>   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     </a:t>
            </a:r>
            <a:r>
              <a:rPr lang="en-US" sz="6700" dirty="0" smtClean="0">
                <a:latin typeface="Brush Script MT" panose="03060802040406070304" pitchFamily="66" charset="0"/>
              </a:rPr>
              <a:t>Fits and Predictions  of the HISH ( </a:t>
            </a:r>
            <a:r>
              <a:rPr lang="en-US" sz="6700" dirty="0" smtClean="0">
                <a:latin typeface="Brush Script MT" panose="03060802040406070304" pitchFamily="66" charset="0"/>
              </a:rPr>
              <a:t>Holography </a:t>
            </a:r>
            <a:r>
              <a:rPr lang="en-US" sz="6700" dirty="0" smtClean="0">
                <a:latin typeface="Brush Script MT" panose="03060802040406070304" pitchFamily="66" charset="0"/>
              </a:rPr>
              <a:t>Inspired 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>      </a:t>
            </a:r>
            <a:r>
              <a:rPr lang="en-US" sz="6700" dirty="0" smtClean="0">
                <a:latin typeface="Brush Script MT" panose="03060802040406070304" pitchFamily="66" charset="0"/>
              </a:rPr>
              <a:t>Stringy  Hadron </a:t>
            </a:r>
            <a:r>
              <a:rPr lang="en-US" sz="6700" dirty="0" smtClean="0">
                <a:latin typeface="Brush Script MT" panose="03060802040406070304" pitchFamily="66" charset="0"/>
              </a:rPr>
              <a:t>) model</a:t>
            </a:r>
            <a:r>
              <a:rPr lang="en-US" sz="6700" dirty="0" smtClean="0">
                <a:latin typeface="Brush Script MT" panose="03060802040406070304" pitchFamily="66" charset="0"/>
              </a:rPr>
              <a:t/>
            </a:r>
            <a:br>
              <a:rPr lang="en-US" sz="6700" dirty="0" smtClean="0">
                <a:latin typeface="Brush Script MT" panose="03060802040406070304" pitchFamily="66" charset="0"/>
              </a:rPr>
            </a:br>
            <a:r>
              <a:rPr lang="en-US" sz="6700" dirty="0">
                <a:latin typeface="Brush Script MT" panose="03060802040406070304" pitchFamily="66" charset="0"/>
              </a:rPr>
              <a:t> </a:t>
            </a:r>
            <a:r>
              <a:rPr lang="en-US" sz="6700" dirty="0" smtClean="0">
                <a:latin typeface="Brush Script MT" panose="03060802040406070304" pitchFamily="66" charset="0"/>
              </a:rPr>
              <a:t>         </a:t>
            </a:r>
            <a:r>
              <a:rPr lang="en-US" sz="4400" dirty="0" smtClean="0">
                <a:latin typeface="Calibri" panose="020F0502020204030204" pitchFamily="34" charset="0"/>
              </a:rPr>
              <a:t>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7854950" cy="2173288"/>
          </a:xfrm>
        </p:spPr>
        <p:txBody>
          <a:bodyPr>
            <a:normAutofit fontScale="62500" lnSpcReduction="20000"/>
          </a:bodyPr>
          <a:lstStyle/>
          <a:p>
            <a:pPr marR="0" algn="l" rtl="0"/>
            <a:r>
              <a:rPr lang="en-US" sz="2000" dirty="0" smtClean="0">
                <a:cs typeface="David" pitchFamily="2" charset="-79"/>
              </a:rPr>
              <a:t> </a:t>
            </a:r>
            <a:r>
              <a:rPr lang="en-US" sz="2000" dirty="0">
                <a:cs typeface="David" pitchFamily="2" charset="-79"/>
              </a:rPr>
              <a:t> </a:t>
            </a:r>
            <a:r>
              <a:rPr lang="en-US" sz="4600" dirty="0">
                <a:cs typeface="David" pitchFamily="2" charset="-79"/>
              </a:rPr>
              <a:t> </a:t>
            </a:r>
            <a:r>
              <a:rPr lang="en-US" sz="4500" dirty="0" smtClean="0">
                <a:cs typeface="David" pitchFamily="2" charset="-79"/>
              </a:rPr>
              <a:t>  </a:t>
            </a:r>
          </a:p>
          <a:p>
            <a:pPr marR="0" algn="l" rtl="0"/>
            <a:endParaRPr lang="en-US" sz="2000" dirty="0" smtClean="0">
              <a:cs typeface="David" pitchFamily="2" charset="-79"/>
            </a:endParaRPr>
          </a:p>
          <a:p>
            <a:r>
              <a:rPr lang="en-US" sz="2000" dirty="0" smtClean="0">
                <a:cs typeface="David" pitchFamily="2" charset="-79"/>
              </a:rPr>
              <a:t> </a:t>
            </a:r>
            <a:r>
              <a:rPr lang="en-US" altLang="en-US" sz="2800" dirty="0" smtClean="0">
                <a:cs typeface="David" pitchFamily="2" charset="-79"/>
              </a:rPr>
              <a:t>, </a:t>
            </a:r>
            <a:endParaRPr lang="en-US" altLang="en-US" sz="2800" dirty="0">
              <a:cs typeface="David" pitchFamily="2" charset="-79"/>
            </a:endParaRPr>
          </a:p>
          <a:p>
            <a:pPr algn="l"/>
            <a:r>
              <a:rPr lang="en-US" altLang="en-US" sz="2800" dirty="0" smtClean="0">
                <a:cs typeface="David" pitchFamily="2" charset="-79"/>
              </a:rPr>
              <a:t> with: D. </a:t>
            </a:r>
            <a:r>
              <a:rPr lang="en-US" altLang="en-US" sz="2800" dirty="0" err="1" smtClean="0">
                <a:cs typeface="David" pitchFamily="2" charset="-79"/>
              </a:rPr>
              <a:t>Weissman</a:t>
            </a:r>
            <a:r>
              <a:rPr lang="en-US" altLang="en-US" sz="2800" dirty="0" smtClean="0">
                <a:cs typeface="David" pitchFamily="2" charset="-79"/>
              </a:rPr>
              <a:t>  </a:t>
            </a:r>
          </a:p>
          <a:p>
            <a:pPr algn="l"/>
            <a:r>
              <a:rPr lang="en-US" altLang="en-US" sz="2800" dirty="0" smtClean="0">
                <a:cs typeface="David" pitchFamily="2" charset="-79"/>
              </a:rPr>
              <a:t> N</a:t>
            </a:r>
            <a:r>
              <a:rPr lang="en-US" altLang="en-US" sz="2800" dirty="0" smtClean="0">
                <a:cs typeface="David" pitchFamily="2" charset="-79"/>
              </a:rPr>
              <a:t>azareth 2019</a:t>
            </a:r>
            <a:r>
              <a:rPr lang="he-IL" altLang="en-US" sz="2800" dirty="0" smtClean="0">
                <a:cs typeface="David" pitchFamily="2" charset="-79"/>
              </a:rPr>
              <a:t> </a:t>
            </a:r>
            <a:r>
              <a:rPr lang="en-US" altLang="en-US" sz="2800" dirty="0" smtClean="0">
                <a:cs typeface="David" pitchFamily="2" charset="-79"/>
              </a:rPr>
              <a:t> </a:t>
            </a:r>
            <a:r>
              <a:rPr lang="he-IL" sz="2400" dirty="0" smtClean="0"/>
              <a:t> </a:t>
            </a:r>
            <a:r>
              <a:rPr lang="he-IL" altLang="en-US" sz="2800" dirty="0" smtClean="0">
                <a:cs typeface="David" pitchFamily="2" charset="-79"/>
              </a:rPr>
              <a:t> </a:t>
            </a:r>
            <a:endParaRPr lang="en-US" altLang="en-US" sz="2800" dirty="0"/>
          </a:p>
          <a:p>
            <a:pPr algn="l"/>
            <a:endParaRPr lang="en-US" sz="2800" dirty="0" smtClean="0">
              <a:cs typeface="David" pitchFamily="2" charset="-79"/>
            </a:endParaRPr>
          </a:p>
          <a:p>
            <a:pPr marR="0" algn="l" rtl="0"/>
            <a:r>
              <a:rPr lang="en-US" sz="2800" dirty="0" smtClean="0">
                <a:cs typeface="David" pitchFamily="2" charset="-79"/>
              </a:rPr>
              <a:t> ,  </a:t>
            </a:r>
          </a:p>
          <a:p>
            <a:pPr marR="0" algn="l" rtl="0"/>
            <a:endParaRPr lang="en-US" sz="2000" dirty="0" smtClean="0">
              <a:cs typeface="David" pitchFamily="2" charset="-79"/>
            </a:endParaRPr>
          </a:p>
          <a:p>
            <a:pPr marR="0" algn="l" rtl="0"/>
            <a:endParaRPr lang="he-IL" sz="2000" dirty="0" smtClean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22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B  meson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7671263" cy="63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</a:t>
            </a:r>
            <a:r>
              <a:rPr lang="en-US" dirty="0" smtClean="0"/>
              <a:t>(2) </a:t>
            </a:r>
            <a:r>
              <a:rPr lang="en-US" sz="2400" dirty="0" smtClean="0"/>
              <a:t>Stringy </a:t>
            </a:r>
            <a:r>
              <a:rPr lang="en-US" sz="2400" dirty="0" smtClean="0"/>
              <a:t>Baryons 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015286" cy="57864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do we  identify a </a:t>
            </a:r>
            <a:r>
              <a:rPr lang="en-US" sz="2400" dirty="0" smtClean="0">
                <a:solidFill>
                  <a:srgbClr val="FF0000"/>
                </a:solidFill>
              </a:rPr>
              <a:t>baryon in holography 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Since a </a:t>
            </a:r>
            <a:r>
              <a:rPr lang="en-US" sz="2400" dirty="0" smtClean="0">
                <a:solidFill>
                  <a:srgbClr val="FF0000"/>
                </a:solidFill>
              </a:rPr>
              <a:t>quark</a:t>
            </a:r>
            <a:r>
              <a:rPr lang="en-US" sz="2400" dirty="0" smtClean="0"/>
              <a:t> corresponds to </a:t>
            </a:r>
            <a:r>
              <a:rPr lang="en-US" sz="2400" dirty="0" smtClean="0"/>
              <a:t>an end of a  </a:t>
            </a:r>
            <a:r>
              <a:rPr lang="en-US" sz="2400" dirty="0" smtClean="0">
                <a:solidFill>
                  <a:srgbClr val="FF0000"/>
                </a:solidFill>
              </a:rPr>
              <a:t>string</a:t>
            </a:r>
            <a:r>
              <a:rPr lang="en-US" sz="2400" dirty="0" smtClean="0"/>
              <a:t>,  the baryon  has to be  a structure with 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strings </a:t>
            </a:r>
            <a:r>
              <a:rPr lang="en-US" sz="2400" dirty="0" smtClean="0"/>
              <a:t>connected to it.</a:t>
            </a:r>
          </a:p>
          <a:p>
            <a:endParaRPr lang="en-US" sz="2400" dirty="0" smtClean="0"/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 The proposed  </a:t>
            </a:r>
            <a:r>
              <a:rPr lang="en-US" sz="2400" b="1" dirty="0" smtClean="0">
                <a:solidFill>
                  <a:srgbClr val="FF0000"/>
                </a:solidFill>
              </a:rPr>
              <a:t>baryonic vertex</a:t>
            </a:r>
            <a:r>
              <a:rPr lang="en-US" sz="2400" b="1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smtClean="0"/>
              <a:t>holographic background is </a:t>
            </a:r>
            <a:r>
              <a:rPr lang="en-US" sz="2400" dirty="0" smtClean="0"/>
              <a:t> </a:t>
            </a:r>
            <a:r>
              <a:rPr lang="en-US" sz="2400" dirty="0" err="1" smtClean="0"/>
              <a:t>is</a:t>
            </a:r>
            <a:r>
              <a:rPr lang="en-US" sz="2400" dirty="0" smtClean="0"/>
              <a:t> </a:t>
            </a:r>
            <a:r>
              <a:rPr lang="en-US" sz="2400" dirty="0" smtClean="0"/>
              <a:t>a wrapped </a:t>
            </a:r>
            <a:r>
              <a:rPr lang="en-US" sz="2400" dirty="0" err="1" smtClean="0">
                <a:solidFill>
                  <a:srgbClr val="FF0000"/>
                </a:solidFill>
              </a:rPr>
              <a:t>Dp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brane</a:t>
            </a:r>
            <a:r>
              <a:rPr lang="en-US" sz="2400" dirty="0" smtClean="0">
                <a:solidFill>
                  <a:srgbClr val="FF0000"/>
                </a:solidFill>
              </a:rPr>
              <a:t> over </a:t>
            </a:r>
            <a:r>
              <a:rPr lang="en-US" sz="2400" dirty="0" smtClean="0">
                <a:solidFill>
                  <a:srgbClr val="FF0000"/>
                </a:solidFill>
              </a:rPr>
              <a:t>a p cycle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Because of the RR flux in the background the wrapped </a:t>
            </a:r>
            <a:r>
              <a:rPr lang="en-US" sz="2400" dirty="0" err="1" smtClean="0"/>
              <a:t>brane</a:t>
            </a:r>
            <a:r>
              <a:rPr lang="en-US" sz="2400" dirty="0" smtClean="0"/>
              <a:t> has to be </a:t>
            </a:r>
            <a:r>
              <a:rPr lang="en-US" sz="2400" dirty="0" smtClean="0">
                <a:solidFill>
                  <a:srgbClr val="FF0000"/>
                </a:solidFill>
              </a:rPr>
              <a:t>connected to </a:t>
            </a:r>
            <a:r>
              <a:rPr lang="en-US" sz="2400" dirty="0" err="1" smtClean="0">
                <a:solidFill>
                  <a:srgbClr val="FF0000"/>
                </a:solidFill>
              </a:rPr>
              <a:t>Nc</a:t>
            </a:r>
            <a:r>
              <a:rPr lang="en-US" sz="2400" dirty="0" smtClean="0">
                <a:solidFill>
                  <a:srgbClr val="FF0000"/>
                </a:solidFill>
              </a:rPr>
              <a:t> strings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87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baryon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Dynamical baryon </a:t>
            </a:r>
            <a:r>
              <a:rPr lang="en-US" dirty="0" smtClean="0"/>
              <a:t>– </a:t>
            </a:r>
            <a:r>
              <a:rPr lang="en-US" dirty="0" err="1" smtClean="0"/>
              <a:t>Nc</a:t>
            </a:r>
            <a:r>
              <a:rPr lang="en-US" dirty="0" smtClean="0"/>
              <a:t> strings connecting the baryonic vertex and flavor </a:t>
            </a:r>
            <a:r>
              <a:rPr lang="en-US" dirty="0" err="1" smtClean="0"/>
              <a:t>branes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boundary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Flavor </a:t>
            </a:r>
            <a:r>
              <a:rPr lang="en-US" dirty="0" err="1" smtClean="0"/>
              <a:t>brane</a:t>
            </a:r>
            <a:r>
              <a:rPr lang="en-US" dirty="0" smtClean="0"/>
              <a:t>                                                             </a:t>
            </a:r>
            <a:r>
              <a:rPr lang="en-US" sz="1200" dirty="0" err="1" smtClean="0"/>
              <a:t>dynami</a:t>
            </a:r>
            <a:r>
              <a:rPr lang="en-US" sz="12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Wrapped D </a:t>
            </a:r>
          </a:p>
          <a:p>
            <a:pPr>
              <a:buNone/>
            </a:pPr>
            <a:r>
              <a:rPr lang="en-US" dirty="0" err="1" smtClean="0"/>
              <a:t>brane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4419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מחבר חץ ישר 6"/>
          <p:cNvCxnSpPr/>
          <p:nvPr/>
        </p:nvCxnSpPr>
        <p:spPr>
          <a:xfrm>
            <a:off x="2643174" y="4572008"/>
            <a:ext cx="114300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2714612" y="1928802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2643174" y="5929330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885558" y="5533286"/>
            <a:ext cx="792088" cy="792088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7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33846" y="-1539552"/>
            <a:ext cx="6552728" cy="7343413"/>
            <a:chOff x="2483768" y="260648"/>
            <a:chExt cx="4824536" cy="5615221"/>
          </a:xfrm>
        </p:grpSpPr>
        <p:grpSp>
          <p:nvGrpSpPr>
            <p:cNvPr id="9" name="Group 8"/>
            <p:cNvGrpSpPr/>
            <p:nvPr/>
          </p:nvGrpSpPr>
          <p:grpSpPr>
            <a:xfrm>
              <a:off x="2483768" y="260648"/>
              <a:ext cx="4824536" cy="5615221"/>
              <a:chOff x="2483768" y="260648"/>
              <a:chExt cx="4824536" cy="5615221"/>
            </a:xfrm>
          </p:grpSpPr>
          <p:sp>
            <p:nvSpPr>
              <p:cNvPr id="6" name="Oval 5"/>
              <p:cNvSpPr/>
              <p:nvPr/>
            </p:nvSpPr>
            <p:spPr>
              <a:xfrm rot="16200000">
                <a:off x="2310695" y="2233919"/>
                <a:ext cx="5039160" cy="2244739"/>
              </a:xfrm>
              <a:prstGeom prst="ellipse">
                <a:avLst/>
              </a:prstGeom>
              <a:gradFill>
                <a:gsLst>
                  <a:gs pos="0">
                    <a:srgbClr val="BFE33D"/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83768" y="260648"/>
                <a:ext cx="4824536" cy="309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860305" y="4293096"/>
              <a:ext cx="1935831" cy="432048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Oval 3"/>
            <p:cNvSpPr/>
            <p:nvPr/>
          </p:nvSpPr>
          <p:spPr>
            <a:xfrm>
              <a:off x="3707905" y="3140264"/>
              <a:ext cx="2244740" cy="432048"/>
            </a:xfrm>
            <a:prstGeom prst="ellipse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0"/>
            </a:gra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baryon layout </a:t>
            </a:r>
            <a:endParaRPr lang="he-IL" dirty="0"/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A possible </a:t>
            </a:r>
            <a:r>
              <a:rPr lang="en-US" dirty="0" smtClean="0">
                <a:solidFill>
                  <a:srgbClr val="FF0000"/>
                </a:solidFill>
              </a:rPr>
              <a:t>dynamical baryon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Nc</a:t>
            </a:r>
            <a:r>
              <a:rPr lang="en-US" dirty="0" smtClean="0"/>
              <a:t> strings connected in a </a:t>
            </a:r>
            <a:r>
              <a:rPr lang="en-US" dirty="0" smtClean="0">
                <a:solidFill>
                  <a:srgbClr val="FF0000"/>
                </a:solidFill>
              </a:rPr>
              <a:t>symmetric</a:t>
            </a:r>
            <a:r>
              <a:rPr lang="en-US" dirty="0" smtClean="0"/>
              <a:t> way to the </a:t>
            </a:r>
            <a:r>
              <a:rPr lang="en-US" dirty="0" smtClean="0">
                <a:solidFill>
                  <a:srgbClr val="FF0000"/>
                </a:solidFill>
              </a:rPr>
              <a:t>flavor </a:t>
            </a:r>
            <a:r>
              <a:rPr lang="en-US" dirty="0" err="1" smtClean="0">
                <a:solidFill>
                  <a:srgbClr val="FF0000"/>
                </a:solidFill>
              </a:rPr>
              <a:t>brane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to the </a:t>
            </a:r>
            <a:r>
              <a:rPr lang="en-US" dirty="0" smtClean="0">
                <a:solidFill>
                  <a:srgbClr val="FF0000"/>
                </a:solidFill>
              </a:rPr>
              <a:t>baryonic vertex </a:t>
            </a:r>
            <a:r>
              <a:rPr lang="en-US" dirty="0" smtClean="0"/>
              <a:t>which is also on the flavor </a:t>
            </a:r>
            <a:r>
              <a:rPr lang="en-US" dirty="0" err="1" smtClean="0"/>
              <a:t>brane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698014" y="4025469"/>
            <a:ext cx="126014" cy="126014"/>
          </a:xfrm>
          <a:prstGeom prst="ellipse">
            <a:avLst/>
          </a:prstGeom>
          <a:solidFill>
            <a:srgbClr val="FF0000">
              <a:alpha val="57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3707904" y="4048844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4105087" y="3932354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5076056" y="3900851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5652120" y="4056972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5199513" y="4165447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Oval 17"/>
          <p:cNvSpPr/>
          <p:nvPr/>
        </p:nvSpPr>
        <p:spPr>
          <a:xfrm>
            <a:off x="4486744" y="4182986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4073531" y="4151482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Arc 20"/>
          <p:cNvSpPr/>
          <p:nvPr/>
        </p:nvSpPr>
        <p:spPr>
          <a:xfrm rot="10800000">
            <a:off x="4769284" y="3897678"/>
            <a:ext cx="914338" cy="473308"/>
          </a:xfrm>
          <a:prstGeom prst="arc">
            <a:avLst>
              <a:gd name="adj1" fmla="val 10771952"/>
              <a:gd name="adj2" fmla="val 212300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Arc 21"/>
          <p:cNvSpPr/>
          <p:nvPr/>
        </p:nvSpPr>
        <p:spPr>
          <a:xfrm rot="10800000">
            <a:off x="4495007" y="3737926"/>
            <a:ext cx="274277" cy="827111"/>
          </a:xfrm>
          <a:prstGeom prst="arc">
            <a:avLst>
              <a:gd name="adj1" fmla="val 10771952"/>
              <a:gd name="adj2" fmla="val 19591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Arc 22"/>
          <p:cNvSpPr/>
          <p:nvPr/>
        </p:nvSpPr>
        <p:spPr>
          <a:xfrm rot="10800000">
            <a:off x="4073529" y="3861048"/>
            <a:ext cx="679811" cy="603498"/>
          </a:xfrm>
          <a:prstGeom prst="arc">
            <a:avLst>
              <a:gd name="adj1" fmla="val 10771952"/>
              <a:gd name="adj2" fmla="val 212300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Arc 23"/>
          <p:cNvSpPr/>
          <p:nvPr/>
        </p:nvSpPr>
        <p:spPr>
          <a:xfrm rot="11034314">
            <a:off x="3739407" y="3912696"/>
            <a:ext cx="1013932" cy="490457"/>
          </a:xfrm>
          <a:prstGeom prst="arc">
            <a:avLst>
              <a:gd name="adj1" fmla="val 10500048"/>
              <a:gd name="adj2" fmla="val 215826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Arc 24"/>
          <p:cNvSpPr/>
          <p:nvPr/>
        </p:nvSpPr>
        <p:spPr>
          <a:xfrm rot="11856086">
            <a:off x="4142945" y="3892418"/>
            <a:ext cx="627517" cy="360040"/>
          </a:xfrm>
          <a:prstGeom prst="arc">
            <a:avLst>
              <a:gd name="adj1" fmla="val 10771952"/>
              <a:gd name="adj2" fmla="val 212300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Arc 25"/>
          <p:cNvSpPr/>
          <p:nvPr/>
        </p:nvSpPr>
        <p:spPr>
          <a:xfrm rot="9418099">
            <a:off x="4736344" y="3852333"/>
            <a:ext cx="429797" cy="419207"/>
          </a:xfrm>
          <a:prstGeom prst="arc">
            <a:avLst>
              <a:gd name="adj1" fmla="val 10354876"/>
              <a:gd name="adj2" fmla="val 212300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Arc 26"/>
          <p:cNvSpPr/>
          <p:nvPr/>
        </p:nvSpPr>
        <p:spPr>
          <a:xfrm rot="11572908">
            <a:off x="4762567" y="3840884"/>
            <a:ext cx="455696" cy="659055"/>
          </a:xfrm>
          <a:prstGeom prst="arc">
            <a:avLst>
              <a:gd name="adj1" fmla="val 10771952"/>
              <a:gd name="adj2" fmla="val 212300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11760" y="2508830"/>
            <a:ext cx="13591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533846" y="4025469"/>
            <a:ext cx="2030042" cy="411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2"/>
          </p:cNvCxnSpPr>
          <p:nvPr/>
        </p:nvCxnSpPr>
        <p:spPr>
          <a:xfrm flipH="1">
            <a:off x="2267744" y="4143685"/>
            <a:ext cx="2495702" cy="1229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9030" y="2329675"/>
            <a:ext cx="172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boundary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27584" y="45424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Flavor </a:t>
            </a:r>
            <a:r>
              <a:rPr lang="en-US" dirty="0" err="1" smtClean="0"/>
              <a:t>brane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27584" y="53732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Baryonic vertex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12128" y="-1901077"/>
            <a:ext cx="7492320" cy="8530401"/>
            <a:chOff x="2483768" y="260648"/>
            <a:chExt cx="4824536" cy="5615221"/>
          </a:xfrm>
        </p:grpSpPr>
        <p:grpSp>
          <p:nvGrpSpPr>
            <p:cNvPr id="9" name="Group 8"/>
            <p:cNvGrpSpPr/>
            <p:nvPr/>
          </p:nvGrpSpPr>
          <p:grpSpPr>
            <a:xfrm>
              <a:off x="2483768" y="260648"/>
              <a:ext cx="4824536" cy="5615221"/>
              <a:chOff x="2483768" y="260648"/>
              <a:chExt cx="4824536" cy="5615221"/>
            </a:xfrm>
          </p:grpSpPr>
          <p:sp>
            <p:nvSpPr>
              <p:cNvPr id="6" name="Oval 5"/>
              <p:cNvSpPr/>
              <p:nvPr/>
            </p:nvSpPr>
            <p:spPr>
              <a:xfrm rot="16200000">
                <a:off x="2310695" y="2233919"/>
                <a:ext cx="5039160" cy="2244739"/>
              </a:xfrm>
              <a:prstGeom prst="ellipse">
                <a:avLst/>
              </a:prstGeom>
              <a:gradFill>
                <a:gsLst>
                  <a:gs pos="0">
                    <a:srgbClr val="BFE33D"/>
                  </a:gs>
                  <a:gs pos="100000">
                    <a:schemeClr val="bg1"/>
                  </a:gs>
                </a:gsLst>
                <a:lin ang="5400000" scaled="0"/>
              </a:gradFill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83768" y="260648"/>
                <a:ext cx="4824536" cy="30956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3860305" y="4293096"/>
              <a:ext cx="1935831" cy="432048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Oval 3"/>
            <p:cNvSpPr/>
            <p:nvPr/>
          </p:nvSpPr>
          <p:spPr>
            <a:xfrm>
              <a:off x="3707905" y="3140264"/>
              <a:ext cx="2244740" cy="432048"/>
            </a:xfrm>
            <a:prstGeom prst="ellipse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0" scaled="0"/>
            </a:gradFill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Nc-1  quarks around the  Baryonic vertex</a:t>
            </a:r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asymmetric</a:t>
            </a:r>
            <a:r>
              <a:rPr lang="en-US" dirty="0" smtClean="0"/>
              <a:t>  possible layout is that of one quark connected with  a string to  the </a:t>
            </a:r>
            <a:r>
              <a:rPr lang="en-US" dirty="0" smtClean="0">
                <a:solidFill>
                  <a:srgbClr val="FF0000"/>
                </a:solidFill>
              </a:rPr>
              <a:t>baryonic vertex</a:t>
            </a:r>
            <a:r>
              <a:rPr lang="en-US" dirty="0" smtClean="0"/>
              <a:t> to  which the rest of the Nc-1 quarks  are attached.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589113" y="4453854"/>
            <a:ext cx="126014" cy="126014"/>
          </a:xfrm>
          <a:prstGeom prst="ellipse">
            <a:avLst/>
          </a:prstGeom>
          <a:solidFill>
            <a:srgbClr val="FF0000">
              <a:alpha val="57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3707904" y="4516861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5463099" y="4450902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Oval 16"/>
          <p:cNvSpPr/>
          <p:nvPr/>
        </p:nvSpPr>
        <p:spPr>
          <a:xfrm>
            <a:off x="5620616" y="4387895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Arc 23"/>
          <p:cNvSpPr/>
          <p:nvPr/>
        </p:nvSpPr>
        <p:spPr>
          <a:xfrm rot="10800000">
            <a:off x="3753574" y="3894160"/>
            <a:ext cx="1898545" cy="1308408"/>
          </a:xfrm>
          <a:prstGeom prst="arc">
            <a:avLst>
              <a:gd name="adj1" fmla="val 10854118"/>
              <a:gd name="adj2" fmla="val 215826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5722199" y="4419398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5753703" y="4509933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Oval 24"/>
          <p:cNvSpPr/>
          <p:nvPr/>
        </p:nvSpPr>
        <p:spPr>
          <a:xfrm>
            <a:off x="5615499" y="4603302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Oval 26"/>
          <p:cNvSpPr/>
          <p:nvPr/>
        </p:nvSpPr>
        <p:spPr>
          <a:xfrm>
            <a:off x="5526106" y="4533431"/>
            <a:ext cx="63007" cy="6300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29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 </a:t>
            </a:r>
            <a:r>
              <a:rPr lang="en-US" dirty="0" err="1" smtClean="0"/>
              <a:t>Glueballs</a:t>
            </a:r>
            <a:r>
              <a:rPr lang="en-US" dirty="0" smtClean="0"/>
              <a:t> </a:t>
            </a:r>
            <a:r>
              <a:rPr lang="en-US" dirty="0" smtClean="0"/>
              <a:t>as closed strings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515320" cy="578647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Mesons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open strings </a:t>
            </a:r>
            <a:r>
              <a:rPr lang="en-US" dirty="0" smtClean="0"/>
              <a:t>connected to flavor </a:t>
            </a:r>
            <a:r>
              <a:rPr lang="en-US" dirty="0" err="1" smtClean="0"/>
              <a:t>branes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Baryons</a:t>
            </a:r>
            <a:r>
              <a:rPr lang="en-US" dirty="0" smtClean="0"/>
              <a:t> are </a:t>
            </a:r>
            <a:r>
              <a:rPr lang="en-US" dirty="0" smtClean="0"/>
              <a:t> </a:t>
            </a:r>
            <a:r>
              <a:rPr lang="en-US" dirty="0" err="1" smtClean="0"/>
              <a:t>Nc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open </a:t>
            </a:r>
            <a:r>
              <a:rPr lang="en-US" dirty="0" smtClean="0">
                <a:solidFill>
                  <a:srgbClr val="FF0000"/>
                </a:solidFill>
              </a:rPr>
              <a:t>strings </a:t>
            </a:r>
            <a:r>
              <a:rPr lang="en-US" dirty="0" smtClean="0"/>
              <a:t>  connected to a baryonic vertex on one side and to a flavor </a:t>
            </a:r>
            <a:r>
              <a:rPr lang="en-US" dirty="0" err="1" smtClean="0"/>
              <a:t>brane</a:t>
            </a:r>
            <a:r>
              <a:rPr lang="en-US" dirty="0" smtClean="0"/>
              <a:t> on the other one.</a:t>
            </a:r>
            <a:endParaRPr lang="en-US" dirty="0" smtClean="0"/>
          </a:p>
          <a:p>
            <a:r>
              <a:rPr lang="en-US" dirty="0" smtClean="0"/>
              <a:t>What are </a:t>
            </a:r>
            <a:r>
              <a:rPr lang="en-US" dirty="0" smtClean="0">
                <a:solidFill>
                  <a:srgbClr val="FF0000"/>
                </a:solidFill>
              </a:rPr>
              <a:t>glue balls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Since they do not incorporate quarks it is natural to assume that they are </a:t>
            </a:r>
            <a:r>
              <a:rPr lang="en-US" dirty="0" smtClean="0">
                <a:solidFill>
                  <a:srgbClr val="FF0000"/>
                </a:solidFill>
              </a:rPr>
              <a:t>rotating  closed strings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Angular momentum </a:t>
            </a:r>
            <a:r>
              <a:rPr lang="en-US" dirty="0" smtClean="0"/>
              <a:t>associates with rotation of </a:t>
            </a:r>
            <a:r>
              <a:rPr lang="en-US" dirty="0" smtClean="0">
                <a:solidFill>
                  <a:srgbClr val="FF0000"/>
                </a:solidFill>
              </a:rPr>
              <a:t>folded</a:t>
            </a:r>
            <a:r>
              <a:rPr lang="en-US" dirty="0" smtClean="0"/>
              <a:t> closed strings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498318"/>
            <a:ext cx="4968552" cy="2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(4) Holographic </a:t>
            </a:r>
            <a:r>
              <a:rPr lang="en-US" dirty="0" smtClean="0"/>
              <a:t>exotic hadrons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configuration of a </a:t>
            </a:r>
            <a:r>
              <a:rPr lang="en-US" dirty="0" err="1" smtClean="0">
                <a:solidFill>
                  <a:srgbClr val="FF0000"/>
                </a:solidFill>
              </a:rPr>
              <a:t>bryonic</a:t>
            </a:r>
            <a:r>
              <a:rPr lang="en-US" dirty="0" smtClean="0">
                <a:solidFill>
                  <a:srgbClr val="FF0000"/>
                </a:solidFill>
              </a:rPr>
              <a:t> vertex </a:t>
            </a:r>
            <a:r>
              <a:rPr lang="en-US" dirty="0" smtClean="0"/>
              <a:t>connected to a       u c di-quark and connected to an </a:t>
            </a:r>
            <a:r>
              <a:rPr lang="en-US" dirty="0" smtClean="0">
                <a:solidFill>
                  <a:srgbClr val="FF0000"/>
                </a:solidFill>
              </a:rPr>
              <a:t>anti-baryonic vertex </a:t>
            </a:r>
            <a:r>
              <a:rPr lang="en-US" dirty="0" smtClean="0"/>
              <a:t>which is connected to anti- u and anti- c</a:t>
            </a:r>
            <a:endParaRPr lang="he-IL" dirty="0"/>
          </a:p>
        </p:txBody>
      </p:sp>
      <p:sp>
        <p:nvSpPr>
          <p:cNvPr id="4" name="Oval 3"/>
          <p:cNvSpPr/>
          <p:nvPr/>
        </p:nvSpPr>
        <p:spPr>
          <a:xfrm>
            <a:off x="3203848" y="2276872"/>
            <a:ext cx="4392488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3203848" y="3985114"/>
            <a:ext cx="4392488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3203848" y="5360186"/>
            <a:ext cx="4392488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20272" y="5461530"/>
            <a:ext cx="144016" cy="174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3995936" y="5453021"/>
            <a:ext cx="144016" cy="174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7431353" y="5494840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6997159" y="2390616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3995936" y="2390616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3351803" y="5453021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Straight Connector 15"/>
          <p:cNvCxnSpPr>
            <a:stCxn id="13" idx="0"/>
            <a:endCxn id="10" idx="0"/>
          </p:cNvCxnSpPr>
          <p:nvPr/>
        </p:nvCxnSpPr>
        <p:spPr>
          <a:xfrm flipH="1">
            <a:off x="4067944" y="2390616"/>
            <a:ext cx="9477" cy="30624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7"/>
            <a:endCxn id="9" idx="4"/>
          </p:cNvCxnSpPr>
          <p:nvPr/>
        </p:nvCxnSpPr>
        <p:spPr>
          <a:xfrm flipH="1">
            <a:off x="7092280" y="2410028"/>
            <a:ext cx="43983" cy="3225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2"/>
            <a:endCxn id="14" idx="6"/>
          </p:cNvCxnSpPr>
          <p:nvPr/>
        </p:nvCxnSpPr>
        <p:spPr>
          <a:xfrm flipH="1" flipV="1">
            <a:off x="3514773" y="5519297"/>
            <a:ext cx="481163" cy="20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11" idx="5"/>
          </p:cNvCxnSpPr>
          <p:nvPr/>
        </p:nvCxnSpPr>
        <p:spPr>
          <a:xfrm>
            <a:off x="7020272" y="5548715"/>
            <a:ext cx="550185" cy="5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lay 23"/>
          <p:cNvSpPr/>
          <p:nvPr/>
        </p:nvSpPr>
        <p:spPr>
          <a:xfrm rot="5400000">
            <a:off x="5264890" y="4471648"/>
            <a:ext cx="612648" cy="3014859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2310792" y="2205950"/>
            <a:ext cx="2904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2489097" y="5400906"/>
            <a:ext cx="3161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u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390341" y="3921818"/>
            <a:ext cx="2776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</a:t>
            </a:r>
            <a:endParaRPr lang="he-IL" dirty="0"/>
          </a:p>
        </p:txBody>
      </p:sp>
      <p:sp>
        <p:nvSpPr>
          <p:cNvPr id="30" name="Down Arrow 29"/>
          <p:cNvSpPr/>
          <p:nvPr/>
        </p:nvSpPr>
        <p:spPr>
          <a:xfrm flipV="1">
            <a:off x="7064255" y="2598635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Down Arrow 30"/>
          <p:cNvSpPr/>
          <p:nvPr/>
        </p:nvSpPr>
        <p:spPr>
          <a:xfrm>
            <a:off x="4000674" y="263520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16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Hadrons of the  (HISH) Holographic Inspired stringy model 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HISH- Holography Inspired Stringy Hadron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08720"/>
            <a:ext cx="8623840" cy="5786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construction of the </a:t>
            </a:r>
            <a:r>
              <a:rPr lang="en-US" dirty="0">
                <a:solidFill>
                  <a:srgbClr val="FF0000"/>
                </a:solidFill>
              </a:rPr>
              <a:t>HISH</a:t>
            </a:r>
            <a:r>
              <a:rPr lang="en-US" dirty="0"/>
              <a:t> model is based on the following steps.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/>
              <a:t>) Analyzing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classical string</a:t>
            </a:r>
            <a:r>
              <a:rPr lang="en-US" dirty="0" smtClean="0"/>
              <a:t> </a:t>
            </a:r>
            <a:r>
              <a:rPr lang="en-US" dirty="0" smtClean="0"/>
              <a:t>configurations </a:t>
            </a:r>
            <a:r>
              <a:rPr lang="en-US" dirty="0"/>
              <a:t>in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confining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holographic </a:t>
            </a:r>
            <a:r>
              <a:rPr lang="en-US" dirty="0">
                <a:solidFill>
                  <a:srgbClr val="FF0000"/>
                </a:solidFill>
              </a:rPr>
              <a:t>string models</a:t>
            </a:r>
            <a:r>
              <a:rPr lang="en-US" dirty="0"/>
              <a:t> that correspond to </a:t>
            </a:r>
            <a:r>
              <a:rPr lang="en-US" dirty="0" smtClean="0">
                <a:solidFill>
                  <a:srgbClr val="FF0000"/>
                </a:solidFill>
              </a:rPr>
              <a:t>hadrons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(</a:t>
            </a:r>
            <a:r>
              <a:rPr lang="en-US" dirty="0"/>
              <a:t>ii) </a:t>
            </a:r>
            <a:r>
              <a:rPr lang="en-US" dirty="0" smtClean="0"/>
              <a:t>Performing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transition </a:t>
            </a:r>
            <a:r>
              <a:rPr lang="en-US" dirty="0" smtClean="0"/>
              <a:t>from </a:t>
            </a:r>
            <a:r>
              <a:rPr lang="en-US" dirty="0"/>
              <a:t>the holographic regime </a:t>
            </a:r>
            <a:r>
              <a:rPr lang="en-US" dirty="0" smtClean="0"/>
              <a:t> (for fields) of </a:t>
            </a:r>
            <a:r>
              <a:rPr lang="en-US" dirty="0"/>
              <a:t>large </a:t>
            </a:r>
            <a:r>
              <a:rPr lang="en-US" dirty="0" err="1">
                <a:solidFill>
                  <a:srgbClr val="FF0000"/>
                </a:solidFill>
              </a:rPr>
              <a:t>Nc</a:t>
            </a:r>
            <a:r>
              <a:rPr lang="en-US" dirty="0"/>
              <a:t> and </a:t>
            </a:r>
            <a:r>
              <a:rPr lang="en-US" dirty="0" smtClean="0"/>
              <a:t>large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/>
              <a:t> 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real world </a:t>
            </a:r>
            <a:r>
              <a:rPr lang="en-US" dirty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bypasses</a:t>
            </a:r>
            <a:r>
              <a:rPr lang="en-US" dirty="0" smtClean="0"/>
              <a:t>   </a:t>
            </a:r>
            <a:r>
              <a:rPr lang="en-US" dirty="0" smtClean="0"/>
              <a:t>expansions </a:t>
            </a:r>
            <a:r>
              <a:rPr lang="en-US" dirty="0" smtClean="0"/>
              <a:t>in </a:t>
            </a:r>
          </a:p>
          <a:p>
            <a:r>
              <a:rPr lang="en-US" dirty="0" smtClean="0"/>
              <a:t>(</a:t>
            </a:r>
            <a:r>
              <a:rPr lang="en-US" dirty="0"/>
              <a:t>iii) </a:t>
            </a:r>
            <a:r>
              <a:rPr lang="en-US" dirty="0" smtClean="0"/>
              <a:t>Proposing </a:t>
            </a:r>
            <a:r>
              <a:rPr lang="en-US" dirty="0"/>
              <a:t>a model of stringy hadrons in </a:t>
            </a:r>
            <a:r>
              <a:rPr lang="en-US" b="1" dirty="0" smtClean="0">
                <a:solidFill>
                  <a:srgbClr val="FF0000"/>
                </a:solidFill>
              </a:rPr>
              <a:t>flat four dimensions with massive endpoint particles</a:t>
            </a:r>
            <a:r>
              <a:rPr lang="en-US" dirty="0" smtClean="0"/>
              <a:t> </a:t>
            </a:r>
            <a:r>
              <a:rPr lang="en-US" dirty="0"/>
              <a:t>that is </a:t>
            </a:r>
            <a:r>
              <a:rPr lang="en-US" b="1" dirty="0">
                <a:solidFill>
                  <a:srgbClr val="FF0000"/>
                </a:solidFill>
              </a:rPr>
              <a:t>inspired </a:t>
            </a:r>
            <a:r>
              <a:rPr lang="en-US" dirty="0"/>
              <a:t>by </a:t>
            </a:r>
            <a:r>
              <a:rPr lang="en-US" dirty="0" smtClean="0"/>
              <a:t>the corresponding </a:t>
            </a:r>
            <a:r>
              <a:rPr lang="en-US" dirty="0">
                <a:solidFill>
                  <a:srgbClr val="FF0000"/>
                </a:solidFill>
              </a:rPr>
              <a:t>holographic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 smtClean="0"/>
          </a:p>
          <a:p>
            <a:r>
              <a:rPr lang="en-US" dirty="0" smtClean="0"/>
              <a:t>(iv)Dressing the endpoint particles with </a:t>
            </a:r>
            <a:r>
              <a:rPr lang="en-US" b="1" dirty="0" smtClean="0">
                <a:solidFill>
                  <a:srgbClr val="FF0000"/>
                </a:solidFill>
              </a:rPr>
              <a:t>baryonic vertex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charge, spin </a:t>
            </a:r>
            <a:r>
              <a:rPr lang="en-US" b="1" dirty="0" err="1" smtClean="0">
                <a:solidFill>
                  <a:srgbClr val="FF0000"/>
                </a:solidFill>
              </a:rPr>
              <a:t>etc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(v</a:t>
            </a:r>
            <a:r>
              <a:rPr lang="en-US" dirty="0"/>
              <a:t>) C</a:t>
            </a:r>
            <a:r>
              <a:rPr lang="en-US" dirty="0" smtClean="0"/>
              <a:t>onfronting the </a:t>
            </a:r>
            <a:r>
              <a:rPr lang="en-US" dirty="0"/>
              <a:t>outcome of the models with 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experimental data 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212976"/>
            <a:ext cx="1529579" cy="5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357190"/>
          </a:xfrm>
        </p:spPr>
        <p:txBody>
          <a:bodyPr/>
          <a:lstStyle/>
          <a:p>
            <a:r>
              <a:rPr lang="en-US" dirty="0" smtClean="0"/>
              <a:t>The HISH </a:t>
            </a:r>
            <a:r>
              <a:rPr lang="en-US" dirty="0"/>
              <a:t> </a:t>
            </a:r>
            <a:r>
              <a:rPr lang="en-US" dirty="0" smtClean="0"/>
              <a:t>map of a stringy hadron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idea is  to approximate the classical  </a:t>
            </a:r>
            <a:r>
              <a:rPr lang="en-US" dirty="0" smtClean="0">
                <a:solidFill>
                  <a:srgbClr val="FF0000"/>
                </a:solidFill>
              </a:rPr>
              <a:t>holographic spinning </a:t>
            </a:r>
            <a:r>
              <a:rPr lang="en-US" dirty="0" smtClean="0"/>
              <a:t>string by  a string in </a:t>
            </a:r>
            <a:r>
              <a:rPr lang="en-US" dirty="0" smtClean="0">
                <a:solidFill>
                  <a:srgbClr val="FF0000"/>
                </a:solidFill>
              </a:rPr>
              <a:t>flat space time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massive endpoints.  </a:t>
            </a:r>
            <a:r>
              <a:rPr lang="en-US" dirty="0" smtClean="0"/>
              <a:t>The masses are              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9" y="2780928"/>
            <a:ext cx="2880320" cy="23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546475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23928" y="3896147"/>
            <a:ext cx="887423" cy="4571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815" y="1781900"/>
            <a:ext cx="1057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64" y="211081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1057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67547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1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Oval 3"/>
          <p:cNvSpPr/>
          <p:nvPr/>
        </p:nvSpPr>
        <p:spPr>
          <a:xfrm>
            <a:off x="3592776" y="2708920"/>
            <a:ext cx="2275367" cy="20130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/>
              <a:t>Hadron </a:t>
            </a:r>
            <a:r>
              <a:rPr lang="en-US" sz="2400" dirty="0" err="1" smtClean="0"/>
              <a:t>phyiscs</a:t>
            </a:r>
            <a:endParaRPr lang="he-IL" sz="2400" dirty="0"/>
          </a:p>
        </p:txBody>
      </p:sp>
      <p:sp>
        <p:nvSpPr>
          <p:cNvPr id="5" name="Oval 4"/>
          <p:cNvSpPr/>
          <p:nvPr/>
        </p:nvSpPr>
        <p:spPr>
          <a:xfrm>
            <a:off x="1610615" y="1487745"/>
            <a:ext cx="1877707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Skyrme</a:t>
            </a:r>
            <a:r>
              <a:rPr lang="en-US" dirty="0" smtClean="0"/>
              <a:t> model, </a:t>
            </a:r>
            <a:r>
              <a:rPr lang="en-US" dirty="0" err="1" smtClean="0"/>
              <a:t>chrial</a:t>
            </a:r>
            <a:r>
              <a:rPr lang="en-US" dirty="0" smtClean="0"/>
              <a:t> </a:t>
            </a:r>
            <a:r>
              <a:rPr lang="en-US" dirty="0" err="1" smtClean="0"/>
              <a:t>Lagrangian</a:t>
            </a:r>
            <a:endParaRPr lang="he-IL" dirty="0"/>
          </a:p>
        </p:txBody>
      </p:sp>
      <p:sp>
        <p:nvSpPr>
          <p:cNvPr id="6" name="Oval 5"/>
          <p:cNvSpPr/>
          <p:nvPr/>
        </p:nvSpPr>
        <p:spPr>
          <a:xfrm>
            <a:off x="4041511" y="1095738"/>
            <a:ext cx="1440160" cy="12140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 smtClean="0"/>
          </a:p>
          <a:p>
            <a:pPr algn="ctr" rtl="0"/>
            <a:r>
              <a:rPr lang="en-US" dirty="0" smtClean="0"/>
              <a:t>Old </a:t>
            </a:r>
            <a:r>
              <a:rPr lang="en-US" dirty="0" err="1" smtClean="0"/>
              <a:t>Regge</a:t>
            </a:r>
            <a:r>
              <a:rPr lang="en-US" dirty="0" smtClean="0"/>
              <a:t> theory</a:t>
            </a:r>
            <a:endParaRPr lang="he-IL" dirty="0"/>
          </a:p>
        </p:txBody>
      </p:sp>
      <p:sp>
        <p:nvSpPr>
          <p:cNvPr id="7" name="Oval 6"/>
          <p:cNvSpPr/>
          <p:nvPr/>
        </p:nvSpPr>
        <p:spPr>
          <a:xfrm>
            <a:off x="5819691" y="1477245"/>
            <a:ext cx="129614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Quark model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1851914" y="4508336"/>
            <a:ext cx="1296145" cy="1153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Gauge/gravity duality </a:t>
            </a:r>
            <a:endParaRPr lang="he-IL" dirty="0"/>
          </a:p>
        </p:txBody>
      </p:sp>
      <p:sp>
        <p:nvSpPr>
          <p:cNvPr id="11" name="Oval 10"/>
          <p:cNvSpPr/>
          <p:nvPr/>
        </p:nvSpPr>
        <p:spPr>
          <a:xfrm>
            <a:off x="3340749" y="5820999"/>
            <a:ext cx="2448272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Holography inspired stringy hadrons</a:t>
            </a:r>
            <a:endParaRPr lang="he-IL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96868" y="2827364"/>
            <a:ext cx="2491291" cy="2621419"/>
            <a:chOff x="6196868" y="2827364"/>
            <a:chExt cx="2491291" cy="2621419"/>
          </a:xfrm>
        </p:grpSpPr>
        <p:sp>
          <p:nvSpPr>
            <p:cNvPr id="10" name="Oval 9"/>
            <p:cNvSpPr/>
            <p:nvPr/>
          </p:nvSpPr>
          <p:spPr>
            <a:xfrm>
              <a:off x="6299141" y="4132689"/>
              <a:ext cx="1224143" cy="13160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Lattice gauge </a:t>
              </a:r>
              <a:endParaRPr lang="he-IL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196868" y="2827364"/>
              <a:ext cx="2254471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err="1" smtClean="0"/>
                <a:t>Purturbative</a:t>
              </a:r>
              <a:r>
                <a:rPr lang="en-US" dirty="0" smtClean="0"/>
                <a:t> </a:t>
              </a:r>
              <a:endParaRPr lang="he-IL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493572" y="3658265"/>
              <a:ext cx="1194587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Light front </a:t>
              </a:r>
              <a:endParaRPr lang="he-IL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5789021" y="2708920"/>
            <a:ext cx="3043218" cy="2895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7588603" y="3089443"/>
            <a:ext cx="8627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QCD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3240000">
            <a:off x="3010971" y="2720812"/>
            <a:ext cx="867952" cy="4795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ight Arrow 18"/>
          <p:cNvSpPr/>
          <p:nvPr/>
        </p:nvSpPr>
        <p:spPr>
          <a:xfrm rot="-1440000">
            <a:off x="2980678" y="4342486"/>
            <a:ext cx="1015286" cy="4795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ight Arrow 19"/>
          <p:cNvSpPr/>
          <p:nvPr/>
        </p:nvSpPr>
        <p:spPr>
          <a:xfrm rot="7680000">
            <a:off x="5431743" y="2538420"/>
            <a:ext cx="867952" cy="4795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ight Arrow 20"/>
          <p:cNvSpPr/>
          <p:nvPr/>
        </p:nvSpPr>
        <p:spPr>
          <a:xfrm rot="5460000">
            <a:off x="4354048" y="2498200"/>
            <a:ext cx="867952" cy="4795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ight Arrow 21"/>
          <p:cNvSpPr/>
          <p:nvPr/>
        </p:nvSpPr>
        <p:spPr>
          <a:xfrm rot="11760000">
            <a:off x="5409501" y="3752230"/>
            <a:ext cx="1015286" cy="4795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ight Arrow 22"/>
          <p:cNvSpPr/>
          <p:nvPr/>
        </p:nvSpPr>
        <p:spPr>
          <a:xfrm rot="-5340000">
            <a:off x="4166663" y="5041826"/>
            <a:ext cx="1078251" cy="4795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5" name="Straight Arrow Connector 24"/>
          <p:cNvCxnSpPr>
            <a:endCxn id="11" idx="1"/>
          </p:cNvCxnSpPr>
          <p:nvPr/>
        </p:nvCxnSpPr>
        <p:spPr>
          <a:xfrm>
            <a:off x="3009600" y="5373216"/>
            <a:ext cx="689690" cy="57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35348" y="4508336"/>
            <a:ext cx="1161521" cy="1439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00688" y="3658265"/>
            <a:ext cx="1267256" cy="216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786226" y="2309757"/>
            <a:ext cx="1449920" cy="1357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-180000">
            <a:off x="2271774" y="3760903"/>
            <a:ext cx="1347496" cy="5092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ight Arrow 27"/>
          <p:cNvSpPr/>
          <p:nvPr/>
        </p:nvSpPr>
        <p:spPr>
          <a:xfrm rot="660000">
            <a:off x="2371714" y="3288824"/>
            <a:ext cx="1225611" cy="4557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Oval 1"/>
          <p:cNvSpPr/>
          <p:nvPr/>
        </p:nvSpPr>
        <p:spPr>
          <a:xfrm>
            <a:off x="874038" y="2629880"/>
            <a:ext cx="1618433" cy="1125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9" name="Oval 28"/>
          <p:cNvSpPr/>
          <p:nvPr/>
        </p:nvSpPr>
        <p:spPr>
          <a:xfrm>
            <a:off x="728542" y="3717031"/>
            <a:ext cx="1618433" cy="1125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167557" y="2864497"/>
            <a:ext cx="10753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Large  N </a:t>
            </a:r>
            <a:endParaRPr lang="he-IL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362" y="4097669"/>
            <a:ext cx="17606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Supersymmetry</a:t>
            </a:r>
            <a:endParaRPr lang="he-I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end-point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26898"/>
            <a:ext cx="7872410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We  define the </a:t>
            </a:r>
            <a:r>
              <a:rPr lang="en-US" dirty="0" smtClean="0">
                <a:solidFill>
                  <a:srgbClr val="FF0000"/>
                </a:solidFill>
              </a:rPr>
              <a:t>string end-point quark mass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boundary equation of motion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simply means that the </a:t>
            </a:r>
            <a:r>
              <a:rPr lang="en-US" dirty="0" smtClean="0">
                <a:solidFill>
                  <a:srgbClr val="FF0000"/>
                </a:solidFill>
              </a:rPr>
              <a:t>tension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balanced </a:t>
            </a:r>
            <a:r>
              <a:rPr lang="en-US" dirty="0" smtClean="0"/>
              <a:t>by the ( relativistic) </a:t>
            </a:r>
            <a:r>
              <a:rPr lang="en-US" dirty="0" smtClean="0">
                <a:solidFill>
                  <a:srgbClr val="FF0000"/>
                </a:solidFill>
              </a:rPr>
              <a:t>centrifugal force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5147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403648" y="1556792"/>
            <a:ext cx="6840760" cy="10081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667009" y="3599550"/>
            <a:ext cx="3145351" cy="159295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36" y="3878419"/>
            <a:ext cx="2995295" cy="83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68" y="1628800"/>
            <a:ext cx="6444025" cy="90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4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HMRT-  HISH Modified  </a:t>
            </a:r>
            <a:r>
              <a:rPr lang="en-US" dirty="0" smtClean="0"/>
              <a:t>classical </a:t>
            </a:r>
            <a:r>
              <a:rPr lang="en-US" dirty="0" err="1" smtClean="0"/>
              <a:t>Regge</a:t>
            </a:r>
            <a:r>
              <a:rPr lang="en-US" dirty="0" smtClean="0"/>
              <a:t> trajectory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strings with </a:t>
            </a:r>
            <a:r>
              <a:rPr lang="en-US" dirty="0" smtClean="0">
                <a:solidFill>
                  <a:srgbClr val="FF0000"/>
                </a:solidFill>
              </a:rPr>
              <a:t>massive endpoints </a:t>
            </a:r>
            <a:r>
              <a:rPr lang="en-US" dirty="0" smtClean="0"/>
              <a:t>one determines the solution of the  </a:t>
            </a:r>
            <a:r>
              <a:rPr lang="en-US" dirty="0" smtClean="0">
                <a:solidFill>
                  <a:srgbClr val="FF0000"/>
                </a:solidFill>
              </a:rPr>
              <a:t>classical EOM </a:t>
            </a:r>
            <a:r>
              <a:rPr lang="en-US" dirty="0" smtClean="0"/>
              <a:t>that corresponds to a rotating string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classical energy and angular momentum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841868"/>
            <a:ext cx="5329726" cy="1332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65" y="4772080"/>
            <a:ext cx="9091316" cy="1192076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835696" y="2636912"/>
            <a:ext cx="5296665" cy="172913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-18608" y="4580365"/>
            <a:ext cx="9217023" cy="169888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23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 and large mass approximations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get </a:t>
            </a:r>
            <a:r>
              <a:rPr lang="en-US" dirty="0"/>
              <a:t> </a:t>
            </a:r>
            <a:r>
              <a:rPr lang="en-US" dirty="0" smtClean="0"/>
              <a:t>a direct  relation  </a:t>
            </a:r>
            <a:r>
              <a:rPr lang="en-US" dirty="0" smtClean="0"/>
              <a:t>in the limits of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Small  mass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Large mass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890713"/>
            <a:ext cx="5524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58232"/>
            <a:ext cx="70770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403648" y="1843046"/>
            <a:ext cx="6120680" cy="93610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115616" y="4261365"/>
            <a:ext cx="6912768" cy="164469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60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Holographic mesons and </a:t>
            </a:r>
            <a:r>
              <a:rPr lang="en-US" dirty="0" err="1" smtClean="0"/>
              <a:t>glueballs</a:t>
            </a:r>
            <a:r>
              <a:rPr lang="en-US" dirty="0" smtClean="0"/>
              <a:t> and their map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65595"/>
            <a:ext cx="9861434" cy="49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(ii) The</a:t>
            </a:r>
            <a:r>
              <a:rPr lang="en-US" dirty="0" smtClean="0"/>
              <a:t> </a:t>
            </a:r>
            <a:r>
              <a:rPr lang="en-US" dirty="0" smtClean="0"/>
              <a:t>HISH Baryons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37" y="1339317"/>
            <a:ext cx="8435125" cy="2488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0" y="3948619"/>
            <a:ext cx="8050672" cy="26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quantization of the HISH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passage from the </a:t>
            </a:r>
            <a:r>
              <a:rPr lang="en-US" dirty="0" smtClean="0">
                <a:solidFill>
                  <a:srgbClr val="FF0000"/>
                </a:solidFill>
              </a:rPr>
              <a:t>classical to quantum </a:t>
            </a:r>
            <a:r>
              <a:rPr lang="en-US" dirty="0" err="1" smtClean="0"/>
              <a:t>bosonic</a:t>
            </a:r>
            <a:r>
              <a:rPr lang="en-US" dirty="0" smtClean="0"/>
              <a:t> string </a:t>
            </a:r>
            <a:r>
              <a:rPr lang="en-US" dirty="0" smtClean="0">
                <a:solidFill>
                  <a:srgbClr val="FF0000"/>
                </a:solidFill>
              </a:rPr>
              <a:t>with no massive endpoints  </a:t>
            </a:r>
            <a:r>
              <a:rPr lang="en-US" dirty="0" smtClean="0"/>
              <a:t>in D=26 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the excited states with </a:t>
            </a:r>
            <a:r>
              <a:rPr lang="en-US" dirty="0" smtClean="0">
                <a:solidFill>
                  <a:srgbClr val="FF0000"/>
                </a:solidFill>
              </a:rPr>
              <a:t>excitation number 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 a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the intercept is given by the </a:t>
            </a:r>
            <a:r>
              <a:rPr lang="en-US" dirty="0" err="1" smtClean="0">
                <a:solidFill>
                  <a:srgbClr val="FF0000"/>
                </a:solidFill>
              </a:rPr>
              <a:t>Casimir</a:t>
            </a:r>
            <a:r>
              <a:rPr lang="en-US" dirty="0" smtClean="0">
                <a:solidFill>
                  <a:srgbClr val="FF0000"/>
                </a:solidFill>
              </a:rPr>
              <a:t> energy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1" y="2132856"/>
            <a:ext cx="7926537" cy="876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120" y="3846264"/>
            <a:ext cx="4369758" cy="940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31" y="5612321"/>
            <a:ext cx="7672481" cy="927328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627784" y="3814104"/>
            <a:ext cx="3764888" cy="8640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042416" y="5643937"/>
            <a:ext cx="7129983" cy="8640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04539" y="2186237"/>
            <a:ext cx="7567860" cy="8640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1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modified </a:t>
            </a:r>
            <a:r>
              <a:rPr lang="en-US" dirty="0" err="1" smtClean="0"/>
              <a:t>Regge</a:t>
            </a:r>
            <a:r>
              <a:rPr lang="en-US" dirty="0" smtClean="0"/>
              <a:t> trajectory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massive endpoints  the </a:t>
            </a:r>
            <a:r>
              <a:rPr lang="en-US" dirty="0" smtClean="0">
                <a:solidFill>
                  <a:srgbClr val="FF0000"/>
                </a:solidFill>
              </a:rPr>
              <a:t> intercept</a:t>
            </a:r>
            <a:r>
              <a:rPr lang="en-US" dirty="0"/>
              <a:t> </a:t>
            </a:r>
            <a:r>
              <a:rPr lang="en-US" dirty="0" smtClean="0"/>
              <a:t>is modified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The modified intercept changes the trajectory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the massless case that goes back to the usual </a:t>
            </a:r>
            <a:r>
              <a:rPr lang="en-US" dirty="0" smtClean="0">
                <a:solidFill>
                  <a:srgbClr val="FF0000"/>
                </a:solidFill>
              </a:rPr>
              <a:t>liner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 trajectory </a:t>
            </a: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30" y="3881784"/>
            <a:ext cx="3709213" cy="1397344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656441" y="3916667"/>
            <a:ext cx="3764888" cy="117920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680752"/>
            <a:ext cx="2452956" cy="1037817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918158" y="1782593"/>
            <a:ext cx="3024336" cy="8640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7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 intercept for a string with massive endpoints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dirty="0" err="1" smtClean="0">
                <a:solidFill>
                  <a:srgbClr val="FF0000"/>
                </a:solidFill>
              </a:rPr>
              <a:t>eigenfrequencies</a:t>
            </a:r>
            <a:r>
              <a:rPr lang="en-US" dirty="0" smtClean="0"/>
              <a:t>  for a static massive string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q=m/TL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computed the intercept using a contour integral</a:t>
            </a:r>
            <a:endParaRPr lang="en-US" dirty="0"/>
          </a:p>
          <a:p>
            <a:r>
              <a:rPr lang="en-US" dirty="0" smtClean="0"/>
              <a:t>We use a contour integral method to compute 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615553"/>
            <a:ext cx="2743801" cy="825703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979712" y="1615553"/>
            <a:ext cx="3312368" cy="109336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011" y="4182761"/>
            <a:ext cx="4251775" cy="322582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33" y="4211357"/>
            <a:ext cx="4435453" cy="3224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80" y="3331077"/>
            <a:ext cx="8688704" cy="622453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49734" y="3275226"/>
            <a:ext cx="8386762" cy="90753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80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negative </a:t>
            </a:r>
            <a:r>
              <a:rPr lang="en-US" dirty="0" smtClean="0"/>
              <a:t> intercept assumption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In nature   the intercept associated with all the hadrons whether mesons or baryons is  </a:t>
            </a:r>
            <a:r>
              <a:rPr lang="en-US" sz="3200" b="1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when </a:t>
            </a:r>
            <a:r>
              <a:rPr lang="en-US" dirty="0"/>
              <a:t>it is defined in </a:t>
            </a:r>
            <a:r>
              <a:rPr lang="en-US" dirty="0" smtClean="0"/>
              <a:t>  </a:t>
            </a:r>
            <a:r>
              <a:rPr lang="en-US" dirty="0"/>
              <a:t>relation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orbital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not the total angular momentum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/>
              <a:t>For instance  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  </a:t>
            </a:r>
            <a:r>
              <a:rPr lang="en-US" dirty="0"/>
              <a:t>has a  0.5  and S=1 s so for L=J-S we get a= -</a:t>
            </a:r>
            <a:r>
              <a:rPr lang="en-US" dirty="0" smtClean="0"/>
              <a:t>0.5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attempt to explain this   universal feature  </a:t>
            </a:r>
            <a:r>
              <a:rPr lang="en-US" dirty="0" smtClean="0"/>
              <a:t>is probably the most important problem  of the </a:t>
            </a:r>
            <a:r>
              <a:rPr lang="en-US" dirty="0" err="1" smtClean="0">
                <a:solidFill>
                  <a:srgbClr val="FF0000"/>
                </a:solidFill>
              </a:rPr>
              <a:t>hadronic</a:t>
            </a:r>
            <a:r>
              <a:rPr lang="en-US" dirty="0" smtClean="0">
                <a:solidFill>
                  <a:srgbClr val="FF0000"/>
                </a:solidFill>
              </a:rPr>
              <a:t> spectra. </a:t>
            </a:r>
          </a:p>
          <a:p>
            <a:r>
              <a:rPr lang="en-US" dirty="0" smtClean="0"/>
              <a:t>To account for it we study strings with  </a:t>
            </a:r>
            <a:r>
              <a:rPr lang="en-US" dirty="0" smtClean="0">
                <a:solidFill>
                  <a:srgbClr val="FF0000"/>
                </a:solidFill>
              </a:rPr>
              <a:t>different masses, electric charges and spins </a:t>
            </a:r>
            <a:r>
              <a:rPr lang="en-US" dirty="0" smtClean="0"/>
              <a:t>at their ends. </a:t>
            </a:r>
            <a:endParaRPr lang="en-US" dirty="0"/>
          </a:p>
          <a:p>
            <a:r>
              <a:rPr lang="en-US" dirty="0" smtClean="0"/>
              <a:t>We can get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intercept but not yet in a fully satisfactory </a:t>
            </a:r>
            <a:r>
              <a:rPr lang="en-US" dirty="0" smtClean="0"/>
              <a:t>manner</a:t>
            </a:r>
          </a:p>
          <a:p>
            <a:r>
              <a:rPr lang="en-US" dirty="0" smtClean="0"/>
              <a:t>At present we take it as </a:t>
            </a:r>
            <a:r>
              <a:rPr lang="en-US" dirty="0" smtClean="0">
                <a:solidFill>
                  <a:srgbClr val="FF0000"/>
                </a:solidFill>
              </a:rPr>
              <a:t>one of the HISH ingredients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88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losed strings versus open strings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spectrum of states of </a:t>
            </a:r>
            <a:r>
              <a:rPr lang="en-US" dirty="0"/>
              <a:t>a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closed</a:t>
            </a:r>
            <a:r>
              <a:rPr lang="en-US" dirty="0" smtClean="0"/>
              <a:t> string admits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spectrum of an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string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The slope of the closed string is ½ of the open </a:t>
            </a:r>
          </a:p>
          <a:p>
            <a:r>
              <a:rPr lang="en-US" dirty="0" smtClean="0"/>
              <a:t>The closed string </a:t>
            </a:r>
            <a:r>
              <a:rPr lang="en-US" dirty="0" smtClean="0">
                <a:solidFill>
                  <a:srgbClr val="FF0000"/>
                </a:solidFill>
              </a:rPr>
              <a:t>ground states </a:t>
            </a:r>
            <a:r>
              <a:rPr lang="en-US" dirty="0" smtClean="0"/>
              <a:t>has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intercept</a:t>
            </a:r>
            <a:r>
              <a:rPr lang="en-US" dirty="0" smtClean="0"/>
              <a:t> is 2 that of an open string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576471"/>
            <a:ext cx="2896235" cy="673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06" y="2942966"/>
            <a:ext cx="2235690" cy="647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42" y="4841288"/>
            <a:ext cx="2845424" cy="60975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772362" y="1576471"/>
            <a:ext cx="3192933" cy="8444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996673" y="2808078"/>
            <a:ext cx="3026293" cy="7721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975533" y="4828025"/>
            <a:ext cx="3192933" cy="67386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85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String/field theory holography versus gravity/FT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holographic duality</a:t>
            </a:r>
            <a:r>
              <a:rPr lang="en-US" dirty="0" smtClean="0"/>
              <a:t> is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smtClean="0">
                <a:solidFill>
                  <a:srgbClr val="FF0000"/>
                </a:solidFill>
              </a:rPr>
              <a:t>equivalence </a:t>
            </a:r>
            <a:r>
              <a:rPr lang="en-US" dirty="0" smtClean="0"/>
              <a:t>between certain bulk  </a:t>
            </a:r>
            <a:r>
              <a:rPr lang="en-US" dirty="0" smtClean="0">
                <a:solidFill>
                  <a:srgbClr val="FF0000"/>
                </a:solidFill>
              </a:rPr>
              <a:t>string theories</a:t>
            </a:r>
            <a:r>
              <a:rPr lang="en-US" dirty="0" smtClean="0"/>
              <a:t> and  </a:t>
            </a:r>
            <a:r>
              <a:rPr lang="en-US" dirty="0" smtClean="0">
                <a:solidFill>
                  <a:srgbClr val="FF0000"/>
                </a:solidFill>
              </a:rPr>
              <a:t>boundary field theories.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Practically most of the applications of holography are  based on relating </a:t>
            </a:r>
            <a:r>
              <a:rPr lang="en-US" dirty="0" smtClean="0">
                <a:solidFill>
                  <a:srgbClr val="FF0000"/>
                </a:solidFill>
              </a:rPr>
              <a:t>bulk fields ( not strings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FF0000"/>
                </a:solidFill>
              </a:rPr>
              <a:t>operators</a:t>
            </a:r>
            <a:r>
              <a:rPr lang="en-US" dirty="0" smtClean="0"/>
              <a:t> on the dual  boundary field theory.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is based on the usual limit of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‘       0  </a:t>
            </a:r>
            <a:r>
              <a:rPr lang="en-US" dirty="0" smtClean="0"/>
              <a:t>with which we go, for instance,  from a </a:t>
            </a:r>
            <a:r>
              <a:rPr lang="en-US" dirty="0" smtClean="0">
                <a:solidFill>
                  <a:srgbClr val="FF0000"/>
                </a:solidFill>
              </a:rPr>
              <a:t>closed string theory to a gravity </a:t>
            </a:r>
            <a:r>
              <a:rPr lang="en-US" dirty="0" smtClean="0"/>
              <a:t>theory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he-IL" dirty="0"/>
          </a:p>
        </p:txBody>
      </p:sp>
      <p:sp>
        <p:nvSpPr>
          <p:cNvPr id="4" name="Right Arrow 3"/>
          <p:cNvSpPr/>
          <p:nvPr/>
        </p:nvSpPr>
        <p:spPr>
          <a:xfrm>
            <a:off x="6372200" y="371703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28184" y="472514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Decay width of Stringy 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holographic and HISH 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Hadrons 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decay of a long  string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decay of a hadron is in fact the </a:t>
            </a:r>
            <a:r>
              <a:rPr lang="en-US" b="1" dirty="0" smtClean="0">
                <a:solidFill>
                  <a:srgbClr val="FF0000"/>
                </a:solidFill>
              </a:rPr>
              <a:t>breaking of a string into two strings  </a:t>
            </a:r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type I open string can  undergo such a split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A split of a string with massive</a:t>
            </a:r>
          </a:p>
          <a:p>
            <a:pPr marL="0" indent="0">
              <a:buNone/>
            </a:pPr>
            <a:r>
              <a:rPr lang="en-US" dirty="0" smtClean="0"/>
              <a:t> massive Endpoints </a:t>
            </a:r>
            <a:endParaRPr lang="he-I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82204"/>
            <a:ext cx="5544616" cy="251494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615746"/>
            <a:ext cx="3392131" cy="23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decay of a long  string in critical flat space-time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total decay width </a:t>
            </a:r>
            <a:r>
              <a:rPr lang="en-US" dirty="0" smtClean="0"/>
              <a:t>is related by the </a:t>
            </a:r>
            <a:r>
              <a:rPr lang="en-US" dirty="0" smtClean="0">
                <a:solidFill>
                  <a:srgbClr val="FF0000"/>
                </a:solidFill>
              </a:rPr>
              <a:t>optical theorem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0000"/>
                </a:solidFill>
              </a:rPr>
              <a:t>imaginary part of the self-energy diagram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trick that </a:t>
            </a:r>
            <a:r>
              <a:rPr lang="en-US" dirty="0" err="1" smtClean="0">
                <a:solidFill>
                  <a:schemeClr val="accent1"/>
                </a:solidFill>
              </a:rPr>
              <a:t>Polchinski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et al used is to </a:t>
            </a:r>
            <a:r>
              <a:rPr lang="en-US" dirty="0" err="1" smtClean="0">
                <a:solidFill>
                  <a:srgbClr val="FF0000"/>
                </a:solidFill>
              </a:rPr>
              <a:t>compactify</a:t>
            </a:r>
            <a:r>
              <a:rPr lang="en-US" dirty="0" smtClean="0">
                <a:solidFill>
                  <a:srgbClr val="FF0000"/>
                </a:solidFill>
              </a:rPr>
              <a:t> one space coordinate </a:t>
            </a:r>
            <a:r>
              <a:rPr lang="en-US" dirty="0" smtClean="0"/>
              <a:t>and consider incoming and outgoing strings that wrap this coordinate so one can avoid an </a:t>
            </a:r>
            <a:r>
              <a:rPr lang="en-US" dirty="0" smtClean="0">
                <a:solidFill>
                  <a:srgbClr val="FF0000"/>
                </a:solidFill>
              </a:rPr>
              <a:t>annulus open string diagram </a:t>
            </a:r>
            <a:r>
              <a:rPr lang="en-US" dirty="0" smtClean="0"/>
              <a:t>and instead  compute a </a:t>
            </a:r>
            <a:r>
              <a:rPr lang="en-US" dirty="0" smtClean="0">
                <a:solidFill>
                  <a:srgbClr val="FF0000"/>
                </a:solidFill>
              </a:rPr>
              <a:t>disk diagram </a:t>
            </a:r>
            <a:r>
              <a:rPr lang="en-US" dirty="0" smtClean="0"/>
              <a:t>with    </a:t>
            </a:r>
            <a:r>
              <a:rPr lang="en-US" dirty="0" smtClean="0">
                <a:solidFill>
                  <a:srgbClr val="FF0000"/>
                </a:solidFill>
              </a:rPr>
              <a:t>simple vertex operator of a closed string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1" y="2182938"/>
            <a:ext cx="8759167" cy="16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string amplitude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5952538" y="991297"/>
            <a:ext cx="36004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3399988" y="1045964"/>
            <a:ext cx="36004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73161" y="1909311"/>
            <a:ext cx="23231" cy="1515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29199" y="1909311"/>
            <a:ext cx="1" cy="216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36010" y="1007388"/>
            <a:ext cx="360040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68043" y="1844824"/>
            <a:ext cx="1" cy="216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96392" y="4243982"/>
            <a:ext cx="3800" cy="57606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10928" y="1340768"/>
            <a:ext cx="486712" cy="629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61" y="4414930"/>
            <a:ext cx="5690847" cy="2146828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016030" y="5442625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1880924" y="2586602"/>
            <a:ext cx="36004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ound Single Corner Rectangle 23"/>
          <p:cNvSpPr/>
          <p:nvPr/>
        </p:nvSpPr>
        <p:spPr>
          <a:xfrm>
            <a:off x="1880924" y="2600908"/>
            <a:ext cx="1296144" cy="1296143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3342534" y="2612494"/>
            <a:ext cx="36004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1909524" y="2586605"/>
            <a:ext cx="216024" cy="1310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2074990" y="2586603"/>
            <a:ext cx="144016" cy="1264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Straight Connector 29"/>
          <p:cNvCxnSpPr>
            <a:stCxn id="23" idx="0"/>
            <a:endCxn id="26" idx="0"/>
          </p:cNvCxnSpPr>
          <p:nvPr/>
        </p:nvCxnSpPr>
        <p:spPr>
          <a:xfrm>
            <a:off x="2060944" y="2586602"/>
            <a:ext cx="1461610" cy="25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6" idx="4"/>
          </p:cNvCxnSpPr>
          <p:nvPr/>
        </p:nvCxnSpPr>
        <p:spPr>
          <a:xfrm>
            <a:off x="1981532" y="3905677"/>
            <a:ext cx="1541022" cy="2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694981" y="2578014"/>
            <a:ext cx="20764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Oval 37"/>
          <p:cNvSpPr/>
          <p:nvPr/>
        </p:nvSpPr>
        <p:spPr>
          <a:xfrm>
            <a:off x="6999580" y="2581162"/>
            <a:ext cx="360040" cy="1296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46929" y="2578014"/>
            <a:ext cx="1329877" cy="21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" idx="4"/>
            <a:endCxn id="38" idx="4"/>
          </p:cNvCxnSpPr>
          <p:nvPr/>
        </p:nvCxnSpPr>
        <p:spPr>
          <a:xfrm>
            <a:off x="5798801" y="3874158"/>
            <a:ext cx="1380799" cy="3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923928" y="2599548"/>
            <a:ext cx="1740174" cy="128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TextBox 45"/>
          <p:cNvSpPr txBox="1"/>
          <p:nvPr/>
        </p:nvSpPr>
        <p:spPr>
          <a:xfrm>
            <a:off x="6752583" y="4635380"/>
            <a:ext cx="17209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Vertex operator</a:t>
            </a:r>
            <a:endParaRPr lang="he-IL" dirty="0"/>
          </a:p>
        </p:txBody>
      </p:sp>
      <p:cxnSp>
        <p:nvCxnSpPr>
          <p:cNvPr id="50" name="Curved Connector 49"/>
          <p:cNvCxnSpPr/>
          <p:nvPr/>
        </p:nvCxnSpPr>
        <p:spPr>
          <a:xfrm rot="10800000" flipV="1">
            <a:off x="6752584" y="4820046"/>
            <a:ext cx="771745" cy="6682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10800000" flipV="1">
            <a:off x="6752584" y="4820046"/>
            <a:ext cx="657725" cy="48116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86775" y="3968685"/>
            <a:ext cx="8146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closed</a:t>
            </a:r>
            <a:endParaRPr lang="he-IL" dirty="0"/>
          </a:p>
        </p:txBody>
      </p:sp>
      <p:sp>
        <p:nvSpPr>
          <p:cNvPr id="54" name="TextBox 53"/>
          <p:cNvSpPr txBox="1"/>
          <p:nvPr/>
        </p:nvSpPr>
        <p:spPr>
          <a:xfrm>
            <a:off x="6196242" y="3944784"/>
            <a:ext cx="8146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closed</a:t>
            </a:r>
            <a:endParaRPr lang="he-IL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52375" y="2708920"/>
            <a:ext cx="1655729" cy="2245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4"/>
            <a:endCxn id="37" idx="4"/>
          </p:cNvCxnSpPr>
          <p:nvPr/>
        </p:nvCxnSpPr>
        <p:spPr>
          <a:xfrm flipV="1">
            <a:off x="3522554" y="3874158"/>
            <a:ext cx="2276247" cy="344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400000">
            <a:off x="5357907" y="2285499"/>
            <a:ext cx="314667" cy="531719"/>
          </a:xfrm>
          <a:prstGeom prst="arc">
            <a:avLst>
              <a:gd name="adj1" fmla="val 163933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Arc 46"/>
          <p:cNvSpPr/>
          <p:nvPr/>
        </p:nvSpPr>
        <p:spPr>
          <a:xfrm rot="16200000" flipH="1">
            <a:off x="3695041" y="2308178"/>
            <a:ext cx="314667" cy="531719"/>
          </a:xfrm>
          <a:prstGeom prst="arc">
            <a:avLst>
              <a:gd name="adj1" fmla="val 1639338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54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decay of a long  string </a:t>
            </a:r>
            <a:r>
              <a:rPr lang="en-US" dirty="0" smtClean="0"/>
              <a:t>in critical  </a:t>
            </a:r>
            <a:r>
              <a:rPr lang="en-US" dirty="0"/>
              <a:t>flat space-time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determine the dependence of the </a:t>
            </a:r>
            <a:r>
              <a:rPr lang="en-US" dirty="0" smtClean="0">
                <a:solidFill>
                  <a:srgbClr val="FF0000"/>
                </a:solidFill>
              </a:rPr>
              <a:t>string  amplitude </a:t>
            </a:r>
            <a:r>
              <a:rPr lang="en-US" dirty="0" smtClean="0"/>
              <a:t>on the </a:t>
            </a:r>
            <a:r>
              <a:rPr lang="en-US" dirty="0" smtClean="0">
                <a:solidFill>
                  <a:srgbClr val="FF0000"/>
                </a:solidFill>
              </a:rPr>
              <a:t>string length 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open string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coupling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5" y="2132856"/>
            <a:ext cx="7824915" cy="10035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763688" y="3136403"/>
            <a:ext cx="144016" cy="796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83768" y="2780928"/>
            <a:ext cx="720080" cy="155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3808" y="4340589"/>
            <a:ext cx="12576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Zero mode</a:t>
            </a:r>
            <a:endParaRPr lang="he-IL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47864" y="2634629"/>
            <a:ext cx="648072" cy="926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8718" y="3560758"/>
            <a:ext cx="14879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Gravitational</a:t>
            </a:r>
          </a:p>
          <a:p>
            <a:r>
              <a:rPr lang="en-US" dirty="0" smtClean="0"/>
              <a:t>coupling</a:t>
            </a:r>
            <a:endParaRPr lang="he-IL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72634" y="3025415"/>
            <a:ext cx="955350" cy="189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1255" y="5013176"/>
            <a:ext cx="16911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Normalization </a:t>
            </a:r>
          </a:p>
          <a:p>
            <a:r>
              <a:rPr lang="en-US" dirty="0" smtClean="0"/>
              <a:t>Of the vertex</a:t>
            </a:r>
            <a:endParaRPr lang="he-IL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28184" y="2811101"/>
            <a:ext cx="648072" cy="1139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3687" y="3974825"/>
            <a:ext cx="17209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Vertex operator</a:t>
            </a:r>
            <a:endParaRPr lang="he-IL" dirty="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75556" y="2143392"/>
            <a:ext cx="7925534" cy="124735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69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decay of a long  string in flat space-time</a:t>
            </a:r>
            <a:endParaRPr lang="he-I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79" y="928670"/>
            <a:ext cx="8515321" cy="5786478"/>
          </a:xfrm>
        </p:spPr>
        <p:txBody>
          <a:bodyPr/>
          <a:lstStyle/>
          <a:p>
            <a:r>
              <a:rPr lang="en-US" dirty="0" smtClean="0"/>
              <a:t>After substituting  into the </a:t>
            </a:r>
            <a:r>
              <a:rPr lang="en-US" dirty="0" smtClean="0">
                <a:solidFill>
                  <a:srgbClr val="FF0000"/>
                </a:solidFill>
              </a:rPr>
              <a:t>integral</a:t>
            </a:r>
            <a:r>
              <a:rPr lang="en-US" dirty="0" smtClean="0"/>
              <a:t> the amplitude yields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imaginary part</a:t>
            </a:r>
          </a:p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 err="1" smtClean="0">
                <a:solidFill>
                  <a:srgbClr val="FF0000"/>
                </a:solidFill>
              </a:rPr>
              <a:t>Stirling</a:t>
            </a:r>
            <a:r>
              <a:rPr lang="en-US" dirty="0" smtClean="0"/>
              <a:t>  approximation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71" y="2778309"/>
            <a:ext cx="5640036" cy="1689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5741658" cy="114328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010259" y="3969997"/>
            <a:ext cx="79208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12360" y="4290697"/>
            <a:ext cx="10947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regulator</a:t>
            </a:r>
            <a:endParaRPr lang="he-I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626" y="5311450"/>
            <a:ext cx="3302724" cy="116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4859223"/>
            <a:ext cx="4268135" cy="393797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217626" y="5389620"/>
            <a:ext cx="3142127" cy="124735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09471" y="3078795"/>
            <a:ext cx="5596832" cy="124735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383578" y="1547739"/>
            <a:ext cx="5761727" cy="124735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7631973" y="2700073"/>
            <a:ext cx="10947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regulator</a:t>
            </a:r>
            <a:endParaRPr lang="he-IL" dirty="0"/>
          </a:p>
        </p:txBody>
      </p:sp>
      <p:cxnSp>
        <p:nvCxnSpPr>
          <p:cNvPr id="5" name="Curved Connector 4"/>
          <p:cNvCxnSpPr/>
          <p:nvPr/>
        </p:nvCxnSpPr>
        <p:spPr>
          <a:xfrm>
            <a:off x="5508104" y="2420888"/>
            <a:ext cx="2539943" cy="5040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3" idx="1"/>
          </p:cNvCxnSpPr>
          <p:nvPr/>
        </p:nvCxnSpPr>
        <p:spPr>
          <a:xfrm>
            <a:off x="4860032" y="1916832"/>
            <a:ext cx="2771941" cy="96790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862" y="1667450"/>
            <a:ext cx="1727579" cy="6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 of the linear dependence on L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result  for long strings is a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linear dependence on  the length 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short strings  with  important role of the massive endpoints we add a </a:t>
            </a:r>
            <a:r>
              <a:rPr lang="en-US" b="1" dirty="0" smtClean="0">
                <a:solidFill>
                  <a:srgbClr val="FF0000"/>
                </a:solidFill>
              </a:rPr>
              <a:t>phase space factor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phase space factor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844824"/>
            <a:ext cx="4014080" cy="11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293096"/>
            <a:ext cx="5385980" cy="87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0" y="5682267"/>
            <a:ext cx="7533748" cy="1032881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843808" y="1929655"/>
            <a:ext cx="4176464" cy="124735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09880" y="5798945"/>
            <a:ext cx="8435000" cy="100103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01070" y="4177998"/>
            <a:ext cx="5231170" cy="99161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74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752486" cy="357190"/>
          </a:xfrm>
        </p:spPr>
        <p:txBody>
          <a:bodyPr/>
          <a:lstStyle/>
          <a:p>
            <a:r>
              <a:rPr lang="en-US" dirty="0"/>
              <a:t>The suppression factor for stringy holographic hadrons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horizontal segment of the stringy hadron </a:t>
            </a:r>
            <a:r>
              <a:rPr lang="en-US" b="1" dirty="0" smtClean="0">
                <a:solidFill>
                  <a:srgbClr val="FF0000"/>
                </a:solidFill>
              </a:rPr>
              <a:t>fluctuates</a:t>
            </a:r>
            <a:r>
              <a:rPr lang="en-US" dirty="0" smtClean="0"/>
              <a:t> and can reach flavor </a:t>
            </a:r>
            <a:r>
              <a:rPr lang="en-US" dirty="0" err="1" smtClean="0"/>
              <a:t>branes</a:t>
            </a:r>
            <a:endParaRPr lang="en-US" dirty="0" smtClean="0"/>
          </a:p>
          <a:p>
            <a:r>
              <a:rPr lang="en-US" dirty="0"/>
              <a:t>When this happens the string may </a:t>
            </a:r>
            <a:r>
              <a:rPr lang="en-US" b="1" dirty="0">
                <a:solidFill>
                  <a:srgbClr val="FF0000"/>
                </a:solidFill>
              </a:rPr>
              <a:t>break up </a:t>
            </a:r>
            <a:r>
              <a:rPr lang="en-US" dirty="0"/>
              <a:t>, and the </a:t>
            </a:r>
            <a:r>
              <a:rPr lang="en-US" dirty="0" smtClean="0"/>
              <a:t>two new </a:t>
            </a:r>
            <a:r>
              <a:rPr lang="en-US" dirty="0"/>
              <a:t>endpoints connect to a</a:t>
            </a:r>
            <a:r>
              <a:rPr lang="en-US" dirty="0" smtClean="0"/>
              <a:t> flavor </a:t>
            </a:r>
            <a:r>
              <a:rPr lang="en-US" dirty="0" err="1"/>
              <a:t>brane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10" y="2626725"/>
            <a:ext cx="5258446" cy="35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of the suppression factor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407816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Assuming first that the string stretches in flat space-time we found </a:t>
            </a:r>
            <a:r>
              <a:rPr lang="en-US" dirty="0" smtClean="0"/>
              <a:t> using </a:t>
            </a:r>
            <a:r>
              <a:rPr lang="en-US" dirty="0" smtClean="0"/>
              <a:t>both a </a:t>
            </a:r>
            <a:r>
              <a:rPr lang="en-US" dirty="0" smtClean="0">
                <a:solidFill>
                  <a:srgbClr val="FF0000"/>
                </a:solidFill>
              </a:rPr>
              <a:t>string beads model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FF0000"/>
                </a:solidFill>
              </a:rPr>
              <a:t>continues</a:t>
            </a:r>
            <a:r>
              <a:rPr lang="en-US" dirty="0" smtClean="0"/>
              <a:t> one that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smtClean="0"/>
              <a:t> = </a:t>
            </a:r>
            <a:r>
              <a:rPr lang="en-US" dirty="0" err="1" smtClean="0"/>
              <a:t>Const</a:t>
            </a:r>
            <a:r>
              <a:rPr lang="en-US" dirty="0" smtClean="0"/>
              <a:t>                   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further corrections due to the </a:t>
            </a:r>
            <a:r>
              <a:rPr lang="en-US" dirty="0" smtClean="0">
                <a:solidFill>
                  <a:srgbClr val="FF0000"/>
                </a:solidFill>
              </a:rPr>
              <a:t>curvature</a:t>
            </a:r>
            <a:r>
              <a:rPr lang="en-US" dirty="0" smtClean="0"/>
              <a:t>  and due to the </a:t>
            </a:r>
            <a:r>
              <a:rPr lang="en-US" dirty="0" smtClean="0">
                <a:solidFill>
                  <a:srgbClr val="FF0000"/>
                </a:solidFill>
              </a:rPr>
              <a:t>massive endpoints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=</a:t>
            </a:r>
            <a:endParaRPr lang="en-US" dirty="0"/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03" y="2232719"/>
            <a:ext cx="304867" cy="482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616" y="1948705"/>
            <a:ext cx="4776247" cy="1041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576" y="4377362"/>
            <a:ext cx="4014080" cy="889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636" y="5692185"/>
            <a:ext cx="5182736" cy="96543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90508" y="2147997"/>
            <a:ext cx="6853458" cy="84236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915771" y="5662310"/>
            <a:ext cx="5191120" cy="102518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925136" y="4260946"/>
            <a:ext cx="4680520" cy="115596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36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Part 2</a:t>
            </a:r>
            <a:r>
              <a:rPr lang="en-US" sz="6000" dirty="0">
                <a:solidFill>
                  <a:srgbClr val="FF0000"/>
                </a:solidFill>
                <a:latin typeface="Brush Script MT" pitchFamily="66" charset="0"/>
              </a:rPr>
              <a:t>:</a:t>
            </a:r>
            <a:endParaRPr lang="en-US" sz="60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Fits  of  the HISH  model to  the experimental data and predictions about yet undiscovered states.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143932" cy="357190"/>
          </a:xfrm>
        </p:spPr>
        <p:txBody>
          <a:bodyPr/>
          <a:lstStyle/>
          <a:p>
            <a:r>
              <a:rPr lang="en-US" dirty="0"/>
              <a:t>String/field theory holography versus gravity/FT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015286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wide range of </a:t>
            </a:r>
            <a:r>
              <a:rPr lang="en-US" dirty="0" err="1" smtClean="0">
                <a:solidFill>
                  <a:srgbClr val="FF0000"/>
                </a:solidFill>
              </a:rPr>
              <a:t>hadronic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physical observables  </a:t>
            </a:r>
            <a:r>
              <a:rPr lang="en-US" dirty="0" smtClean="0"/>
              <a:t>which cannot be faithfully described by bulk fields but rather </a:t>
            </a:r>
            <a:r>
              <a:rPr lang="en-US" dirty="0" smtClean="0">
                <a:solidFill>
                  <a:srgbClr val="FF0000"/>
                </a:solidFill>
              </a:rPr>
              <a:t>require  dual  stringy phenomena </a:t>
            </a:r>
            <a:r>
              <a:rPr lang="en-US" dirty="0" smtClean="0"/>
              <a:t>It is well known that this is the case for </a:t>
            </a:r>
            <a:r>
              <a:rPr lang="en-US" dirty="0" smtClean="0">
                <a:solidFill>
                  <a:srgbClr val="FF0000"/>
                </a:solidFill>
              </a:rPr>
              <a:t>Wilson, ‘t </a:t>
            </a:r>
            <a:r>
              <a:rPr lang="en-US" dirty="0" err="1" smtClean="0">
                <a:solidFill>
                  <a:srgbClr val="FF0000"/>
                </a:solidFill>
              </a:rPr>
              <a:t>Hooft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Polyakov</a:t>
            </a:r>
            <a:r>
              <a:rPr lang="en-US" dirty="0" smtClean="0">
                <a:solidFill>
                  <a:srgbClr val="FF0000"/>
                </a:solidFill>
              </a:rPr>
              <a:t> lines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We argue here that in fact also  the </a:t>
            </a:r>
            <a:r>
              <a:rPr lang="en-US" b="1" dirty="0" smtClean="0">
                <a:solidFill>
                  <a:srgbClr val="FF0000"/>
                </a:solidFill>
              </a:rPr>
              <a:t>spectra,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 decays width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scattering amplitudes  </a:t>
            </a:r>
            <a:r>
              <a:rPr lang="en-US" dirty="0" smtClean="0"/>
              <a:t>of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mesons, baryons,  exotics 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glueballs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can be recast only by holographic </a:t>
            </a:r>
            <a:r>
              <a:rPr lang="en-US" dirty="0" smtClean="0">
                <a:solidFill>
                  <a:srgbClr val="FF0000"/>
                </a:solidFill>
              </a:rPr>
              <a:t>stringy hadrons 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  and predictions of  the HISH model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335808" cy="5786478"/>
          </a:xfrm>
        </p:spPr>
        <p:txBody>
          <a:bodyPr/>
          <a:lstStyle/>
          <a:p>
            <a:r>
              <a:rPr lang="en-US" dirty="0" smtClean="0"/>
              <a:t>Next we compare the predictions of the </a:t>
            </a:r>
            <a:r>
              <a:rPr lang="en-US" dirty="0" smtClean="0">
                <a:solidFill>
                  <a:srgbClr val="FF0000"/>
                </a:solidFill>
              </a:rPr>
              <a:t>HISH model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PDG data</a:t>
            </a:r>
            <a:r>
              <a:rPr lang="en-US" dirty="0" smtClean="0"/>
              <a:t>. We extract the optimal values of  the </a:t>
            </a:r>
            <a:r>
              <a:rPr lang="en-US" dirty="0" smtClean="0">
                <a:solidFill>
                  <a:srgbClr val="FF0000"/>
                </a:solidFill>
              </a:rPr>
              <a:t>tension</a:t>
            </a:r>
            <a:r>
              <a:rPr lang="en-US" dirty="0" smtClean="0"/>
              <a:t> ( or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en-US" dirty="0" smtClean="0"/>
              <a:t>) , </a:t>
            </a:r>
            <a:r>
              <a:rPr lang="en-US" dirty="0" smtClean="0">
                <a:solidFill>
                  <a:srgbClr val="FF0000"/>
                </a:solidFill>
              </a:rPr>
              <a:t>endpoints masses</a:t>
            </a:r>
            <a:r>
              <a:rPr lang="en-US" dirty="0" smtClean="0"/>
              <a:t>,  and </a:t>
            </a:r>
            <a:r>
              <a:rPr lang="en-US" dirty="0" smtClean="0">
                <a:solidFill>
                  <a:srgbClr val="FF0000"/>
                </a:solidFill>
              </a:rPr>
              <a:t>intercepts</a:t>
            </a:r>
          </a:p>
          <a:p>
            <a:r>
              <a:rPr lang="en-US" dirty="0" smtClean="0"/>
              <a:t>We determine the chi square of the fits of  the </a:t>
            </a:r>
            <a:r>
              <a:rPr lang="en-US" dirty="0" smtClean="0">
                <a:solidFill>
                  <a:srgbClr val="FF0000"/>
                </a:solidFill>
              </a:rPr>
              <a:t>spectra</a:t>
            </a:r>
          </a:p>
          <a:p>
            <a:r>
              <a:rPr lang="en-US" dirty="0" smtClean="0"/>
              <a:t>Mesons   </a:t>
            </a:r>
          </a:p>
          <a:p>
            <a:r>
              <a:rPr lang="en-US" dirty="0" smtClean="0"/>
              <a:t>Baryons  </a:t>
            </a:r>
          </a:p>
          <a:p>
            <a:r>
              <a:rPr lang="en-US" dirty="0" err="1" smtClean="0"/>
              <a:t>Glueballs</a:t>
            </a:r>
            <a:endParaRPr lang="en-US" dirty="0" smtClean="0"/>
          </a:p>
          <a:p>
            <a:r>
              <a:rPr lang="en-US" dirty="0" smtClean="0"/>
              <a:t>Exotic Hadrons</a:t>
            </a:r>
          </a:p>
          <a:p>
            <a:r>
              <a:rPr lang="en-US" dirty="0" smtClean="0"/>
              <a:t>We fit the </a:t>
            </a:r>
            <a:r>
              <a:rPr lang="en-US" dirty="0" smtClean="0">
                <a:solidFill>
                  <a:srgbClr val="FF0000"/>
                </a:solidFill>
              </a:rPr>
              <a:t>total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decay width</a:t>
            </a:r>
            <a:r>
              <a:rPr lang="en-US" dirty="0" smtClean="0"/>
              <a:t> of   hadrons including Zweig suppressed decays</a:t>
            </a:r>
          </a:p>
          <a:p>
            <a:r>
              <a:rPr lang="en-US" dirty="0" smtClean="0"/>
              <a:t>We determine  </a:t>
            </a:r>
            <a:r>
              <a:rPr lang="en-US" dirty="0" smtClean="0">
                <a:solidFill>
                  <a:srgbClr val="FF0000"/>
                </a:solidFill>
              </a:rPr>
              <a:t>branching ratios  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  Fits  of  </a:t>
            </a:r>
            <a:r>
              <a:rPr lang="en-US" sz="6000" dirty="0" err="1" smtClean="0">
                <a:solidFill>
                  <a:srgbClr val="FF0000"/>
                </a:solidFill>
                <a:latin typeface="Brush Script MT" pitchFamily="66" charset="0"/>
              </a:rPr>
              <a:t>Mesonic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 Spectra and Predictions for higher excited states  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Fits of the meson trajectories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45212"/>
            <a:ext cx="5500873" cy="59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16187"/>
            <a:ext cx="6859503" cy="57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1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33" y="1215307"/>
            <a:ext cx="6859503" cy="55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7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90780"/>
            <a:ext cx="7011937" cy="57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51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84385"/>
            <a:ext cx="6808692" cy="54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2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20" y="1255921"/>
            <a:ext cx="7113559" cy="5602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305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54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97102"/>
            <a:ext cx="7062748" cy="59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5772"/>
            <a:ext cx="6910314" cy="55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515320" cy="57864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stringy</a:t>
            </a:r>
            <a:r>
              <a:rPr lang="en-US" dirty="0"/>
              <a:t> description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hadrons</a:t>
            </a:r>
            <a:r>
              <a:rPr lang="en-US" dirty="0" smtClean="0"/>
              <a:t> has </a:t>
            </a:r>
            <a:r>
              <a:rPr lang="en-US" dirty="0"/>
              <a:t>been thoroughly investigated </a:t>
            </a:r>
            <a:r>
              <a:rPr lang="en-US" dirty="0" smtClean="0"/>
              <a:t>during  </a:t>
            </a:r>
            <a:r>
              <a:rPr lang="en-US" dirty="0"/>
              <a:t>the </a:t>
            </a:r>
            <a:r>
              <a:rPr lang="en-US" dirty="0" smtClean="0"/>
              <a:t> sixties and seventies.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What </a:t>
            </a: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reasons   </a:t>
            </a:r>
            <a:r>
              <a:rPr lang="en-US" dirty="0"/>
              <a:t>to go back to 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FF0000"/>
                </a:solidFill>
              </a:rPr>
              <a:t>square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" and revisit </a:t>
            </a:r>
            <a:r>
              <a:rPr lang="en-US" dirty="0" smtClean="0"/>
              <a:t>this question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Up to date properties like the </a:t>
            </a:r>
            <a:r>
              <a:rPr lang="en-US" b="1" dirty="0" err="1" smtClean="0">
                <a:solidFill>
                  <a:srgbClr val="FF0000"/>
                </a:solidFill>
              </a:rPr>
              <a:t>hadronic</a:t>
            </a:r>
            <a:r>
              <a:rPr lang="en-US" b="1" dirty="0" smtClean="0">
                <a:solidFill>
                  <a:srgbClr val="FF0000"/>
                </a:solidFill>
              </a:rPr>
              <a:t> spectra</a:t>
            </a:r>
            <a:r>
              <a:rPr lang="en-US" dirty="0" smtClean="0"/>
              <a:t>, their </a:t>
            </a:r>
            <a:r>
              <a:rPr lang="en-US" b="1" dirty="0" smtClean="0">
                <a:solidFill>
                  <a:srgbClr val="FF0000"/>
                </a:solidFill>
              </a:rPr>
              <a:t>decay width,  scattering  cross section 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hard</a:t>
            </a:r>
            <a:r>
              <a:rPr lang="en-US" dirty="0" smtClean="0"/>
              <a:t> to get from </a:t>
            </a:r>
            <a:r>
              <a:rPr lang="en-US" dirty="0" smtClean="0">
                <a:solidFill>
                  <a:srgbClr val="FF0000"/>
                </a:solidFill>
              </a:rPr>
              <a:t>QCD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easy</a:t>
            </a:r>
            <a:r>
              <a:rPr lang="en-US" dirty="0" smtClean="0"/>
              <a:t> from certain </a:t>
            </a:r>
            <a:r>
              <a:rPr lang="en-US" dirty="0" smtClean="0">
                <a:solidFill>
                  <a:srgbClr val="FF0000"/>
                </a:solidFill>
              </a:rPr>
              <a:t>stringy</a:t>
            </a:r>
            <a:r>
              <a:rPr lang="en-US" dirty="0" smtClean="0"/>
              <a:t> pictures.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(ii) </a:t>
            </a:r>
            <a:r>
              <a:rPr lang="en-US" dirty="0"/>
              <a:t>There is a wide range of </a:t>
            </a:r>
            <a:r>
              <a:rPr lang="en-US" dirty="0">
                <a:solidFill>
                  <a:srgbClr val="FF0000"/>
                </a:solidFill>
              </a:rPr>
              <a:t>heavy </a:t>
            </a:r>
            <a:r>
              <a:rPr lang="en-US" dirty="0" err="1">
                <a:solidFill>
                  <a:srgbClr val="FF0000"/>
                </a:solidFill>
              </a:rPr>
              <a:t>mesonic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baryonic </a:t>
            </a:r>
            <a:r>
              <a:rPr lang="en-US" dirty="0" smtClean="0"/>
              <a:t>and som</a:t>
            </a:r>
            <a:r>
              <a:rPr lang="en-US" dirty="0" smtClean="0">
                <a:solidFill>
                  <a:srgbClr val="FF0000"/>
                </a:solidFill>
              </a:rPr>
              <a:t>e exotic </a:t>
            </a:r>
            <a:r>
              <a:rPr lang="en-US" dirty="0" smtClean="0"/>
              <a:t> </a:t>
            </a:r>
            <a:r>
              <a:rPr lang="en-US" dirty="0"/>
              <a:t>resonances that have been discovered in recent </a:t>
            </a:r>
            <a:r>
              <a:rPr lang="en-US" dirty="0" smtClean="0"/>
              <a:t>years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</a:t>
            </a:r>
            <a:r>
              <a:rPr lang="en-US" dirty="0" smtClean="0"/>
              <a:t>iii) </a:t>
            </a:r>
            <a:r>
              <a:rPr lang="en-US" dirty="0">
                <a:solidFill>
                  <a:srgbClr val="FF0000"/>
                </a:solidFill>
              </a:rPr>
              <a:t>Holography, or gauge/string duality</a:t>
            </a:r>
            <a:r>
              <a:rPr lang="en-US" dirty="0"/>
              <a:t>, provides a bridge between the underlying theory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QCD</a:t>
            </a:r>
            <a:r>
              <a:rPr lang="en-US" dirty="0" smtClean="0"/>
              <a:t> </a:t>
            </a:r>
            <a:r>
              <a:rPr lang="en-US" dirty="0"/>
              <a:t>(in certain limits) and a </a:t>
            </a:r>
            <a:r>
              <a:rPr lang="en-US" dirty="0">
                <a:solidFill>
                  <a:srgbClr val="FF0000"/>
                </a:solidFill>
              </a:rPr>
              <a:t>bosonic string </a:t>
            </a:r>
            <a:r>
              <a:rPr lang="en-US" dirty="0"/>
              <a:t>model of </a:t>
            </a:r>
            <a:r>
              <a:rPr lang="en-US" dirty="0" smtClean="0"/>
              <a:t>mesons and baryons.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28" y="937838"/>
            <a:ext cx="6910314" cy="56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trajectories of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96" y="1128890"/>
            <a:ext cx="7367614" cy="57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a universal model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263800" cy="5786478"/>
          </a:xfrm>
        </p:spPr>
        <p:txBody>
          <a:bodyPr/>
          <a:lstStyle/>
          <a:p>
            <a:r>
              <a:rPr lang="en-US" dirty="0" smtClean="0"/>
              <a:t>The fit results for several trajectories </a:t>
            </a:r>
            <a:r>
              <a:rPr lang="en-US" dirty="0" smtClean="0">
                <a:solidFill>
                  <a:srgbClr val="FF0000"/>
                </a:solidFill>
              </a:rPr>
              <a:t>simultaneously</a:t>
            </a:r>
            <a:r>
              <a:rPr lang="en-US" dirty="0" smtClean="0"/>
              <a:t>.  The           trajectories of </a:t>
            </a:r>
          </a:p>
          <a:p>
            <a:r>
              <a:rPr lang="en-US" dirty="0" smtClean="0"/>
              <a:t> We take the  </a:t>
            </a:r>
            <a:r>
              <a:rPr lang="en-US" dirty="0" smtClean="0">
                <a:solidFill>
                  <a:srgbClr val="FF0000"/>
                </a:solidFill>
              </a:rPr>
              <a:t>string endpoint masses </a:t>
            </a:r>
            <a:r>
              <a:rPr lang="en-US" dirty="0" smtClean="0">
                <a:solidFill>
                  <a:srgbClr val="FF0000"/>
                </a:solidFill>
              </a:rPr>
              <a:t> in MeV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Only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intercept</a:t>
            </a:r>
            <a:r>
              <a:rPr lang="en-US" dirty="0"/>
              <a:t> was allowed to </a:t>
            </a:r>
            <a:r>
              <a:rPr lang="en-US" dirty="0" smtClean="0"/>
              <a:t>change. We got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38" y="2328277"/>
            <a:ext cx="35528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15" y="4221088"/>
            <a:ext cx="49053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47" y="1412776"/>
            <a:ext cx="847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1247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0" y="1455638"/>
            <a:ext cx="1905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07704" y="4216828"/>
            <a:ext cx="5616624" cy="202048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517715" y="2270371"/>
            <a:ext cx="3800475" cy="73418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9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in the m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’ </a:t>
            </a:r>
            <a:r>
              <a:rPr lang="en-US" dirty="0" smtClean="0"/>
              <a:t>plane : s quark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932" y="931192"/>
            <a:ext cx="8999469" cy="3365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5222"/>
            <a:ext cx="9036495" cy="17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of light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263800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 The trajectories of mesons containing u and d quarks are </a:t>
            </a:r>
            <a:r>
              <a:rPr lang="en-US" dirty="0" smtClean="0">
                <a:solidFill>
                  <a:srgbClr val="FF0000"/>
                </a:solidFill>
              </a:rPr>
              <a:t>nearly linear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mesons with  </a:t>
            </a:r>
            <a:r>
              <a:rPr lang="en-US" dirty="0" smtClean="0">
                <a:solidFill>
                  <a:srgbClr val="FF0000"/>
                </a:solidFill>
              </a:rPr>
              <a:t>strange quarks  </a:t>
            </a:r>
            <a:r>
              <a:rPr lang="en-US" dirty="0" smtClean="0"/>
              <a:t>there are significant </a:t>
            </a:r>
            <a:r>
              <a:rPr lang="en-US" dirty="0" smtClean="0">
                <a:solidFill>
                  <a:srgbClr val="FF0000"/>
                </a:solidFill>
              </a:rPr>
              <a:t>deviations from linearity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strength of the HISH model  - it describes well  hadrons with </a:t>
            </a:r>
            <a:r>
              <a:rPr lang="en-US" dirty="0" smtClean="0">
                <a:solidFill>
                  <a:srgbClr val="FF0000"/>
                </a:solidFill>
              </a:rPr>
              <a:t>light-light</a:t>
            </a:r>
            <a:r>
              <a:rPr lang="en-US" dirty="0" smtClean="0"/>
              <a:t> and  </a:t>
            </a:r>
            <a:r>
              <a:rPr lang="en-US" dirty="0" smtClean="0">
                <a:solidFill>
                  <a:srgbClr val="FF0000"/>
                </a:solidFill>
              </a:rPr>
              <a:t>light-heavy</a:t>
            </a:r>
            <a:r>
              <a:rPr lang="en-US" dirty="0" smtClean="0"/>
              <a:t>  quarks.</a:t>
            </a:r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pion</a:t>
            </a:r>
            <a:r>
              <a:rPr lang="en-US" dirty="0" smtClean="0"/>
              <a:t> is notable as a meson that does not reside exactly on his trajectory probably since it is a goldstone boson but all his partners do. </a:t>
            </a:r>
          </a:p>
          <a:p>
            <a:r>
              <a:rPr lang="en-US" dirty="0" smtClean="0"/>
              <a:t>Similar story occurs with the pseudo scalar  </a:t>
            </a:r>
            <a:r>
              <a:rPr lang="en-US" dirty="0" err="1" smtClean="0">
                <a:solidFill>
                  <a:srgbClr val="FF0000"/>
                </a:solidFill>
              </a:rPr>
              <a:t>Kaons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There is a puzzle with the K3 and K4  that should be according the model lighter than those discovered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K* furnish nicely a HMRT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Light-Heavy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mesons with </a:t>
            </a:r>
            <a:r>
              <a:rPr lang="en-US" dirty="0" smtClean="0">
                <a:solidFill>
                  <a:srgbClr val="FF0000"/>
                </a:solidFill>
              </a:rPr>
              <a:t>one heavy </a:t>
            </a:r>
            <a:r>
              <a:rPr lang="en-US" dirty="0" smtClean="0"/>
              <a:t>( c or b) quark and </a:t>
            </a:r>
            <a:r>
              <a:rPr lang="en-US" dirty="0" smtClean="0">
                <a:solidFill>
                  <a:srgbClr val="FF0000"/>
                </a:solidFill>
              </a:rPr>
              <a:t>one light</a:t>
            </a:r>
            <a:r>
              <a:rPr lang="en-US" dirty="0" smtClean="0"/>
              <a:t> ( u/d or s)  the HMRT works well.</a:t>
            </a:r>
          </a:p>
          <a:p>
            <a:r>
              <a:rPr lang="en-US" dirty="0" smtClean="0"/>
              <a:t>We have trajectories of                   including their </a:t>
            </a:r>
            <a:r>
              <a:rPr lang="en-US" dirty="0" smtClean="0">
                <a:solidFill>
                  <a:srgbClr val="FF0000"/>
                </a:solidFill>
              </a:rPr>
              <a:t>decay width </a:t>
            </a:r>
            <a:r>
              <a:rPr lang="en-US" dirty="0" smtClean="0"/>
              <a:t>and also for                                        .</a:t>
            </a:r>
          </a:p>
          <a:p>
            <a:r>
              <a:rPr lang="en-US" dirty="0" smtClean="0"/>
              <a:t>We have predictions for </a:t>
            </a:r>
            <a:r>
              <a:rPr lang="en-US" dirty="0" smtClean="0">
                <a:solidFill>
                  <a:srgbClr val="FF0000"/>
                </a:solidFill>
              </a:rPr>
              <a:t>higher excited states </a:t>
            </a:r>
          </a:p>
          <a:p>
            <a:r>
              <a:rPr lang="en-US" dirty="0" smtClean="0"/>
              <a:t>We can assign </a:t>
            </a:r>
            <a:r>
              <a:rPr lang="en-US" dirty="0" smtClean="0">
                <a:solidFill>
                  <a:srgbClr val="FF0000"/>
                </a:solidFill>
              </a:rPr>
              <a:t>quantum numbers </a:t>
            </a:r>
            <a:r>
              <a:rPr lang="en-US" dirty="0" smtClean="0"/>
              <a:t>for states that were discovered but not fully identified. For instance                and                   should be         states, </a:t>
            </a:r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916832"/>
            <a:ext cx="1270278" cy="342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85" y="2302638"/>
            <a:ext cx="3150290" cy="34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005064"/>
            <a:ext cx="1016223" cy="368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58" y="4111396"/>
            <a:ext cx="1117845" cy="26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561" y="4068579"/>
            <a:ext cx="355678" cy="2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Charmonioum</a:t>
            </a:r>
            <a:r>
              <a:rPr lang="en-US" dirty="0" smtClean="0"/>
              <a:t> and </a:t>
            </a:r>
            <a:r>
              <a:rPr lang="en-US" dirty="0" err="1" smtClean="0"/>
              <a:t>Bottomonioum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464454" cy="5786478"/>
          </a:xfrm>
        </p:spPr>
        <p:txBody>
          <a:bodyPr/>
          <a:lstStyle/>
          <a:p>
            <a:r>
              <a:rPr lang="en-US" dirty="0" smtClean="0"/>
              <a:t>The spectrum of </a:t>
            </a:r>
            <a:r>
              <a:rPr lang="en-US" dirty="0" err="1" smtClean="0">
                <a:solidFill>
                  <a:srgbClr val="FF0000"/>
                </a:solidFill>
              </a:rPr>
              <a:t>quarkonia</a:t>
            </a:r>
            <a:r>
              <a:rPr lang="en-US" dirty="0" smtClean="0"/>
              <a:t> has be extensively studied</a:t>
            </a:r>
          </a:p>
          <a:p>
            <a:r>
              <a:rPr lang="en-US" dirty="0"/>
              <a:t> </a:t>
            </a:r>
            <a:r>
              <a:rPr lang="en-US" dirty="0" smtClean="0"/>
              <a:t>Here we see some </a:t>
            </a:r>
            <a:r>
              <a:rPr lang="en-US" dirty="0" smtClean="0">
                <a:solidFill>
                  <a:srgbClr val="FF0000"/>
                </a:solidFill>
              </a:rPr>
              <a:t>deviations from the light quark trajectories</a:t>
            </a:r>
            <a:r>
              <a:rPr lang="en-US" dirty="0" smtClean="0"/>
              <a:t>.  For        still  the slope is                   for                            </a:t>
            </a:r>
            <a:r>
              <a:rPr lang="en-US" dirty="0" err="1" smtClean="0"/>
              <a:t>aaaaa</a:t>
            </a:r>
            <a:r>
              <a:rPr lang="en-US" dirty="0" smtClean="0"/>
              <a:t>   but                      for              . For         the slopes are                                            .</a:t>
            </a:r>
          </a:p>
          <a:p>
            <a:r>
              <a:rPr lang="en-US" dirty="0" smtClean="0"/>
              <a:t>  For heavy </a:t>
            </a:r>
            <a:r>
              <a:rPr lang="en-US" dirty="0" err="1" smtClean="0"/>
              <a:t>quarkonia</a:t>
            </a:r>
            <a:r>
              <a:rPr lang="en-US" dirty="0" smtClean="0"/>
              <a:t>  the </a:t>
            </a:r>
            <a:r>
              <a:rPr lang="en-US" dirty="0" smtClean="0">
                <a:solidFill>
                  <a:srgbClr val="FF0000"/>
                </a:solidFill>
              </a:rPr>
              <a:t>HISH approximation </a:t>
            </a:r>
            <a:r>
              <a:rPr lang="en-US" dirty="0" smtClean="0"/>
              <a:t>of the holographic hadrons  is not as good as for the light ones.</a:t>
            </a:r>
          </a:p>
          <a:p>
            <a:r>
              <a:rPr lang="en-US" dirty="0" smtClean="0"/>
              <a:t> The reason for the disparity between </a:t>
            </a:r>
            <a:r>
              <a:rPr lang="en-US" dirty="0"/>
              <a:t> </a:t>
            </a:r>
            <a:r>
              <a:rPr lang="en-US" dirty="0" smtClean="0"/>
              <a:t>the slopes of the trajectories of             and               is that for the latter the spectrum eigenvalues are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sz="14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and not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anymore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Bc</a:t>
            </a:r>
            <a:r>
              <a:rPr lang="en-US" dirty="0" smtClean="0"/>
              <a:t> state with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interpolates</a:t>
            </a:r>
            <a:r>
              <a:rPr lang="en-US" dirty="0" smtClean="0"/>
              <a:t> between the </a:t>
            </a:r>
            <a:r>
              <a:rPr lang="en-US" dirty="0" err="1" smtClean="0">
                <a:solidFill>
                  <a:srgbClr val="FF0000"/>
                </a:solidFill>
              </a:rPr>
              <a:t>charmonioum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botomonium</a:t>
            </a:r>
            <a:r>
              <a:rPr lang="en-US" dirty="0" smtClean="0"/>
              <a:t> slopes.        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916832"/>
            <a:ext cx="304867" cy="241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940714"/>
            <a:ext cx="1321089" cy="279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276872"/>
            <a:ext cx="914600" cy="355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307" y="2339535"/>
            <a:ext cx="1575145" cy="30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476" y="2327685"/>
            <a:ext cx="965412" cy="3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940" y="2265694"/>
            <a:ext cx="355678" cy="342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908" y="2693583"/>
            <a:ext cx="3404346" cy="330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147" y="4414924"/>
            <a:ext cx="914600" cy="355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750" y="4465737"/>
            <a:ext cx="965412" cy="30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0031" y="5276749"/>
            <a:ext cx="2692990" cy="3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on  </a:t>
            </a:r>
            <a:r>
              <a:rPr lang="en-US" dirty="0" smtClean="0"/>
              <a:t> mesons </a:t>
            </a:r>
            <a:r>
              <a:rPr lang="en-US" dirty="0"/>
              <a:t>with higher J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6" y="1112880"/>
            <a:ext cx="7560840" cy="57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on  excited mesons with higher 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80" y="1124744"/>
            <a:ext cx="7977348" cy="44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047776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(2) Fits  of </a:t>
            </a:r>
            <a:r>
              <a:rPr lang="en-US" sz="6000" dirty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Baryonic Spectra and Predictions  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IIntroduction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(iv) </a:t>
            </a:r>
            <a:r>
              <a:rPr lang="en-US" dirty="0"/>
              <a:t>The passage from the </a:t>
            </a:r>
            <a:r>
              <a:rPr lang="en-US" dirty="0">
                <a:solidFill>
                  <a:srgbClr val="FF0000"/>
                </a:solidFill>
              </a:rPr>
              <a:t>holographic string regime  </a:t>
            </a:r>
            <a:r>
              <a:rPr lang="en-US" dirty="0"/>
              <a:t>to  </a:t>
            </a:r>
            <a:r>
              <a:rPr lang="en-US" dirty="0">
                <a:solidFill>
                  <a:srgbClr val="FF0000"/>
                </a:solidFill>
              </a:rPr>
              <a:t>strings in reality </a:t>
            </a:r>
            <a:r>
              <a:rPr lang="en-US" dirty="0"/>
              <a:t>is still a tremendous </a:t>
            </a:r>
            <a:r>
              <a:rPr lang="en-US" dirty="0" smtClean="0"/>
              <a:t>challenge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(v)Thus there is a challenge to develop a model describing </a:t>
            </a:r>
            <a:r>
              <a:rPr lang="en-US" dirty="0" smtClean="0">
                <a:solidFill>
                  <a:srgbClr val="FF0000"/>
                </a:solidFill>
              </a:rPr>
              <a:t>mesons, baryons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glueballs</a:t>
            </a:r>
            <a:r>
              <a:rPr lang="en-US" dirty="0" smtClean="0"/>
              <a:t> in terms of strings in four dimensions that are </a:t>
            </a:r>
            <a:r>
              <a:rPr lang="en-US" dirty="0" smtClean="0">
                <a:solidFill>
                  <a:srgbClr val="FF0000"/>
                </a:solidFill>
              </a:rPr>
              <a:t>inspired</a:t>
            </a:r>
            <a:r>
              <a:rPr lang="en-US" dirty="0" smtClean="0"/>
              <a:t> by the  </a:t>
            </a:r>
            <a:r>
              <a:rPr lang="en-US" dirty="0" smtClean="0">
                <a:solidFill>
                  <a:srgbClr val="FF0000"/>
                </a:solidFill>
              </a:rPr>
              <a:t>holographic strings </a:t>
            </a:r>
          </a:p>
          <a:p>
            <a:endParaRPr lang="en-US" dirty="0" smtClean="0"/>
          </a:p>
          <a:p>
            <a:r>
              <a:rPr lang="en-US" dirty="0" smtClean="0"/>
              <a:t>(vi) </a:t>
            </a:r>
            <a:r>
              <a:rPr lang="en-US" dirty="0"/>
              <a:t>up to date we  lack a full exact procedure of </a:t>
            </a:r>
            <a:r>
              <a:rPr lang="en-US" dirty="0">
                <a:solidFill>
                  <a:srgbClr val="FF0000"/>
                </a:solidFill>
              </a:rPr>
              <a:t>quantizing a rotating string with massive endpoints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( We have already </a:t>
            </a:r>
            <a:r>
              <a:rPr lang="en-US" dirty="0" smtClean="0">
                <a:solidFill>
                  <a:srgbClr val="FF0000"/>
                </a:solidFill>
              </a:rPr>
              <a:t>accomplished that task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he-IL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47664" y="4293096"/>
            <a:ext cx="489654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03648" y="4365104"/>
            <a:ext cx="518457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of N and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6953" y="1383796"/>
            <a:ext cx="10517905" cy="4090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96026"/>
            <a:ext cx="254056" cy="2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 of       and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925" y="1485421"/>
            <a:ext cx="10263849" cy="3887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83677"/>
            <a:ext cx="304867" cy="31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71646"/>
            <a:ext cx="304867" cy="3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of 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2352"/>
            <a:ext cx="9177992" cy="3274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93079"/>
            <a:ext cx="304867" cy="330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776" y="393079"/>
            <a:ext cx="1371901" cy="2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of      and 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9199805" cy="359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84951"/>
            <a:ext cx="406489" cy="34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72247"/>
            <a:ext cx="406489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on   baryons with higher J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862" y="714356"/>
            <a:ext cx="6648082" cy="62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on  excited baryons with higher n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356" y="1180306"/>
            <a:ext cx="6093001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  </a:t>
            </a:r>
            <a:r>
              <a:rPr lang="en-US" dirty="0"/>
              <a:t>Ω</a:t>
            </a:r>
            <a:r>
              <a:rPr lang="en-US" dirty="0" smtClean="0"/>
              <a:t> spectra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spectrum of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excited Ω </a:t>
            </a:r>
            <a:r>
              <a:rPr lang="en-US" dirty="0" smtClean="0">
                <a:solidFill>
                  <a:srgbClr val="FF0000"/>
                </a:solidFill>
              </a:rPr>
              <a:t>baryons  </a:t>
            </a:r>
            <a:r>
              <a:rPr lang="en-US" dirty="0" err="1" smtClean="0">
                <a:solidFill>
                  <a:srgbClr val="FF0000"/>
                </a:solidFill>
              </a:rPr>
              <a:t>sss</a:t>
            </a:r>
            <a:r>
              <a:rPr lang="en-US" dirty="0" smtClean="0"/>
              <a:t> </a:t>
            </a:r>
            <a:r>
              <a:rPr lang="en-US" dirty="0"/>
              <a:t>could have helped </a:t>
            </a:r>
            <a:r>
              <a:rPr lang="en-US" dirty="0" smtClean="0"/>
              <a:t>us to </a:t>
            </a:r>
            <a:r>
              <a:rPr lang="en-US" dirty="0"/>
              <a:t> </a:t>
            </a:r>
            <a:r>
              <a:rPr lang="en-US" dirty="0" smtClean="0"/>
              <a:t>determine </a:t>
            </a:r>
            <a:r>
              <a:rPr lang="en-US" dirty="0"/>
              <a:t>the mass of </a:t>
            </a:r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di-quark </a:t>
            </a:r>
            <a:r>
              <a:rPr lang="en-US" dirty="0"/>
              <a:t>directly, but there is not much data on the </a:t>
            </a:r>
            <a:r>
              <a:rPr lang="en-US" dirty="0" smtClean="0"/>
              <a:t>excited states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model predicts the </a:t>
            </a:r>
            <a:r>
              <a:rPr lang="en-US" dirty="0">
                <a:solidFill>
                  <a:srgbClr val="FF0000"/>
                </a:solidFill>
              </a:rPr>
              <a:t>first </a:t>
            </a:r>
            <a:r>
              <a:rPr lang="en-US" dirty="0" err="1" smtClean="0">
                <a:solidFill>
                  <a:srgbClr val="FF0000"/>
                </a:solidFill>
              </a:rPr>
              <a:t>orbitaly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excited state </a:t>
            </a:r>
            <a:r>
              <a:rPr lang="en-US" dirty="0"/>
              <a:t>of the Ω to have a mass of </a:t>
            </a:r>
            <a:r>
              <a:rPr lang="en-US" dirty="0" smtClean="0"/>
              <a:t>around 2050 </a:t>
            </a:r>
            <a:r>
              <a:rPr lang="en-US" dirty="0"/>
              <a:t>MeV, but there is no confirmed state there. </a:t>
            </a:r>
          </a:p>
          <a:p>
            <a:r>
              <a:rPr lang="en-US" dirty="0" smtClean="0"/>
              <a:t>The </a:t>
            </a:r>
            <a:r>
              <a:rPr lang="en-US" dirty="0"/>
              <a:t>states that are known - Ω(2250</a:t>
            </a:r>
            <a:r>
              <a:rPr lang="en-US" dirty="0" smtClean="0"/>
              <a:t>), Ω(2380</a:t>
            </a:r>
            <a:r>
              <a:rPr lang="en-US" dirty="0"/>
              <a:t>), and Ω(2470) - could be </a:t>
            </a:r>
            <a:r>
              <a:rPr lang="en-US" dirty="0">
                <a:solidFill>
                  <a:srgbClr val="FF0000"/>
                </a:solidFill>
              </a:rPr>
              <a:t>higher excitations</a:t>
            </a:r>
            <a:r>
              <a:rPr lang="en-US" dirty="0"/>
              <a:t>. The Ω(2380) is at the right mass </a:t>
            </a:r>
            <a:r>
              <a:rPr lang="en-US" dirty="0" smtClean="0"/>
              <a:t>for the </a:t>
            </a:r>
          </a:p>
          <a:p>
            <a:r>
              <a:rPr lang="en-US" dirty="0"/>
              <a:t>One possibility is that the Ω trajectories exhibit the </a:t>
            </a:r>
            <a:r>
              <a:rPr lang="en-US" dirty="0">
                <a:solidFill>
                  <a:srgbClr val="FF0000"/>
                </a:solidFill>
              </a:rPr>
              <a:t>same even-odd effect </a:t>
            </a:r>
            <a:r>
              <a:rPr lang="en-US" dirty="0" smtClean="0">
                <a:solidFill>
                  <a:srgbClr val="FF0000"/>
                </a:solidFill>
              </a:rPr>
              <a:t>as the 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dirty="0"/>
              <a:t>. Then, one might claim that there is no missing state, and the Ω(2250) </a:t>
            </a:r>
            <a:r>
              <a:rPr lang="en-US" dirty="0" smtClean="0"/>
              <a:t>as the        belongs  to a separate trajectory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365104"/>
            <a:ext cx="355425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877272"/>
            <a:ext cx="456975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Charmed Baryons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charmed baryons                  </a:t>
            </a:r>
            <a:r>
              <a:rPr lang="en-US" dirty="0" smtClean="0"/>
              <a:t>have trajectories with 3 and 2 states with the same slope as of the light baryons.</a:t>
            </a:r>
          </a:p>
          <a:p>
            <a:endParaRPr lang="en-US" dirty="0" smtClean="0"/>
          </a:p>
          <a:p>
            <a:r>
              <a:rPr lang="en-US" dirty="0" smtClean="0"/>
              <a:t> On the        states                       are confirmed. The state    found                 fits the first excited state of</a:t>
            </a:r>
          </a:p>
          <a:p>
            <a:endParaRPr lang="en-US" dirty="0"/>
          </a:p>
          <a:p>
            <a:r>
              <a:rPr lang="en-US" dirty="0" smtClean="0"/>
              <a:t>Recently 5  </a:t>
            </a:r>
            <a:r>
              <a:rPr lang="en-US" dirty="0" smtClean="0">
                <a:solidFill>
                  <a:srgbClr val="FF0000"/>
                </a:solidFill>
              </a:rPr>
              <a:t>narrow resonances </a:t>
            </a:r>
            <a:r>
              <a:rPr lang="en-US" dirty="0" smtClean="0"/>
              <a:t>of           ( </a:t>
            </a:r>
            <a:r>
              <a:rPr lang="en-US" dirty="0" err="1" smtClean="0"/>
              <a:t>css</a:t>
            </a:r>
            <a:r>
              <a:rPr lang="en-US" dirty="0" smtClean="0"/>
              <a:t> ) were discovered.  Their masses fit the HISH predictions for the first orbital excited states of                    </a:t>
            </a:r>
            <a:r>
              <a:rPr lang="en-US" dirty="0" err="1" smtClean="0"/>
              <a:t>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The di-quark of the        is  ( </a:t>
            </a:r>
            <a:r>
              <a:rPr lang="en-US" dirty="0" err="1" smtClean="0"/>
              <a:t>cs</a:t>
            </a:r>
            <a:r>
              <a:rPr lang="en-US" dirty="0" smtClean="0"/>
              <a:t>)  or (</a:t>
            </a:r>
            <a:r>
              <a:rPr lang="en-US" dirty="0" err="1" smtClean="0"/>
              <a:t>ss</a:t>
            </a:r>
            <a:r>
              <a:rPr lang="en-US" dirty="0" smtClean="0"/>
              <a:t>) . The fits prefer the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cs</a:t>
            </a:r>
            <a:r>
              <a:rPr lang="en-US" dirty="0" smtClean="0">
                <a:solidFill>
                  <a:srgbClr val="FF0000"/>
                </a:solidFill>
              </a:rPr>
              <a:t>) option</a:t>
            </a:r>
            <a:r>
              <a:rPr lang="en-US" dirty="0" smtClean="0"/>
              <a:t>. We have predictions for both.        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052736"/>
            <a:ext cx="1321089" cy="342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780928"/>
            <a:ext cx="355678" cy="330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730115"/>
            <a:ext cx="1422712" cy="431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825" y="3111209"/>
            <a:ext cx="1168656" cy="342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17" y="3060396"/>
            <a:ext cx="355678" cy="444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4869160"/>
            <a:ext cx="1422712" cy="457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309" y="4077072"/>
            <a:ext cx="304867" cy="330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9526" y="5365321"/>
            <a:ext cx="304867" cy="33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Doubly charmed baryons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doubly charmed </a:t>
            </a:r>
            <a:r>
              <a:rPr lang="en-US" dirty="0" smtClean="0"/>
              <a:t>baryons only  the </a:t>
            </a:r>
            <a:r>
              <a:rPr lang="en-US" dirty="0" err="1" smtClean="0"/>
              <a:t>gs</a:t>
            </a:r>
            <a:r>
              <a:rPr lang="en-US" dirty="0" smtClean="0"/>
              <a:t> of                      are listed in the PDG. The status of the former is uncertain so we use only the later,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di-quark</a:t>
            </a:r>
            <a:r>
              <a:rPr lang="en-US" dirty="0" smtClean="0"/>
              <a:t> could be (cu)/(cd) or (cc). In the former case we have two m</a:t>
            </a:r>
            <a:r>
              <a:rPr lang="en-US" sz="1400" dirty="0" smtClean="0"/>
              <a:t>c   </a:t>
            </a:r>
            <a:r>
              <a:rPr lang="en-US" sz="2400" dirty="0" smtClean="0"/>
              <a:t>masses on both sides of the string and in the later one light mass and one  (cc) di-quark mass which depends on the location of the </a:t>
            </a:r>
            <a:r>
              <a:rPr lang="en-US" sz="2400" dirty="0" smtClean="0">
                <a:solidFill>
                  <a:srgbClr val="FF0000"/>
                </a:solidFill>
              </a:rPr>
              <a:t>baryonic vertex</a:t>
            </a:r>
            <a:r>
              <a:rPr lang="en-US" sz="2400" dirty="0" smtClean="0"/>
              <a:t>.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We may estimate the </a:t>
            </a:r>
            <a:r>
              <a:rPr lang="en-US" sz="2400" dirty="0" smtClean="0">
                <a:solidFill>
                  <a:srgbClr val="FF0000"/>
                </a:solidFill>
              </a:rPr>
              <a:t>decay width </a:t>
            </a:r>
            <a:r>
              <a:rPr lang="en-US" sz="2400" dirty="0" smtClean="0"/>
              <a:t>of the excited states from  that of a single charm baryon states</a:t>
            </a:r>
          </a:p>
          <a:p>
            <a:r>
              <a:rPr lang="en-US" sz="2400" dirty="0" smtClean="0"/>
              <a:t>The first excited state will decay to the </a:t>
            </a:r>
            <a:r>
              <a:rPr lang="en-US" sz="2400" dirty="0" err="1" smtClean="0"/>
              <a:t>gs</a:t>
            </a:r>
            <a:r>
              <a:rPr lang="en-US" sz="2400" dirty="0" smtClean="0"/>
              <a:t>  plus </a:t>
            </a:r>
            <a:r>
              <a:rPr lang="en-US" sz="2400" dirty="0" err="1" smtClean="0"/>
              <a:t>pions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second excited state will be able to decay to a charmed meson and a charmed baryon             we estimate the width to be around 20 </a:t>
            </a:r>
            <a:r>
              <a:rPr lang="en-US" sz="2400" dirty="0" err="1" smtClean="0"/>
              <a:t>Mev</a:t>
            </a:r>
            <a:r>
              <a:rPr lang="en-US" sz="2400" dirty="0" smtClean="0"/>
              <a:t>. </a:t>
            </a:r>
            <a:endParaRPr lang="he-I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980728"/>
            <a:ext cx="1575145" cy="36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877272"/>
            <a:ext cx="711356" cy="22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Baryons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spectra of  the excited states of </a:t>
            </a:r>
            <a:r>
              <a:rPr lang="en-US" dirty="0" smtClean="0">
                <a:solidFill>
                  <a:srgbClr val="FF0000"/>
                </a:solidFill>
              </a:rPr>
              <a:t>bottom baryons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largely unexplored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only confirmed excited state is  the                   of the </a:t>
            </a:r>
            <a:r>
              <a:rPr lang="en-US" dirty="0" err="1" smtClean="0"/>
              <a:t>gs</a:t>
            </a:r>
            <a:r>
              <a:rPr lang="en-US" dirty="0" smtClean="0"/>
              <a:t>                     </a:t>
            </a:r>
          </a:p>
          <a:p>
            <a:r>
              <a:rPr lang="en-US" dirty="0" smtClean="0"/>
              <a:t>The corresponding </a:t>
            </a:r>
            <a:r>
              <a:rPr lang="en-US" dirty="0" smtClean="0">
                <a:solidFill>
                  <a:srgbClr val="FF0000"/>
                </a:solidFill>
              </a:rPr>
              <a:t>slope is the universal </a:t>
            </a:r>
            <a:r>
              <a:rPr lang="en-US" dirty="0" smtClean="0"/>
              <a:t>one for baryons                             </a:t>
            </a:r>
          </a:p>
          <a:p>
            <a:r>
              <a:rPr lang="en-US" dirty="0" smtClean="0"/>
              <a:t>We predict the excited states of                          </a:t>
            </a:r>
          </a:p>
          <a:p>
            <a:r>
              <a:rPr lang="en-US" dirty="0" smtClean="0"/>
              <a:t>Recently                 has been discovered. Its  mass  is slightly higher than our prediction 6060. It can be identified as a 1P state. </a:t>
            </a:r>
          </a:p>
          <a:p>
            <a:r>
              <a:rPr lang="en-US" dirty="0" smtClean="0"/>
              <a:t>LHCB has  found recently a state   of         which can either be 1P or 2S.          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844824"/>
            <a:ext cx="1422712" cy="419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64027"/>
            <a:ext cx="1473523" cy="355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317" y="3187169"/>
            <a:ext cx="1981634" cy="3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983" y="3682174"/>
            <a:ext cx="1727579" cy="279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928" y="4059498"/>
            <a:ext cx="1067034" cy="368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905" y="5379790"/>
            <a:ext cx="609734" cy="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843" y="908720"/>
            <a:ext cx="9793088" cy="57864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I. </a:t>
            </a:r>
            <a:r>
              <a:rPr lang="en-US" b="1" dirty="0" smtClean="0">
                <a:solidFill>
                  <a:srgbClr val="FF0000"/>
                </a:solidFill>
              </a:rPr>
              <a:t>A brief review of the HISH model </a:t>
            </a:r>
          </a:p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Hadrons in </a:t>
            </a:r>
            <a:r>
              <a:rPr lang="en-US" dirty="0" smtClean="0">
                <a:solidFill>
                  <a:srgbClr val="FF0000"/>
                </a:solidFill>
              </a:rPr>
              <a:t>holographic </a:t>
            </a:r>
            <a:r>
              <a:rPr lang="en-US" dirty="0" smtClean="0"/>
              <a:t>backgrounds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and in HISH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B</a:t>
            </a:r>
            <a:r>
              <a:rPr lang="en-US" dirty="0" smtClean="0"/>
              <a:t>.  </a:t>
            </a:r>
            <a:r>
              <a:rPr lang="en-US" dirty="0" smtClean="0"/>
              <a:t>Mesons </a:t>
            </a:r>
            <a:r>
              <a:rPr lang="en-US" dirty="0" smtClean="0"/>
              <a:t>- open string between massive endpoints</a:t>
            </a:r>
          </a:p>
          <a:p>
            <a:r>
              <a:rPr lang="en-US" dirty="0"/>
              <a:t>C</a:t>
            </a:r>
            <a:r>
              <a:rPr lang="en-US" dirty="0" smtClean="0"/>
              <a:t>.  Baryons- open strings between a quark and a di-quark</a:t>
            </a:r>
          </a:p>
          <a:p>
            <a:r>
              <a:rPr lang="en-US" dirty="0" smtClean="0"/>
              <a:t> D. </a:t>
            </a:r>
            <a:r>
              <a:rPr lang="en-US" dirty="0" err="1"/>
              <a:t>G</a:t>
            </a:r>
            <a:r>
              <a:rPr lang="en-US" dirty="0" err="1" smtClean="0"/>
              <a:t>lueballs</a:t>
            </a:r>
            <a:r>
              <a:rPr lang="en-US" dirty="0" smtClean="0"/>
              <a:t> –closed strings</a:t>
            </a:r>
          </a:p>
          <a:p>
            <a:r>
              <a:rPr lang="en-US" dirty="0" smtClean="0"/>
              <a:t> E. </a:t>
            </a:r>
            <a:r>
              <a:rPr lang="en-US" dirty="0"/>
              <a:t>E</a:t>
            </a:r>
            <a:r>
              <a:rPr lang="en-US" dirty="0" smtClean="0"/>
              <a:t>xotic hadrons </a:t>
            </a:r>
          </a:p>
          <a:p>
            <a:r>
              <a:rPr lang="en-US" dirty="0" smtClean="0"/>
              <a:t>F.</a:t>
            </a:r>
            <a:r>
              <a:rPr lang="en-US" dirty="0">
                <a:solidFill>
                  <a:srgbClr val="FF0000"/>
                </a:solidFill>
              </a:rPr>
              <a:t> Width of </a:t>
            </a:r>
            <a:r>
              <a:rPr lang="en-US" dirty="0" err="1">
                <a:solidFill>
                  <a:srgbClr val="FF0000"/>
                </a:solidFill>
              </a:rPr>
              <a:t>hadronic</a:t>
            </a:r>
            <a:r>
              <a:rPr lang="en-US" dirty="0">
                <a:solidFill>
                  <a:srgbClr val="FF0000"/>
                </a:solidFill>
              </a:rPr>
              <a:t> decays</a:t>
            </a:r>
            <a:endParaRPr lang="en-US" dirty="0" smtClean="0"/>
          </a:p>
          <a:p>
            <a:r>
              <a:rPr lang="en-US" dirty="0" smtClean="0"/>
              <a:t> II. </a:t>
            </a:r>
            <a:r>
              <a:rPr lang="en-US" b="1" dirty="0" smtClean="0">
                <a:solidFill>
                  <a:srgbClr val="FF0000"/>
                </a:solidFill>
              </a:rPr>
              <a:t>Fitting  with PDG data and predictions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 A.  Spectra of Mesons  </a:t>
            </a:r>
          </a:p>
          <a:p>
            <a:r>
              <a:rPr lang="en-US" dirty="0" smtClean="0"/>
              <a:t> B. Spectra of Baryons </a:t>
            </a:r>
          </a:p>
          <a:p>
            <a:r>
              <a:rPr lang="en-US" dirty="0"/>
              <a:t> </a:t>
            </a:r>
            <a:r>
              <a:rPr lang="en-US" dirty="0" smtClean="0"/>
              <a:t>C. </a:t>
            </a:r>
            <a:r>
              <a:rPr lang="en-US" dirty="0" err="1" smtClean="0"/>
              <a:t>Glueballs</a:t>
            </a:r>
            <a:endParaRPr lang="en-US" dirty="0" smtClean="0"/>
          </a:p>
          <a:p>
            <a:r>
              <a:rPr lang="en-US" dirty="0" smtClean="0"/>
              <a:t>D. Exotic hadrons</a:t>
            </a:r>
          </a:p>
          <a:p>
            <a:r>
              <a:rPr lang="en-US" dirty="0"/>
              <a:t> </a:t>
            </a:r>
            <a:r>
              <a:rPr lang="en-US" dirty="0" smtClean="0"/>
              <a:t>E. 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Decay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Width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16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047776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>
              <a:solidFill>
                <a:srgbClr val="FF0000"/>
              </a:solidFill>
              <a:latin typeface="Brush Script MT" pitchFamily="66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(3) Fits  and predictions  of </a:t>
            </a:r>
            <a:r>
              <a:rPr lang="en-US" sz="6000" dirty="0">
                <a:solidFill>
                  <a:srgbClr val="FF0000"/>
                </a:solidFill>
                <a:latin typeface="Brush Script MT" pitchFamily="66" charset="0"/>
              </a:rPr>
              <a:t>  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Brush Script MT" pitchFamily="66" charset="0"/>
              </a:rPr>
              <a:t>Glueball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  States  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 of  ( potential ) </a:t>
            </a:r>
            <a:r>
              <a:rPr lang="en-US" dirty="0" err="1" smtClean="0"/>
              <a:t>glueball</a:t>
            </a:r>
            <a:r>
              <a:rPr lang="en-US" dirty="0" smtClean="0"/>
              <a:t> spectra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 </a:t>
            </a:r>
            <a:r>
              <a:rPr lang="en-US" dirty="0" smtClean="0">
                <a:solidFill>
                  <a:srgbClr val="FF0000"/>
                </a:solidFill>
              </a:rPr>
              <a:t>rotating and exciting folded</a:t>
            </a:r>
            <a:r>
              <a:rPr lang="en-US" dirty="0" smtClean="0"/>
              <a:t> closed string  admits in flat space-time a </a:t>
            </a:r>
            <a:r>
              <a:rPr lang="en-US" dirty="0" smtClean="0">
                <a:solidFill>
                  <a:srgbClr val="FF0000"/>
                </a:solidFill>
              </a:rPr>
              <a:t>linear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 trajectory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=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The basic candidates of </a:t>
            </a:r>
            <a:r>
              <a:rPr lang="en-US" dirty="0" err="1" smtClean="0"/>
              <a:t>glueballs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flavorless  hadrons </a:t>
            </a:r>
            <a:r>
              <a:rPr lang="en-US" dirty="0" smtClean="0"/>
              <a:t>f</a:t>
            </a:r>
            <a:r>
              <a:rPr lang="en-US" sz="1400" dirty="0" smtClean="0"/>
              <a:t>0</a:t>
            </a:r>
            <a:r>
              <a:rPr lang="en-US" dirty="0" smtClean="0"/>
              <a:t> of 0++ and f</a:t>
            </a:r>
            <a:r>
              <a:rPr lang="en-US" sz="1400" dirty="0" smtClean="0"/>
              <a:t>2</a:t>
            </a:r>
            <a:r>
              <a:rPr lang="en-US" dirty="0" smtClean="0"/>
              <a:t> of 2++. There are  9 (+3) f0 and 12 (+5) f2.</a:t>
            </a:r>
          </a:p>
          <a:p>
            <a:r>
              <a:rPr lang="en-US" dirty="0" smtClean="0"/>
              <a:t>The question is whether one can fit all of them into meson and separately some </a:t>
            </a:r>
            <a:r>
              <a:rPr lang="en-US" dirty="0" err="1" smtClean="0"/>
              <a:t>glueball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trajectories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found various different possibilities  of </a:t>
            </a:r>
            <a:r>
              <a:rPr lang="en-US" dirty="0" smtClean="0">
                <a:solidFill>
                  <a:srgbClr val="FF0000"/>
                </a:solidFill>
              </a:rPr>
              <a:t>fits</a:t>
            </a:r>
            <a:r>
              <a:rPr lang="en-US" dirty="0" smtClean="0"/>
              <a:t>.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60848"/>
            <a:ext cx="3048668" cy="876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29" y="2251395"/>
            <a:ext cx="609734" cy="495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15" y="2224471"/>
            <a:ext cx="508111" cy="508125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713824" y="2181039"/>
            <a:ext cx="5954520" cy="8444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scalar </a:t>
            </a:r>
            <a:r>
              <a:rPr lang="en-US" dirty="0" err="1" smtClean="0"/>
              <a:t>glueball</a:t>
            </a:r>
            <a:r>
              <a:rPr lang="en-US" dirty="0" smtClean="0"/>
              <a:t> trajectories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247" y="928669"/>
            <a:ext cx="10018807" cy="58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Gluebal</a:t>
            </a:r>
            <a:r>
              <a:rPr lang="en-US" dirty="0"/>
              <a:t> trajectory built on the </a:t>
            </a:r>
            <a:r>
              <a:rPr lang="en-US" dirty="0" smtClean="0"/>
              <a:t>980 </a:t>
            </a:r>
            <a:r>
              <a:rPr lang="en-US" dirty="0" err="1"/>
              <a:t>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Scalar </a:t>
            </a:r>
            <a:r>
              <a:rPr lang="en-US" dirty="0" err="1" smtClean="0"/>
              <a:t>glueball</a:t>
            </a:r>
            <a:r>
              <a:rPr lang="en-US" dirty="0" smtClean="0"/>
              <a:t>  trajectory with the 980 </a:t>
            </a:r>
            <a:r>
              <a:rPr lang="en-US" dirty="0" err="1" smtClean="0"/>
              <a:t>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980 state can potentially be a           </a:t>
            </a:r>
            <a:r>
              <a:rPr lang="en-US" dirty="0" smtClean="0">
                <a:solidFill>
                  <a:srgbClr val="FF0000"/>
                </a:solidFill>
              </a:rPr>
              <a:t>bound state</a:t>
            </a:r>
          </a:p>
          <a:p>
            <a:r>
              <a:rPr lang="en-US" dirty="0" smtClean="0"/>
              <a:t>So probably the more reliable </a:t>
            </a:r>
            <a:r>
              <a:rPr lang="en-US" dirty="0" err="1" smtClean="0"/>
              <a:t>glueball</a:t>
            </a:r>
            <a:r>
              <a:rPr lang="en-US" dirty="0" smtClean="0"/>
              <a:t> </a:t>
            </a:r>
            <a:r>
              <a:rPr lang="en-US" dirty="0" err="1" smtClean="0"/>
              <a:t>gs</a:t>
            </a:r>
            <a:r>
              <a:rPr lang="en-US" dirty="0" smtClean="0"/>
              <a:t> are the </a:t>
            </a:r>
            <a:r>
              <a:rPr lang="en-US" dirty="0" smtClean="0">
                <a:solidFill>
                  <a:srgbClr val="FF0000"/>
                </a:solidFill>
              </a:rPr>
              <a:t>1370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1500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1442"/>
            <a:ext cx="7723292" cy="2083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449723"/>
            <a:ext cx="558922" cy="228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620786"/>
            <a:ext cx="7621670" cy="2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Gluebal</a:t>
            </a:r>
            <a:r>
              <a:rPr lang="en-US" dirty="0" smtClean="0"/>
              <a:t> trajectory built on the 1370 </a:t>
            </a:r>
            <a:r>
              <a:rPr lang="en-US" dirty="0" err="1" smtClean="0"/>
              <a:t>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335808" cy="5786478"/>
          </a:xfrm>
        </p:spPr>
        <p:txBody>
          <a:bodyPr/>
          <a:lstStyle/>
          <a:p>
            <a:r>
              <a:rPr lang="en-US" dirty="0" smtClean="0"/>
              <a:t>Assignment with f</a:t>
            </a:r>
            <a:r>
              <a:rPr lang="en-US" sz="1400" dirty="0" smtClean="0"/>
              <a:t>0</a:t>
            </a:r>
            <a:r>
              <a:rPr lang="en-US" dirty="0" smtClean="0"/>
              <a:t>(1380)  as the </a:t>
            </a:r>
            <a:r>
              <a:rPr lang="en-US" dirty="0" err="1" smtClean="0"/>
              <a:t>glueball</a:t>
            </a:r>
            <a:r>
              <a:rPr lang="en-US" dirty="0" smtClean="0"/>
              <a:t> ground-state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62359"/>
            <a:ext cx="4471380" cy="1753032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627784" y="1576471"/>
            <a:ext cx="3337511" cy="18389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58" y="3629705"/>
            <a:ext cx="7774104" cy="21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Glueball</a:t>
            </a:r>
            <a:r>
              <a:rPr lang="en-US" dirty="0"/>
              <a:t> 0++  fits of experimental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meson and </a:t>
            </a:r>
            <a:r>
              <a:rPr lang="en-US" dirty="0" err="1" smtClean="0"/>
              <a:t>glueball</a:t>
            </a:r>
            <a:r>
              <a:rPr lang="en-US" dirty="0"/>
              <a:t> trajectories based on f</a:t>
            </a:r>
            <a:r>
              <a:rPr lang="en-US" sz="1400" dirty="0"/>
              <a:t>0</a:t>
            </a:r>
            <a:r>
              <a:rPr lang="en-US" dirty="0"/>
              <a:t>(1380</a:t>
            </a:r>
            <a:r>
              <a:rPr lang="en-US" dirty="0" smtClean="0"/>
              <a:t>) as a </a:t>
            </a:r>
            <a:r>
              <a:rPr lang="en-US" dirty="0" err="1" smtClean="0"/>
              <a:t>glueball</a:t>
            </a:r>
            <a:r>
              <a:rPr lang="en-US" dirty="0" smtClean="0"/>
              <a:t> lowest state.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44824"/>
            <a:ext cx="6046525" cy="44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</a:t>
            </a:r>
            <a:r>
              <a:rPr lang="en-US" dirty="0" err="1" smtClean="0"/>
              <a:t>glueballs</a:t>
            </a:r>
            <a:r>
              <a:rPr lang="en-US" dirty="0" smtClean="0"/>
              <a:t> f 2++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meson and </a:t>
            </a:r>
            <a:r>
              <a:rPr lang="en-US" dirty="0" err="1" smtClean="0"/>
              <a:t>glueball</a:t>
            </a:r>
            <a:r>
              <a:rPr lang="en-US" dirty="0" smtClean="0"/>
              <a:t> trajectories of the f2++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656" y="1484784"/>
            <a:ext cx="11586933" cy="48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identification of </a:t>
            </a:r>
            <a:r>
              <a:rPr lang="en-US" dirty="0" err="1" smtClean="0"/>
              <a:t>glueball</a:t>
            </a:r>
            <a:r>
              <a:rPr lang="en-US" dirty="0" smtClean="0"/>
              <a:t> trajectory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Unfortunately there exists </a:t>
            </a:r>
            <a:r>
              <a:rPr lang="en-US" dirty="0">
                <a:solidFill>
                  <a:srgbClr val="FF0000"/>
                </a:solidFill>
              </a:rPr>
              <a:t>no unambiguous</a:t>
            </a:r>
            <a:r>
              <a:rPr lang="en-US" dirty="0"/>
              <a:t> way to assign the known </a:t>
            </a:r>
            <a:r>
              <a:rPr lang="en-US" dirty="0" smtClean="0"/>
              <a:t>flavorless hadrons into </a:t>
            </a:r>
            <a:r>
              <a:rPr lang="en-US" dirty="0">
                <a:solidFill>
                  <a:srgbClr val="FF0000"/>
                </a:solidFill>
              </a:rPr>
              <a:t>trajectories of mesons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glueballs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it is clear that </a:t>
            </a:r>
            <a:r>
              <a:rPr lang="en-US" dirty="0">
                <a:solidFill>
                  <a:srgbClr val="FF0000"/>
                </a:solidFill>
              </a:rPr>
              <a:t>one cannot sort </a:t>
            </a:r>
            <a:r>
              <a:rPr lang="en-US" dirty="0"/>
              <a:t>all the known resonances into </a:t>
            </a:r>
            <a:r>
              <a:rPr lang="en-US" dirty="0">
                <a:solidFill>
                  <a:srgbClr val="FF0000"/>
                </a:solidFill>
              </a:rPr>
              <a:t>meson </a:t>
            </a:r>
            <a:r>
              <a:rPr lang="en-US" dirty="0" smtClean="0">
                <a:solidFill>
                  <a:srgbClr val="FF0000"/>
                </a:solidFill>
              </a:rPr>
              <a:t>trajectories alone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main problems in identifying </a:t>
            </a:r>
            <a:r>
              <a:rPr lang="en-US" dirty="0" err="1"/>
              <a:t>glueball</a:t>
            </a:r>
            <a:r>
              <a:rPr lang="en-US" dirty="0"/>
              <a:t> trajectories is simply the </a:t>
            </a:r>
            <a:r>
              <a:rPr lang="en-US" dirty="0">
                <a:solidFill>
                  <a:srgbClr val="FF0000"/>
                </a:solidFill>
              </a:rPr>
              <a:t>lack </a:t>
            </a:r>
            <a:r>
              <a:rPr lang="en-US" dirty="0" smtClean="0">
                <a:solidFill>
                  <a:srgbClr val="FF0000"/>
                </a:solidFill>
              </a:rPr>
              <a:t>of experimental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en-US" dirty="0"/>
              <a:t>, particularly in the mass region between </a:t>
            </a:r>
            <a:r>
              <a:rPr lang="en-US" dirty="0" smtClean="0">
                <a:solidFill>
                  <a:srgbClr val="FF0000"/>
                </a:solidFill>
              </a:rPr>
              <a:t>2.4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r>
              <a:rPr lang="en-US" dirty="0">
                <a:solidFill>
                  <a:srgbClr val="FF0000"/>
                </a:solidFill>
              </a:rPr>
              <a:t> and the cc </a:t>
            </a:r>
            <a:r>
              <a:rPr lang="en-US" dirty="0" smtClean="0">
                <a:solidFill>
                  <a:srgbClr val="FF0000"/>
                </a:solidFill>
              </a:rPr>
              <a:t>threshold,</a:t>
            </a:r>
            <a:r>
              <a:rPr lang="en-US" dirty="0" smtClean="0"/>
              <a:t> where </a:t>
            </a:r>
            <a:r>
              <a:rPr lang="en-US" dirty="0"/>
              <a:t>we expect the </a:t>
            </a:r>
            <a:r>
              <a:rPr lang="en-US" dirty="0" smtClean="0"/>
              <a:t>first </a:t>
            </a:r>
            <a:r>
              <a:rPr lang="en-US" dirty="0"/>
              <a:t>excited states of the </a:t>
            </a:r>
            <a:r>
              <a:rPr lang="en-US" dirty="0" err="1"/>
              <a:t>glueballs</a:t>
            </a:r>
            <a:r>
              <a:rPr lang="en-US" dirty="0"/>
              <a:t> to be found.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because of this </a:t>
            </a:r>
            <a:r>
              <a:rPr lang="en-US" dirty="0" smtClean="0"/>
              <a:t>that we </a:t>
            </a:r>
            <a:r>
              <a:rPr lang="en-US" dirty="0"/>
              <a:t>cannot </a:t>
            </a:r>
            <a:r>
              <a:rPr lang="en-US" dirty="0" smtClean="0"/>
              <a:t>find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err="1">
                <a:solidFill>
                  <a:srgbClr val="FF0000"/>
                </a:solidFill>
              </a:rPr>
              <a:t>glueball</a:t>
            </a:r>
            <a:r>
              <a:rPr lang="en-US" dirty="0">
                <a:solidFill>
                  <a:srgbClr val="FF0000"/>
                </a:solidFill>
              </a:rPr>
              <a:t> trajectory</a:t>
            </a:r>
            <a:r>
              <a:rPr lang="en-US" dirty="0"/>
              <a:t> in the angular momentum plane.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15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28670"/>
            <a:ext cx="8568952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(4) Fits  and predictions of “Tetra quarks” and other exotics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 configurations.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We can have </a:t>
            </a:r>
            <a:r>
              <a:rPr lang="en-US" dirty="0" smtClean="0">
                <a:solidFill>
                  <a:srgbClr val="FF0000"/>
                </a:solidFill>
              </a:rPr>
              <a:t>alternative</a:t>
            </a:r>
            <a:r>
              <a:rPr lang="en-US" dirty="0" smtClean="0"/>
              <a:t> ways to connect the baryonic vertex with  strings to flavor </a:t>
            </a:r>
            <a:r>
              <a:rPr lang="en-US" dirty="0" err="1" smtClean="0"/>
              <a:t>branes</a:t>
            </a:r>
            <a:r>
              <a:rPr lang="en-US" dirty="0" smtClean="0"/>
              <a:t>  and thus getting </a:t>
            </a:r>
            <a:r>
              <a:rPr lang="en-US" dirty="0" smtClean="0">
                <a:solidFill>
                  <a:srgbClr val="FF0000"/>
                </a:solidFill>
              </a:rPr>
              <a:t>exotic</a:t>
            </a:r>
            <a:r>
              <a:rPr lang="en-US" dirty="0" smtClean="0"/>
              <a:t> hadrons.</a:t>
            </a:r>
          </a:p>
          <a:p>
            <a:r>
              <a:rPr lang="en-US" dirty="0" smtClean="0"/>
              <a:t>Obviously one has to perform a </a:t>
            </a:r>
            <a:r>
              <a:rPr lang="en-US" dirty="0" smtClean="0">
                <a:solidFill>
                  <a:srgbClr val="FF0000"/>
                </a:solidFill>
              </a:rPr>
              <a:t>stability</a:t>
            </a:r>
            <a:r>
              <a:rPr lang="en-US" dirty="0" smtClean="0"/>
              <a:t> check to such configuration.</a:t>
            </a:r>
          </a:p>
          <a:p>
            <a:r>
              <a:rPr lang="en-US" dirty="0" smtClean="0"/>
              <a:t>One possibility is to connect the </a:t>
            </a:r>
            <a:r>
              <a:rPr lang="en-US" dirty="0" smtClean="0">
                <a:solidFill>
                  <a:srgbClr val="FF0000"/>
                </a:solidFill>
              </a:rPr>
              <a:t>baryonic vertex </a:t>
            </a:r>
            <a:r>
              <a:rPr lang="en-US" dirty="0" smtClean="0"/>
              <a:t>to an </a:t>
            </a:r>
            <a:r>
              <a:rPr lang="en-US" dirty="0" smtClean="0">
                <a:solidFill>
                  <a:srgbClr val="FF0000"/>
                </a:solidFill>
              </a:rPr>
              <a:t>anti-baryonic vertex</a:t>
            </a:r>
            <a:r>
              <a:rPr lang="en-US" dirty="0" smtClean="0"/>
              <a:t> thus forming a “ </a:t>
            </a:r>
            <a:r>
              <a:rPr lang="en-US" dirty="0" smtClean="0">
                <a:solidFill>
                  <a:srgbClr val="FF0000"/>
                </a:solidFill>
              </a:rPr>
              <a:t>tetra quark”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263800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Stringy 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holographic  Hadrons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Holographic tetra quark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configuration of a </a:t>
            </a:r>
            <a:r>
              <a:rPr lang="en-US" dirty="0" err="1" smtClean="0">
                <a:solidFill>
                  <a:srgbClr val="FF0000"/>
                </a:solidFill>
              </a:rPr>
              <a:t>bryonic</a:t>
            </a:r>
            <a:r>
              <a:rPr lang="en-US" dirty="0" smtClean="0">
                <a:solidFill>
                  <a:srgbClr val="FF0000"/>
                </a:solidFill>
              </a:rPr>
              <a:t> vertex </a:t>
            </a:r>
            <a:r>
              <a:rPr lang="en-US" dirty="0" smtClean="0"/>
              <a:t>connected to a       u c di-quark and connected to an </a:t>
            </a:r>
            <a:r>
              <a:rPr lang="en-US" dirty="0" smtClean="0">
                <a:solidFill>
                  <a:srgbClr val="FF0000"/>
                </a:solidFill>
              </a:rPr>
              <a:t>anti-baryonic vertex </a:t>
            </a:r>
            <a:r>
              <a:rPr lang="en-US" dirty="0" smtClean="0"/>
              <a:t>which is connected to anti- u and anti- c</a:t>
            </a:r>
            <a:endParaRPr lang="he-IL" dirty="0"/>
          </a:p>
        </p:txBody>
      </p:sp>
      <p:sp>
        <p:nvSpPr>
          <p:cNvPr id="4" name="Oval 3"/>
          <p:cNvSpPr/>
          <p:nvPr/>
        </p:nvSpPr>
        <p:spPr>
          <a:xfrm>
            <a:off x="3203848" y="2276872"/>
            <a:ext cx="4392488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3203848" y="3985114"/>
            <a:ext cx="4392488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3203848" y="5360186"/>
            <a:ext cx="4392488" cy="36004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7020272" y="5461530"/>
            <a:ext cx="144016" cy="174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3995936" y="5453021"/>
            <a:ext cx="144016" cy="1743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7431353" y="5494840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6997159" y="2390616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3995936" y="2390616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3351803" y="5453021"/>
            <a:ext cx="162970" cy="13255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Straight Connector 15"/>
          <p:cNvCxnSpPr>
            <a:stCxn id="13" idx="0"/>
            <a:endCxn id="10" idx="0"/>
          </p:cNvCxnSpPr>
          <p:nvPr/>
        </p:nvCxnSpPr>
        <p:spPr>
          <a:xfrm flipH="1">
            <a:off x="4067944" y="2390616"/>
            <a:ext cx="9477" cy="30624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7"/>
            <a:endCxn id="9" idx="4"/>
          </p:cNvCxnSpPr>
          <p:nvPr/>
        </p:nvCxnSpPr>
        <p:spPr>
          <a:xfrm flipH="1">
            <a:off x="7092280" y="2410028"/>
            <a:ext cx="43983" cy="3225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2"/>
            <a:endCxn id="14" idx="6"/>
          </p:cNvCxnSpPr>
          <p:nvPr/>
        </p:nvCxnSpPr>
        <p:spPr>
          <a:xfrm flipH="1" flipV="1">
            <a:off x="3514773" y="5519297"/>
            <a:ext cx="481163" cy="20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11" idx="5"/>
          </p:cNvCxnSpPr>
          <p:nvPr/>
        </p:nvCxnSpPr>
        <p:spPr>
          <a:xfrm>
            <a:off x="7020272" y="5548715"/>
            <a:ext cx="550185" cy="5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lay 23"/>
          <p:cNvSpPr/>
          <p:nvPr/>
        </p:nvSpPr>
        <p:spPr>
          <a:xfrm rot="5400000">
            <a:off x="5264890" y="4471648"/>
            <a:ext cx="612648" cy="3014859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2310792" y="2205950"/>
            <a:ext cx="2904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2489097" y="5400906"/>
            <a:ext cx="3161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u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390341" y="3921818"/>
            <a:ext cx="2776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s</a:t>
            </a:r>
            <a:endParaRPr lang="he-IL" dirty="0"/>
          </a:p>
        </p:txBody>
      </p:sp>
      <p:sp>
        <p:nvSpPr>
          <p:cNvPr id="30" name="Down Arrow 29"/>
          <p:cNvSpPr/>
          <p:nvPr/>
        </p:nvSpPr>
        <p:spPr>
          <a:xfrm flipV="1">
            <a:off x="7064255" y="2598635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Down Arrow 30"/>
          <p:cNvSpPr/>
          <p:nvPr/>
        </p:nvSpPr>
        <p:spPr>
          <a:xfrm>
            <a:off x="4000674" y="2635202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01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Decays of the tetra quarks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tetra quark </a:t>
            </a:r>
            <a:r>
              <a:rPr lang="en-US" dirty="0" smtClean="0"/>
              <a:t>can naturally </a:t>
            </a:r>
            <a:r>
              <a:rPr lang="en-US" dirty="0" smtClean="0">
                <a:solidFill>
                  <a:srgbClr val="FF0000"/>
                </a:solidFill>
              </a:rPr>
              <a:t>decay</a:t>
            </a:r>
            <a:r>
              <a:rPr lang="en-US" dirty="0" smtClean="0"/>
              <a:t> into a by </a:t>
            </a:r>
            <a:r>
              <a:rPr lang="en-US" dirty="0">
                <a:solidFill>
                  <a:srgbClr val="FF0000"/>
                </a:solidFill>
              </a:rPr>
              <a:t>baryon anti-baryon</a:t>
            </a:r>
            <a:r>
              <a:rPr lang="en-US" dirty="0"/>
              <a:t> </a:t>
            </a:r>
            <a:r>
              <a:rPr lang="en-US" dirty="0" smtClean="0"/>
              <a:t>tearing apart the </a:t>
            </a:r>
            <a:r>
              <a:rPr lang="en-US" dirty="0" smtClean="0">
                <a:solidFill>
                  <a:srgbClr val="FF0000"/>
                </a:solidFill>
              </a:rPr>
              <a:t>string</a:t>
            </a:r>
            <a:r>
              <a:rPr lang="en-US" dirty="0" smtClean="0"/>
              <a:t> that connects them and creating  a </a:t>
            </a:r>
            <a:r>
              <a:rPr lang="en-US" dirty="0" smtClean="0">
                <a:solidFill>
                  <a:srgbClr val="FF0000"/>
                </a:solidFill>
              </a:rPr>
              <a:t>quark anti quark pair</a:t>
            </a:r>
          </a:p>
          <a:p>
            <a:r>
              <a:rPr lang="en-US" dirty="0" smtClean="0"/>
              <a:t>For instance a creation of a d  anti-d pair  at the endpoints of the </a:t>
            </a:r>
            <a:r>
              <a:rPr lang="en-US" dirty="0" smtClean="0">
                <a:solidFill>
                  <a:srgbClr val="FF0000"/>
                </a:solidFill>
              </a:rPr>
              <a:t>torn apart string </a:t>
            </a:r>
            <a:r>
              <a:rPr lang="en-US" dirty="0" smtClean="0"/>
              <a:t>between a baryonic vertex  that connects to a  </a:t>
            </a:r>
            <a:r>
              <a:rPr lang="en-US" dirty="0" err="1" smtClean="0"/>
              <a:t>uc</a:t>
            </a:r>
            <a:r>
              <a:rPr lang="en-US" dirty="0" smtClean="0"/>
              <a:t> di-quark  and a similar anti- baryonic vertex we get  a pair of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and anti </a:t>
            </a:r>
            <a:r>
              <a:rPr lang="en-US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endParaRPr lang="he-IL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67744" y="5229200"/>
            <a:ext cx="39604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59732" y="5168044"/>
            <a:ext cx="216024" cy="122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180452" y="5148176"/>
            <a:ext cx="216024" cy="122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Straight Connector 8"/>
          <p:cNvCxnSpPr>
            <a:stCxn id="7" idx="7"/>
          </p:cNvCxnSpPr>
          <p:nvPr/>
        </p:nvCxnSpPr>
        <p:spPr>
          <a:xfrm flipV="1">
            <a:off x="6364840" y="4933862"/>
            <a:ext cx="619428" cy="232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>
            <a:off x="6288464" y="5148176"/>
            <a:ext cx="695804" cy="291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</p:cNvCxnSpPr>
          <p:nvPr/>
        </p:nvCxnSpPr>
        <p:spPr>
          <a:xfrm flipH="1" flipV="1">
            <a:off x="1619672" y="4908776"/>
            <a:ext cx="648072" cy="259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4"/>
          </p:cNvCxnSpPr>
          <p:nvPr/>
        </p:nvCxnSpPr>
        <p:spPr>
          <a:xfrm flipH="1">
            <a:off x="1547664" y="5290356"/>
            <a:ext cx="720080" cy="298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984238" y="4772798"/>
            <a:ext cx="144016" cy="2033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6948264" y="5402040"/>
            <a:ext cx="144016" cy="2033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1619672" y="4835074"/>
            <a:ext cx="144016" cy="2033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1475656" y="5548727"/>
            <a:ext cx="144016" cy="2033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1230138" y="4721534"/>
            <a:ext cx="3593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u</a:t>
            </a:r>
            <a:endParaRPr lang="he-IL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25501" y="4643633"/>
            <a:ext cx="3593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u</a:t>
            </a:r>
            <a:endParaRPr lang="he-I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41291" y="5419562"/>
            <a:ext cx="3273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c</a:t>
            </a:r>
            <a:endParaRPr lang="he-IL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56174" y="5292576"/>
            <a:ext cx="3273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c</a:t>
            </a:r>
            <a:endParaRPr lang="he-IL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264186" y="4721534"/>
            <a:ext cx="2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00292" y="5290356"/>
            <a:ext cx="2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008074" y="5130427"/>
            <a:ext cx="144016" cy="140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Oval 25"/>
          <p:cNvSpPr/>
          <p:nvPr/>
        </p:nvSpPr>
        <p:spPr>
          <a:xfrm>
            <a:off x="4420869" y="5089139"/>
            <a:ext cx="144016" cy="140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66967" y="4739577"/>
            <a:ext cx="3509916" cy="110155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4307022" y="4509121"/>
            <a:ext cx="4081401" cy="125099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Straight Connector 29"/>
          <p:cNvCxnSpPr/>
          <p:nvPr/>
        </p:nvCxnSpPr>
        <p:spPr>
          <a:xfrm>
            <a:off x="4307022" y="4933862"/>
            <a:ext cx="2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1925" y="5892348"/>
            <a:ext cx="3732688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latin typeface="Symbol" panose="05050102010706020507" pitchFamily="18" charset="2"/>
              </a:rPr>
              <a:t>L</a:t>
            </a:r>
            <a:endParaRPr lang="he-IL" sz="4000" dirty="0">
              <a:latin typeface="Symbol" panose="05050102010706020507" pitchFamily="18" charset="2"/>
            </a:endParaRPr>
          </a:p>
          <a:p>
            <a:r>
              <a:rPr lang="en-US" dirty="0" smtClean="0">
                <a:latin typeface="Symbol" panose="05050102010706020507" pitchFamily="18" charset="2"/>
              </a:rPr>
              <a:t>  </a:t>
            </a:r>
            <a:endParaRPr lang="he-IL" dirty="0">
              <a:latin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004" y="5835343"/>
            <a:ext cx="5400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latin typeface="Symbol" panose="05050102010706020507" pitchFamily="18" charset="2"/>
              </a:rPr>
              <a:t>L</a:t>
            </a:r>
            <a:endParaRPr lang="he-IL" sz="4000" dirty="0">
              <a:latin typeface="Symbol" panose="05050102010706020507" pitchFamily="18" charset="2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7831" y="6134949"/>
            <a:ext cx="2904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6106011" y="6147554"/>
            <a:ext cx="2904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</a:t>
            </a:r>
            <a:endParaRPr lang="he-IL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897236" y="5894424"/>
            <a:ext cx="283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of  charmed tetra quarks 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the </a:t>
            </a:r>
            <a:r>
              <a:rPr lang="en-US" dirty="0" smtClean="0">
                <a:solidFill>
                  <a:srgbClr val="FF0000"/>
                </a:solidFill>
              </a:rPr>
              <a:t>Y(4630) </a:t>
            </a:r>
            <a:r>
              <a:rPr lang="en-US" dirty="0" smtClean="0"/>
              <a:t>that was observed to decay </a:t>
            </a:r>
            <a:r>
              <a:rPr lang="en-US" dirty="0" smtClean="0">
                <a:solidFill>
                  <a:srgbClr val="FF0000"/>
                </a:solidFill>
              </a:rPr>
              <a:t>predominantly to              </a:t>
            </a:r>
            <a:r>
              <a:rPr lang="en-US" dirty="0" smtClean="0"/>
              <a:t>. If we assume that it is  on a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-like trajectory</a:t>
            </a:r>
            <a:r>
              <a:rPr lang="en-US" dirty="0" smtClean="0"/>
              <a:t> and we borrow the slop and the endpoint masses from  the           trajectory we get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gs</a:t>
            </a:r>
            <a:r>
              <a:rPr lang="en-US" dirty="0" smtClean="0">
                <a:solidFill>
                  <a:srgbClr val="FF0000"/>
                </a:solidFill>
              </a:rPr>
              <a:t>  is 1--   thus easy to create in e+ e-  collisions</a:t>
            </a:r>
            <a:endParaRPr lang="en-US" dirty="0">
              <a:solidFill>
                <a:srgbClr val="FF0000"/>
              </a:solidFill>
            </a:endParaRPr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4" y="2924944"/>
            <a:ext cx="9647252" cy="292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500" y="1351972"/>
            <a:ext cx="10155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145842"/>
            <a:ext cx="71085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for the trajectory of </a:t>
            </a:r>
            <a:r>
              <a:rPr lang="en-US" dirty="0"/>
              <a:t> </a:t>
            </a:r>
            <a:r>
              <a:rPr lang="en-US" dirty="0" smtClean="0"/>
              <a:t>bottom tetra quarks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similar manner we predict a </a:t>
            </a:r>
            <a:r>
              <a:rPr lang="en-US" dirty="0" smtClean="0">
                <a:solidFill>
                  <a:srgbClr val="FF0000"/>
                </a:solidFill>
              </a:rPr>
              <a:t>trajectory of </a:t>
            </a:r>
            <a:r>
              <a:rPr lang="en-US" dirty="0" err="1" smtClean="0">
                <a:solidFill>
                  <a:srgbClr val="FF0000"/>
                </a:solidFill>
              </a:rPr>
              <a:t>Yb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tetra quark that decays </a:t>
            </a:r>
            <a:r>
              <a:rPr lang="en-US" dirty="0" smtClean="0">
                <a:solidFill>
                  <a:srgbClr val="FF0000"/>
                </a:solidFill>
              </a:rPr>
              <a:t>predominantly</a:t>
            </a:r>
            <a:r>
              <a:rPr lang="en-US" dirty="0" smtClean="0"/>
              <a:t> to 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24" y="1934203"/>
            <a:ext cx="7006951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319205"/>
            <a:ext cx="86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(5) Predictions about the decay width of strong </a:t>
            </a:r>
            <a:r>
              <a:rPr lang="en-US" sz="6000" dirty="0" err="1" smtClean="0">
                <a:solidFill>
                  <a:srgbClr val="FF0000"/>
                </a:solidFill>
                <a:latin typeface="Brush Script MT" pitchFamily="66" charset="0"/>
              </a:rPr>
              <a:t>hadronic</a:t>
            </a: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 decays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test case: The 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191792" cy="5786478"/>
          </a:xfrm>
        </p:spPr>
        <p:txBody>
          <a:bodyPr/>
          <a:lstStyle/>
          <a:p>
            <a:r>
              <a:rPr lang="en-US" dirty="0" smtClean="0"/>
              <a:t> We compare our model to the decays of K* trajectory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484784"/>
            <a:ext cx="9659858" cy="35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case: The </a:t>
            </a:r>
            <a:r>
              <a:rPr lang="en-US" dirty="0" smtClean="0"/>
              <a:t>K*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44" y="928688"/>
            <a:ext cx="8235735" cy="60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results: the meson trajectories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Fits of  the decay width of other Mesons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3" y="2060848"/>
            <a:ext cx="10056338" cy="42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results: the meson trajectories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928688"/>
            <a:ext cx="6912768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decay width of baryons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80" y="928670"/>
            <a:ext cx="8623840" cy="5786478"/>
          </a:xfrm>
        </p:spPr>
        <p:txBody>
          <a:bodyPr/>
          <a:lstStyle/>
          <a:p>
            <a:r>
              <a:rPr lang="en-US" dirty="0" smtClean="0"/>
              <a:t>For baryons the linearity with L is </a:t>
            </a:r>
            <a:r>
              <a:rPr lang="en-US" dirty="0" smtClean="0">
                <a:solidFill>
                  <a:srgbClr val="FF0000"/>
                </a:solidFill>
              </a:rPr>
              <a:t>somewhat modified</a:t>
            </a:r>
            <a:r>
              <a:rPr lang="en-US" dirty="0" smtClean="0"/>
              <a:t>. 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3821909"/>
            <a:ext cx="9774316" cy="27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The  rotating </a:t>
            </a:r>
            <a:r>
              <a:rPr lang="en-US" dirty="0" smtClean="0"/>
              <a:t>holographic </a:t>
            </a:r>
            <a:r>
              <a:rPr lang="en-US" dirty="0" smtClean="0"/>
              <a:t>string meson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structure of a </a:t>
            </a:r>
            <a:r>
              <a:rPr lang="en-US" dirty="0" smtClean="0">
                <a:solidFill>
                  <a:srgbClr val="FF0000"/>
                </a:solidFill>
              </a:rPr>
              <a:t>holographic </a:t>
            </a:r>
            <a:r>
              <a:rPr lang="en-US" dirty="0" smtClean="0">
                <a:solidFill>
                  <a:srgbClr val="FF0000"/>
                </a:solidFill>
              </a:rPr>
              <a:t>meson </a:t>
            </a:r>
            <a:r>
              <a:rPr lang="en-US" dirty="0" smtClean="0"/>
              <a:t>is a</a:t>
            </a:r>
            <a:r>
              <a:rPr lang="en-US" dirty="0" smtClean="0">
                <a:solidFill>
                  <a:srgbClr val="FF0000"/>
                </a:solidFill>
              </a:rPr>
              <a:t> string </a:t>
            </a:r>
            <a:r>
              <a:rPr lang="en-US" dirty="0" smtClean="0"/>
              <a:t> </a:t>
            </a:r>
            <a:r>
              <a:rPr lang="en-US" dirty="0" smtClean="0"/>
              <a:t>connected to a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flavor </a:t>
            </a:r>
            <a:r>
              <a:rPr lang="en-US" dirty="0" err="1" smtClean="0">
                <a:solidFill>
                  <a:srgbClr val="FF0000"/>
                </a:solidFill>
              </a:rPr>
              <a:t>branes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string  is the classical solution of the </a:t>
            </a:r>
            <a:r>
              <a:rPr lang="en-US" b="1" dirty="0" err="1" smtClean="0">
                <a:solidFill>
                  <a:srgbClr val="FF0000"/>
                </a:solidFill>
              </a:rPr>
              <a:t>Nambu-Goto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action</a:t>
            </a:r>
            <a:r>
              <a:rPr lang="en-US" dirty="0" smtClean="0"/>
              <a:t> </a:t>
            </a:r>
            <a:r>
              <a:rPr lang="en-US" dirty="0" smtClean="0"/>
              <a:t>defined in </a:t>
            </a:r>
            <a:r>
              <a:rPr lang="en-US" b="1" dirty="0" smtClean="0">
                <a:solidFill>
                  <a:srgbClr val="FF0000"/>
                </a:solidFill>
              </a:rPr>
              <a:t>confining holographic background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310313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9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suppression of pair creation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ratio of the decay width </a:t>
            </a:r>
            <a:r>
              <a:rPr lang="en-US" dirty="0" smtClean="0"/>
              <a:t>to a strange pair versus to a light quark pair 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 err="1" smtClean="0">
                <a:solidFill>
                  <a:srgbClr val="FF0000"/>
                </a:solidFill>
              </a:rPr>
              <a:t>radiative</a:t>
            </a:r>
            <a:r>
              <a:rPr lang="en-US" b="1" dirty="0" smtClean="0">
                <a:solidFill>
                  <a:srgbClr val="FF0000"/>
                </a:solidFill>
              </a:rPr>
              <a:t> decays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88840"/>
            <a:ext cx="5081113" cy="940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333" y="2124775"/>
            <a:ext cx="914600" cy="482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42" y="3284984"/>
            <a:ext cx="8685753" cy="787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4016663"/>
            <a:ext cx="8712967" cy="316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69" y="5499499"/>
            <a:ext cx="4382493" cy="890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563" y="5499499"/>
            <a:ext cx="3463300" cy="694582"/>
          </a:xfrm>
          <a:prstGeom prst="rect">
            <a:avLst/>
          </a:prstGeom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484776" y="1859570"/>
            <a:ext cx="6255575" cy="124735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77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Decays of </a:t>
            </a:r>
            <a:r>
              <a:rPr lang="en-US" dirty="0" err="1" smtClean="0"/>
              <a:t>glueballs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</a:t>
            </a:r>
            <a:r>
              <a:rPr lang="en-US" dirty="0" smtClean="0">
                <a:solidFill>
                  <a:srgbClr val="FF0000"/>
                </a:solidFill>
              </a:rPr>
              <a:t>width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decay</a:t>
            </a:r>
            <a:r>
              <a:rPr lang="en-US" dirty="0" smtClean="0"/>
              <a:t> of a </a:t>
            </a:r>
            <a:r>
              <a:rPr lang="en-US" dirty="0" smtClean="0">
                <a:solidFill>
                  <a:srgbClr val="FF0000"/>
                </a:solidFill>
              </a:rPr>
              <a:t>meson</a:t>
            </a:r>
            <a:r>
              <a:rPr lang="en-US" dirty="0" smtClean="0"/>
              <a:t> into two mesons is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 similar way the width for the decay of a </a:t>
            </a:r>
            <a:r>
              <a:rPr lang="en-US" dirty="0" err="1" smtClean="0">
                <a:solidFill>
                  <a:srgbClr val="FF0000"/>
                </a:solidFill>
              </a:rPr>
              <a:t>glueball</a:t>
            </a:r>
            <a:r>
              <a:rPr lang="en-US" dirty="0" smtClean="0"/>
              <a:t> into two mesons is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Thus we get the following </a:t>
            </a:r>
            <a:r>
              <a:rPr lang="en-US" dirty="0" smtClean="0">
                <a:solidFill>
                  <a:srgbClr val="FF0000"/>
                </a:solidFill>
              </a:rPr>
              <a:t>hierarchy</a:t>
            </a:r>
            <a:r>
              <a:rPr lang="en-US" dirty="0" smtClean="0"/>
              <a:t> for the decay of </a:t>
            </a:r>
            <a:r>
              <a:rPr lang="en-US" dirty="0" err="1" smtClean="0"/>
              <a:t>glueballs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662" y="1844824"/>
            <a:ext cx="1878675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821909"/>
            <a:ext cx="3960451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31" y="5491159"/>
            <a:ext cx="8124001" cy="660400"/>
          </a:xfrm>
          <a:prstGeom prst="rect">
            <a:avLst/>
          </a:prstGeom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75856" y="1823311"/>
            <a:ext cx="2808312" cy="8444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984332" y="3755803"/>
            <a:ext cx="5954520" cy="8444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969767" y="5462884"/>
            <a:ext cx="8047128" cy="84441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94" y="6307301"/>
            <a:ext cx="7926537" cy="8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  <a:latin typeface="Brush Script MT" pitchFamily="66" charset="0"/>
              </a:rPr>
              <a:t>Summary and Outlook</a:t>
            </a:r>
            <a:endParaRPr lang="he-IL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HISH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encounter </a:t>
            </a:r>
            <a:r>
              <a:rPr lang="en-US" dirty="0" smtClean="0">
                <a:solidFill>
                  <a:srgbClr val="FF0000"/>
                </a:solidFill>
              </a:rPr>
              <a:t>physics phenomena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Hadrons</a:t>
            </a:r>
            <a:r>
              <a:rPr lang="en-US" dirty="0" smtClean="0"/>
              <a:t> that has to  be explained or </a:t>
            </a:r>
            <a:r>
              <a:rPr lang="en-US" dirty="0" smtClean="0">
                <a:solidFill>
                  <a:srgbClr val="FF0000"/>
                </a:solidFill>
              </a:rPr>
              <a:t>quantitative</a:t>
            </a:r>
            <a:r>
              <a:rPr lang="en-US" dirty="0" smtClean="0"/>
              <a:t> calculation of </a:t>
            </a:r>
            <a:r>
              <a:rPr lang="en-US" dirty="0" smtClean="0">
                <a:solidFill>
                  <a:srgbClr val="FF0000"/>
                </a:solidFill>
              </a:rPr>
              <a:t>certain properties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Ask HISH</a:t>
            </a:r>
          </a:p>
          <a:p>
            <a:pPr marL="667512" lvl="2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may be able to provide an answer</a:t>
            </a:r>
          </a:p>
          <a:p>
            <a:r>
              <a:rPr lang="en-US" dirty="0" smtClean="0"/>
              <a:t>HISH can hint where to look for </a:t>
            </a:r>
            <a:r>
              <a:rPr lang="en-US" dirty="0" smtClean="0">
                <a:solidFill>
                  <a:srgbClr val="FF0000"/>
                </a:solidFill>
              </a:rPr>
              <a:t>new physics within the standard model</a:t>
            </a:r>
            <a:r>
              <a:rPr lang="en-US" dirty="0" smtClean="0"/>
              <a:t>: for instance  </a:t>
            </a:r>
            <a:r>
              <a:rPr lang="en-US" dirty="0" err="1" smtClean="0">
                <a:solidFill>
                  <a:srgbClr val="FF0000"/>
                </a:solidFill>
              </a:rPr>
              <a:t>glueballs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exotic hadrons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Hadron spectra fit </a:t>
            </a:r>
            <a:r>
              <a:rPr lang="en-US" dirty="0" smtClean="0">
                <a:solidFill>
                  <a:srgbClr val="FF0000"/>
                </a:solidFill>
              </a:rPr>
              <a:t>much better   strings </a:t>
            </a:r>
            <a:r>
              <a:rPr lang="en-US" dirty="0" smtClean="0"/>
              <a:t>in holographic backgrounds rather than  the spectra of bulk fields like </a:t>
            </a:r>
            <a:r>
              <a:rPr lang="en-US" dirty="0" smtClean="0">
                <a:solidFill>
                  <a:srgbClr val="FF0000"/>
                </a:solidFill>
              </a:rPr>
              <a:t>fluctuations of flavor </a:t>
            </a:r>
            <a:r>
              <a:rPr lang="en-US" dirty="0" err="1" smtClean="0">
                <a:solidFill>
                  <a:srgbClr val="FF0000"/>
                </a:solidFill>
              </a:rPr>
              <a:t>branes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Holographic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 trajectories </a:t>
            </a:r>
            <a:r>
              <a:rPr lang="en-US" dirty="0" smtClean="0"/>
              <a:t>can be mapped into  trajectories of </a:t>
            </a:r>
            <a:r>
              <a:rPr lang="en-US" dirty="0" smtClean="0">
                <a:solidFill>
                  <a:srgbClr val="FF0000"/>
                </a:solidFill>
              </a:rPr>
              <a:t>strings with massive endpoints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Heavy quark mesons are described in a </a:t>
            </a:r>
            <a:r>
              <a:rPr lang="en-US" dirty="0" smtClean="0">
                <a:solidFill>
                  <a:srgbClr val="FF0000"/>
                </a:solidFill>
              </a:rPr>
              <a:t>much better </a:t>
            </a:r>
            <a:r>
              <a:rPr lang="en-US" dirty="0" smtClean="0"/>
              <a:t>way by the holographic trajectories ( or massive) than the </a:t>
            </a:r>
            <a:r>
              <a:rPr lang="en-US" dirty="0" smtClean="0">
                <a:solidFill>
                  <a:srgbClr val="FF0000"/>
                </a:solidFill>
              </a:rPr>
              <a:t>original linear trajectories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for the u and d quark there is a non vanishing string endpoint mass of ~60 </a:t>
            </a:r>
            <a:r>
              <a:rPr lang="en-US" dirty="0" err="1" smtClean="0"/>
              <a:t>Mev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3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Baryons  are also </a:t>
            </a:r>
            <a:r>
              <a:rPr lang="en-US" dirty="0" smtClean="0">
                <a:solidFill>
                  <a:srgbClr val="FF0000"/>
                </a:solidFill>
              </a:rPr>
              <a:t>straight strings </a:t>
            </a:r>
            <a:r>
              <a:rPr lang="en-US" dirty="0" smtClean="0"/>
              <a:t>with tension which is the same as the one of mesons.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baryonic vertex is still mysterious</a:t>
            </a:r>
            <a:r>
              <a:rPr lang="en-US" dirty="0" smtClean="0"/>
              <a:t> since data prefers it to be massless. </a:t>
            </a:r>
            <a:endParaRPr lang="en-US" dirty="0"/>
          </a:p>
          <a:p>
            <a:r>
              <a:rPr lang="en-US" dirty="0" err="1" smtClean="0">
                <a:solidFill>
                  <a:srgbClr val="FF0000"/>
                </a:solidFill>
              </a:rPr>
              <a:t>Glueballs</a:t>
            </a:r>
            <a:r>
              <a:rPr lang="en-US" dirty="0" smtClean="0"/>
              <a:t> can be described as </a:t>
            </a:r>
            <a:r>
              <a:rPr lang="en-US" dirty="0" smtClean="0">
                <a:solidFill>
                  <a:srgbClr val="FF0000"/>
                </a:solidFill>
              </a:rPr>
              <a:t>rotating folded closed strings</a:t>
            </a:r>
          </a:p>
          <a:p>
            <a:r>
              <a:rPr lang="en-US" dirty="0" smtClean="0"/>
              <a:t>Open questions: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Quantizing</a:t>
            </a:r>
            <a:r>
              <a:rPr lang="en-US" dirty="0" smtClean="0"/>
              <a:t> a string with massive endpoints</a:t>
            </a:r>
          </a:p>
          <a:p>
            <a:r>
              <a:rPr lang="en-US" dirty="0" smtClean="0"/>
              <a:t>Accounting for the </a:t>
            </a:r>
            <a:r>
              <a:rPr lang="en-US" dirty="0" smtClean="0">
                <a:solidFill>
                  <a:srgbClr val="FF0000"/>
                </a:solidFill>
              </a:rPr>
              <a:t>spin</a:t>
            </a:r>
            <a:r>
              <a:rPr lang="en-US" dirty="0" smtClean="0"/>
              <a:t> and for the </a:t>
            </a:r>
            <a:r>
              <a:rPr lang="en-US" dirty="0" smtClean="0">
                <a:solidFill>
                  <a:srgbClr val="FF0000"/>
                </a:solidFill>
              </a:rPr>
              <a:t>intercept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Scattering amplitudes </a:t>
            </a:r>
            <a:r>
              <a:rPr lang="en-US" dirty="0" smtClean="0"/>
              <a:t>of mesons and baryons like (proton-proton scattering)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Nuclear interaction and nuclear matter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Incorporating  leptons….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Decays of </a:t>
            </a:r>
            <a:r>
              <a:rPr lang="en-US" dirty="0" err="1" smtClean="0"/>
              <a:t>glueballs</a:t>
            </a:r>
            <a:r>
              <a:rPr lang="en-US" dirty="0" smtClean="0"/>
              <a:t> versus mesons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30827"/>
            <a:ext cx="8428651" cy="60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Zweig suppressed decays and the string length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95" y="980728"/>
            <a:ext cx="7872410" cy="5786478"/>
          </a:xfrm>
        </p:spPr>
        <p:txBody>
          <a:bodyPr/>
          <a:lstStyle/>
          <a:p>
            <a:r>
              <a:rPr lang="en-US" dirty="0"/>
              <a:t>The probability of a meson to decay via </a:t>
            </a:r>
            <a:r>
              <a:rPr lang="en-US" b="1" dirty="0">
                <a:solidFill>
                  <a:srgbClr val="FF0000"/>
                </a:solidFill>
              </a:rPr>
              <a:t>annihilation of the quark and antiquark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decays of upsilon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172233"/>
            <a:ext cx="9676261" cy="134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231" y="2151543"/>
            <a:ext cx="3353535" cy="813000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771800" y="1952801"/>
            <a:ext cx="3816424" cy="124735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8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for </a:t>
            </a:r>
            <a:r>
              <a:rPr lang="en-US" dirty="0" err="1" smtClean="0"/>
              <a:t>glueballs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Glueballs</a:t>
            </a:r>
            <a:r>
              <a:rPr lang="en-US" dirty="0">
                <a:solidFill>
                  <a:srgbClr val="FF0000"/>
                </a:solidFill>
              </a:rPr>
              <a:t> are closed strings</a:t>
            </a:r>
            <a:r>
              <a:rPr lang="en-US" dirty="0"/>
              <a:t>. They form linear trajectories with the slope  of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Unfortunately there are only </a:t>
            </a:r>
            <a:r>
              <a:rPr lang="en-US" dirty="0" smtClean="0">
                <a:solidFill>
                  <a:srgbClr val="FF0000"/>
                </a:solidFill>
              </a:rPr>
              <a:t>few confirmed flavorless hadrons </a:t>
            </a:r>
            <a:r>
              <a:rPr lang="en-US" dirty="0" smtClean="0"/>
              <a:t>with higher </a:t>
            </a:r>
            <a:r>
              <a:rPr lang="en-US" dirty="0" smtClean="0">
                <a:solidFill>
                  <a:srgbClr val="FF0000"/>
                </a:solidFill>
              </a:rPr>
              <a:t>J </a:t>
            </a:r>
            <a:r>
              <a:rPr lang="en-US" dirty="0" smtClean="0"/>
              <a:t> and higher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we use the </a:t>
            </a:r>
            <a:r>
              <a:rPr lang="en-US" dirty="0" err="1" smtClean="0"/>
              <a:t>glueball</a:t>
            </a:r>
            <a:r>
              <a:rPr lang="en-US" dirty="0" smtClean="0"/>
              <a:t> slope  we can fit at most 2 points. </a:t>
            </a:r>
            <a:r>
              <a:rPr lang="en-US" dirty="0" smtClean="0">
                <a:solidFill>
                  <a:srgbClr val="FF0000"/>
                </a:solidFill>
              </a:rPr>
              <a:t>Higher points are already in a mass range where not much states have been confirmed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We can predict the locations of the higher </a:t>
            </a:r>
            <a:r>
              <a:rPr lang="en-US" dirty="0" err="1" smtClean="0"/>
              <a:t>glueballs</a:t>
            </a:r>
            <a:r>
              <a:rPr lang="en-US" dirty="0" smtClean="0"/>
              <a:t> and their width  based on 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995936" y="5840324"/>
            <a:ext cx="2376264" cy="10801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340768"/>
            <a:ext cx="2134068" cy="508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865" y="6094741"/>
            <a:ext cx="1778390" cy="82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99111</TotalTime>
  <Words>3652</Words>
  <Application>Microsoft Office PowerPoint</Application>
  <PresentationFormat>On-screen Show (4:3)</PresentationFormat>
  <Paragraphs>537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6" baseType="lpstr">
      <vt:lpstr>Arial</vt:lpstr>
      <vt:lpstr>Brush Script MT</vt:lpstr>
      <vt:lpstr>Calibri</vt:lpstr>
      <vt:lpstr>Constantia</vt:lpstr>
      <vt:lpstr>David</vt:lpstr>
      <vt:lpstr>Symbol</vt:lpstr>
      <vt:lpstr>Wingdings 2</vt:lpstr>
      <vt:lpstr>זרימה</vt:lpstr>
      <vt:lpstr>                Fits and Predictions  of the HISH ( Holography Inspired        Stringy  Hadron ) model               </vt:lpstr>
      <vt:lpstr>PowerPoint Presentation</vt:lpstr>
      <vt:lpstr>String/field theory holography versus gravity/FT</vt:lpstr>
      <vt:lpstr>String/field theory holography versus gravity/FT</vt:lpstr>
      <vt:lpstr>Introduction</vt:lpstr>
      <vt:lpstr>IIntroduction</vt:lpstr>
      <vt:lpstr>Outline:</vt:lpstr>
      <vt:lpstr>PowerPoint Presentation</vt:lpstr>
      <vt:lpstr>(1) The  rotating holographic string meson</vt:lpstr>
      <vt:lpstr>Example: The B  meson</vt:lpstr>
      <vt:lpstr> (2) Stringy Baryons </vt:lpstr>
      <vt:lpstr>Dynamical baryon</vt:lpstr>
      <vt:lpstr>A possible baryon layout </vt:lpstr>
      <vt:lpstr>Nc-1  quarks around the  Baryonic vertex</vt:lpstr>
      <vt:lpstr>(3)  Glueballs as closed strings</vt:lpstr>
      <vt:lpstr> (4) Holographic exotic hadrons </vt:lpstr>
      <vt:lpstr>PowerPoint Presentation</vt:lpstr>
      <vt:lpstr>HISH- Holography Inspired Stringy Hadron</vt:lpstr>
      <vt:lpstr>The HISH  map of a stringy hadron</vt:lpstr>
      <vt:lpstr>String end-point mass</vt:lpstr>
      <vt:lpstr>HMRT-  HISH Modified  classical Regge trajectory</vt:lpstr>
      <vt:lpstr>Small  and large mass approximations</vt:lpstr>
      <vt:lpstr>Holographic mesons and glueballs and their map</vt:lpstr>
      <vt:lpstr>(ii) The HISH Baryons</vt:lpstr>
      <vt:lpstr>On the quantization of the HISH</vt:lpstr>
      <vt:lpstr>Quantum modified Regge trajectory</vt:lpstr>
      <vt:lpstr>The  intercept for a string with massive endpoints</vt:lpstr>
      <vt:lpstr>The negative  intercept assumption </vt:lpstr>
      <vt:lpstr>Closed strings versus open strings</vt:lpstr>
      <vt:lpstr>PowerPoint Presentation</vt:lpstr>
      <vt:lpstr>The decay of a long  string </vt:lpstr>
      <vt:lpstr>The decay of a long  string in critical flat space-time</vt:lpstr>
      <vt:lpstr>The string amplitude</vt:lpstr>
      <vt:lpstr>The decay of a long  string in critical  flat space-time</vt:lpstr>
      <vt:lpstr>The decay of a long  string in flat space-time</vt:lpstr>
      <vt:lpstr>Check  of the linear dependence on L </vt:lpstr>
      <vt:lpstr>The suppression factor for stringy holographic hadrons</vt:lpstr>
      <vt:lpstr>Determination of the suppression factor</vt:lpstr>
      <vt:lpstr>PowerPoint Presentation</vt:lpstr>
      <vt:lpstr>Fits  and predictions of  the HISH model </vt:lpstr>
      <vt:lpstr>PowerPoint Presentation</vt:lpstr>
      <vt:lpstr>The Fits of the meson trajectories</vt:lpstr>
      <vt:lpstr>Fitted trajectories of mesons</vt:lpstr>
      <vt:lpstr>Fitted trajectories of mesons</vt:lpstr>
      <vt:lpstr>Fitted trajectories of mesons</vt:lpstr>
      <vt:lpstr>Fitted trajectories of mesons</vt:lpstr>
      <vt:lpstr>Fitted trajectories of mesons</vt:lpstr>
      <vt:lpstr>Fitted trajectories of mesons</vt:lpstr>
      <vt:lpstr>Fitted trajectories of mesons</vt:lpstr>
      <vt:lpstr>Fitted trajectories of mesons</vt:lpstr>
      <vt:lpstr>Fitted trajectories of mesons</vt:lpstr>
      <vt:lpstr>Toward a universal model </vt:lpstr>
      <vt:lpstr>Optimization in the m a’ plane : s quark </vt:lpstr>
      <vt:lpstr>Comments of light mesons</vt:lpstr>
      <vt:lpstr>Light-Heavy mesons</vt:lpstr>
      <vt:lpstr>Charmonioum and Bottomonioum</vt:lpstr>
      <vt:lpstr>Predictions on   mesons with higher J</vt:lpstr>
      <vt:lpstr>Predictions on  excited mesons with higher n</vt:lpstr>
      <vt:lpstr>PowerPoint Presentation</vt:lpstr>
      <vt:lpstr>Trajectories of N and </vt:lpstr>
      <vt:lpstr>Trajectories  of       and  </vt:lpstr>
      <vt:lpstr>Trajectories of </vt:lpstr>
      <vt:lpstr>Trajectories of      and </vt:lpstr>
      <vt:lpstr>Predictions on   baryons with higher J</vt:lpstr>
      <vt:lpstr>Predictions on  excited baryons with higher n</vt:lpstr>
      <vt:lpstr>On the   Ω spectra</vt:lpstr>
      <vt:lpstr>Charmed Baryons</vt:lpstr>
      <vt:lpstr>Doubly charmed baryons</vt:lpstr>
      <vt:lpstr>Bottom Baryons</vt:lpstr>
      <vt:lpstr>PowerPoint Presentation</vt:lpstr>
      <vt:lpstr>Fits of  ( potential ) glueball spectra</vt:lpstr>
      <vt:lpstr>Possible scalar glueball trajectories</vt:lpstr>
      <vt:lpstr>Gluebal trajectory built on the 980 gs</vt:lpstr>
      <vt:lpstr>Gluebal trajectory built on the 1370 gs</vt:lpstr>
      <vt:lpstr>Glueball 0++  fits of experimental data</vt:lpstr>
      <vt:lpstr>Tensor glueballs f 2++</vt:lpstr>
      <vt:lpstr>On the identification of glueball trajectory</vt:lpstr>
      <vt:lpstr>PowerPoint Presentation</vt:lpstr>
      <vt:lpstr>Exotic configurations.</vt:lpstr>
      <vt:lpstr>Holographic tetra quark </vt:lpstr>
      <vt:lpstr>Decays of the tetra quarks</vt:lpstr>
      <vt:lpstr>Predictions of  charmed tetra quarks  </vt:lpstr>
      <vt:lpstr>Predictions for the trajectory of  bottom tetra quarks</vt:lpstr>
      <vt:lpstr>PowerPoint Presentation</vt:lpstr>
      <vt:lpstr>A test case: The K</vt:lpstr>
      <vt:lpstr>test case: The K*</vt:lpstr>
      <vt:lpstr>Fit results: the meson trajectories</vt:lpstr>
      <vt:lpstr>Fit results: the meson trajectories</vt:lpstr>
      <vt:lpstr>The decay width of baryons</vt:lpstr>
      <vt:lpstr>Exponential suppression of pair creation</vt:lpstr>
      <vt:lpstr>Decays of glueballs </vt:lpstr>
      <vt:lpstr>PowerPoint Presentation</vt:lpstr>
      <vt:lpstr>Ask HISH</vt:lpstr>
      <vt:lpstr>Summary and outlook</vt:lpstr>
      <vt:lpstr>Summary and outlook</vt:lpstr>
      <vt:lpstr>Decays of glueballs versus mesons</vt:lpstr>
      <vt:lpstr>Zweig suppressed decays and the string length</vt:lpstr>
      <vt:lpstr>Predictions for glueballs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Stringy holography  and  the  modern picture of QCD and hadrons</dc:title>
  <dc:creator>Cobi</dc:creator>
  <cp:lastModifiedBy>cobi sonnenschein</cp:lastModifiedBy>
  <cp:revision>1297</cp:revision>
  <dcterms:created xsi:type="dcterms:W3CDTF">2010-02-27T20:14:16Z</dcterms:created>
  <dcterms:modified xsi:type="dcterms:W3CDTF">2019-02-20T12:13:35Z</dcterms:modified>
</cp:coreProperties>
</file>